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p:sldMasterIdLst>
    <p:sldMasterId id="2147483660" r:id="rId1"/>
  </p:sldMasterIdLst>
  <p:notesMasterIdLst>
    <p:notesMasterId r:id="rId56"/>
  </p:notesMasterIdLst>
  <p:handoutMasterIdLst>
    <p:handoutMasterId r:id="rId57"/>
  </p:handoutMasterIdLst>
  <p:sldIdLst>
    <p:sldId id="257" r:id="rId2"/>
    <p:sldId id="768" r:id="rId3"/>
    <p:sldId id="769" r:id="rId4"/>
    <p:sldId id="988" r:id="rId5"/>
    <p:sldId id="971" r:id="rId6"/>
    <p:sldId id="972" r:id="rId7"/>
    <p:sldId id="970" r:id="rId8"/>
    <p:sldId id="815" r:id="rId9"/>
    <p:sldId id="816" r:id="rId10"/>
    <p:sldId id="835" r:id="rId11"/>
    <p:sldId id="836" r:id="rId12"/>
    <p:sldId id="854" r:id="rId13"/>
    <p:sldId id="826" r:id="rId14"/>
    <p:sldId id="830" r:id="rId15"/>
    <p:sldId id="991" r:id="rId16"/>
    <p:sldId id="992" r:id="rId17"/>
    <p:sldId id="993" r:id="rId18"/>
    <p:sldId id="994" r:id="rId19"/>
    <p:sldId id="995" r:id="rId20"/>
    <p:sldId id="996" r:id="rId21"/>
    <p:sldId id="997" r:id="rId22"/>
    <p:sldId id="998" r:id="rId23"/>
    <p:sldId id="999" r:id="rId24"/>
    <p:sldId id="981" r:id="rId25"/>
    <p:sldId id="966" r:id="rId26"/>
    <p:sldId id="974" r:id="rId27"/>
    <p:sldId id="965" r:id="rId28"/>
    <p:sldId id="967" r:id="rId29"/>
    <p:sldId id="968" r:id="rId30"/>
    <p:sldId id="1000" r:id="rId31"/>
    <p:sldId id="973" r:id="rId32"/>
    <p:sldId id="975" r:id="rId33"/>
    <p:sldId id="976" r:id="rId34"/>
    <p:sldId id="1037" r:id="rId35"/>
    <p:sldId id="1038" r:id="rId36"/>
    <p:sldId id="1040" r:id="rId37"/>
    <p:sldId id="1031" r:id="rId38"/>
    <p:sldId id="983" r:id="rId39"/>
    <p:sldId id="984" r:id="rId40"/>
    <p:sldId id="987" r:id="rId41"/>
    <p:sldId id="989" r:id="rId42"/>
    <p:sldId id="990" r:id="rId43"/>
    <p:sldId id="986" r:id="rId44"/>
    <p:sldId id="825" r:id="rId45"/>
    <p:sldId id="270" r:id="rId46"/>
    <p:sldId id="1001" r:id="rId47"/>
    <p:sldId id="1030" r:id="rId48"/>
    <p:sldId id="1026" r:id="rId49"/>
    <p:sldId id="1027" r:id="rId50"/>
    <p:sldId id="1029" r:id="rId51"/>
    <p:sldId id="1033" r:id="rId52"/>
    <p:sldId id="1034" r:id="rId53"/>
    <p:sldId id="1035" r:id="rId54"/>
    <p:sldId id="1036" r:id="rId55"/>
  </p:sldIdLst>
  <p:sldSz cx="9144000" cy="6858000" type="screen4x3"/>
  <p:notesSz cx="9945688" cy="6858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541E"/>
    <a:srgbClr val="FF7C80"/>
    <a:srgbClr val="262626"/>
    <a:srgbClr val="D8BEEC"/>
    <a:srgbClr val="00B0F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739" autoAdjust="0"/>
    <p:restoredTop sz="96029" autoAdjust="0"/>
  </p:normalViewPr>
  <p:slideViewPr>
    <p:cSldViewPr snapToGrid="0">
      <p:cViewPr varScale="1">
        <p:scale>
          <a:sx n="118" d="100"/>
          <a:sy n="118" d="100"/>
        </p:scale>
        <p:origin x="1760" y="200"/>
      </p:cViewPr>
      <p:guideLst/>
    </p:cSldViewPr>
  </p:slideViewPr>
  <p:notesTextViewPr>
    <p:cViewPr>
      <p:scale>
        <a:sx n="1" d="1"/>
        <a:sy n="1" d="1"/>
      </p:scale>
      <p:origin x="0" y="0"/>
    </p:cViewPr>
  </p:notesTextViewPr>
  <p:notesViewPr>
    <p:cSldViewPr snapToGrid="0">
      <p:cViewPr varScale="1">
        <p:scale>
          <a:sx n="119" d="100"/>
          <a:sy n="119" d="100"/>
        </p:scale>
        <p:origin x="2064" y="18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handoutMaster" Target="handoutMasters/handout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a:extLst>
              <a:ext uri="{FF2B5EF4-FFF2-40B4-BE49-F238E27FC236}">
                <a16:creationId xmlns:a16="http://schemas.microsoft.com/office/drawing/2014/main" id="{E78022EE-B308-4947-AF5A-CC7A2E04050E}"/>
              </a:ext>
            </a:extLst>
          </p:cNvPr>
          <p:cNvSpPr>
            <a:spLocks noGrp="1"/>
          </p:cNvSpPr>
          <p:nvPr>
            <p:ph type="hdr" sz="quarter"/>
          </p:nvPr>
        </p:nvSpPr>
        <p:spPr>
          <a:xfrm>
            <a:off x="0" y="0"/>
            <a:ext cx="4309798" cy="344091"/>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a:extLst>
              <a:ext uri="{FF2B5EF4-FFF2-40B4-BE49-F238E27FC236}">
                <a16:creationId xmlns:a16="http://schemas.microsoft.com/office/drawing/2014/main" id="{939FF2E6-D483-4501-87C7-92A5209D1E4D}"/>
              </a:ext>
            </a:extLst>
          </p:cNvPr>
          <p:cNvSpPr>
            <a:spLocks noGrp="1"/>
          </p:cNvSpPr>
          <p:nvPr>
            <p:ph type="dt" sz="quarter" idx="1"/>
          </p:nvPr>
        </p:nvSpPr>
        <p:spPr>
          <a:xfrm>
            <a:off x="5633588" y="0"/>
            <a:ext cx="4309798" cy="344091"/>
          </a:xfrm>
          <a:prstGeom prst="rect">
            <a:avLst/>
          </a:prstGeom>
        </p:spPr>
        <p:txBody>
          <a:bodyPr vert="horz" lIns="91440" tIns="45720" rIns="91440" bIns="45720" rtlCol="0"/>
          <a:lstStyle>
            <a:lvl1pPr algn="r">
              <a:defRPr sz="1200"/>
            </a:lvl1pPr>
          </a:lstStyle>
          <a:p>
            <a:fld id="{AE5274AB-7A7C-447E-A240-4BFA8EA452A1}" type="datetimeFigureOut">
              <a:rPr kumimoji="1" lang="ja-JP" altLang="en-US" smtClean="0"/>
              <a:t>2021/9/10</a:t>
            </a:fld>
            <a:endParaRPr kumimoji="1" lang="ja-JP" altLang="en-US"/>
          </a:p>
        </p:txBody>
      </p:sp>
      <p:sp>
        <p:nvSpPr>
          <p:cNvPr id="4" name="フッター プレースホルダー 3">
            <a:extLst>
              <a:ext uri="{FF2B5EF4-FFF2-40B4-BE49-F238E27FC236}">
                <a16:creationId xmlns:a16="http://schemas.microsoft.com/office/drawing/2014/main" id="{FED08E88-983D-4711-B280-ACD828195891}"/>
              </a:ext>
            </a:extLst>
          </p:cNvPr>
          <p:cNvSpPr>
            <a:spLocks noGrp="1"/>
          </p:cNvSpPr>
          <p:nvPr>
            <p:ph type="ftr" sz="quarter" idx="2"/>
          </p:nvPr>
        </p:nvSpPr>
        <p:spPr>
          <a:xfrm>
            <a:off x="0" y="6513910"/>
            <a:ext cx="4309798" cy="344091"/>
          </a:xfrm>
          <a:prstGeom prst="rect">
            <a:avLst/>
          </a:prstGeom>
        </p:spPr>
        <p:txBody>
          <a:bodyPr vert="horz" lIns="91440" tIns="45720" rIns="91440" bIns="45720" rtlCol="0" anchor="b"/>
          <a:lstStyle>
            <a:lvl1pPr algn="l">
              <a:defRPr sz="1200"/>
            </a:lvl1pPr>
          </a:lstStyle>
          <a:p>
            <a:endParaRPr kumimoji="1" lang="ja-JP" altLang="en-US"/>
          </a:p>
        </p:txBody>
      </p:sp>
      <p:sp>
        <p:nvSpPr>
          <p:cNvPr id="5" name="スライド番号プレースホルダー 4">
            <a:extLst>
              <a:ext uri="{FF2B5EF4-FFF2-40B4-BE49-F238E27FC236}">
                <a16:creationId xmlns:a16="http://schemas.microsoft.com/office/drawing/2014/main" id="{1BBFD034-0AB4-47AB-A000-5E68653F9AAD}"/>
              </a:ext>
            </a:extLst>
          </p:cNvPr>
          <p:cNvSpPr>
            <a:spLocks noGrp="1"/>
          </p:cNvSpPr>
          <p:nvPr>
            <p:ph type="sldNum" sz="quarter" idx="3"/>
          </p:nvPr>
        </p:nvSpPr>
        <p:spPr>
          <a:xfrm>
            <a:off x="5633588" y="6513910"/>
            <a:ext cx="4309798" cy="344091"/>
          </a:xfrm>
          <a:prstGeom prst="rect">
            <a:avLst/>
          </a:prstGeom>
        </p:spPr>
        <p:txBody>
          <a:bodyPr vert="horz" lIns="91440" tIns="45720" rIns="91440" bIns="45720" rtlCol="0" anchor="b"/>
          <a:lstStyle>
            <a:lvl1pPr algn="r">
              <a:defRPr sz="1200"/>
            </a:lvl1pPr>
          </a:lstStyle>
          <a:p>
            <a:fld id="{D8123087-96C8-4D50-80CC-BFECD95B334C}" type="slidenum">
              <a:rPr kumimoji="1" lang="ja-JP" altLang="en-US" smtClean="0"/>
              <a:t>‹#›</a:t>
            </a:fld>
            <a:endParaRPr kumimoji="1" lang="ja-JP" altLang="en-US"/>
          </a:p>
        </p:txBody>
      </p:sp>
    </p:spTree>
    <p:extLst>
      <p:ext uri="{BB962C8B-B14F-4D97-AF65-F5344CB8AC3E}">
        <p14:creationId xmlns:p14="http://schemas.microsoft.com/office/powerpoint/2010/main" val="332465803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4309798" cy="344091"/>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5633588" y="0"/>
            <a:ext cx="4309798" cy="344091"/>
          </a:xfrm>
          <a:prstGeom prst="rect">
            <a:avLst/>
          </a:prstGeom>
        </p:spPr>
        <p:txBody>
          <a:bodyPr vert="horz" lIns="91440" tIns="45720" rIns="91440" bIns="45720" rtlCol="0"/>
          <a:lstStyle>
            <a:lvl1pPr algn="r">
              <a:defRPr sz="1200"/>
            </a:lvl1pPr>
          </a:lstStyle>
          <a:p>
            <a:fld id="{18B5AC50-E958-4E2B-AE98-2F71FA19B303}" type="datetimeFigureOut">
              <a:rPr kumimoji="1" lang="ja-JP" altLang="en-US" smtClean="0"/>
              <a:t>2021/9/10</a:t>
            </a:fld>
            <a:endParaRPr kumimoji="1" lang="ja-JP" altLang="en-US"/>
          </a:p>
        </p:txBody>
      </p:sp>
      <p:sp>
        <p:nvSpPr>
          <p:cNvPr id="4" name="スライド イメージ プレースホルダー 3"/>
          <p:cNvSpPr>
            <a:spLocks noGrp="1" noRot="1" noChangeAspect="1"/>
          </p:cNvSpPr>
          <p:nvPr>
            <p:ph type="sldImg" idx="2"/>
          </p:nvPr>
        </p:nvSpPr>
        <p:spPr>
          <a:xfrm>
            <a:off x="3429000" y="857250"/>
            <a:ext cx="3087688" cy="2314575"/>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994569" y="3300412"/>
            <a:ext cx="7956550" cy="2700338"/>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6513910"/>
            <a:ext cx="4309798" cy="344091"/>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5633588" y="6513910"/>
            <a:ext cx="4309798" cy="344091"/>
          </a:xfrm>
          <a:prstGeom prst="rect">
            <a:avLst/>
          </a:prstGeom>
        </p:spPr>
        <p:txBody>
          <a:bodyPr vert="horz" lIns="91440" tIns="45720" rIns="91440" bIns="45720" rtlCol="0" anchor="b"/>
          <a:lstStyle>
            <a:lvl1pPr algn="r">
              <a:defRPr sz="1200"/>
            </a:lvl1pPr>
          </a:lstStyle>
          <a:p>
            <a:fld id="{010DC990-81C6-4320-8605-10F72365BB65}" type="slidenum">
              <a:rPr kumimoji="1" lang="ja-JP" altLang="en-US" smtClean="0"/>
              <a:t>‹#›</a:t>
            </a:fld>
            <a:endParaRPr kumimoji="1" lang="ja-JP" altLang="en-US"/>
          </a:p>
        </p:txBody>
      </p:sp>
    </p:spTree>
    <p:extLst>
      <p:ext uri="{BB962C8B-B14F-4D97-AF65-F5344CB8AC3E}">
        <p14:creationId xmlns:p14="http://schemas.microsoft.com/office/powerpoint/2010/main" val="105455446"/>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429000" y="857250"/>
            <a:ext cx="3087688" cy="2314575"/>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010DC990-81C6-4320-8605-10F72365BB65}" type="slidenum">
              <a:rPr kumimoji="1" lang="ja-JP" altLang="en-US" smtClean="0"/>
              <a:t>0</a:t>
            </a:fld>
            <a:endParaRPr kumimoji="1" lang="ja-JP" altLang="en-US"/>
          </a:p>
        </p:txBody>
      </p:sp>
    </p:spTree>
    <p:extLst>
      <p:ext uri="{BB962C8B-B14F-4D97-AF65-F5344CB8AC3E}">
        <p14:creationId xmlns:p14="http://schemas.microsoft.com/office/powerpoint/2010/main" val="23086137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010DC990-81C6-4320-8605-10F72365BB65}" type="slidenum">
              <a:rPr kumimoji="1" lang="ja-JP" altLang="en-US" smtClean="0"/>
              <a:t>30</a:t>
            </a:fld>
            <a:endParaRPr kumimoji="1" lang="ja-JP" altLang="en-US"/>
          </a:p>
        </p:txBody>
      </p:sp>
    </p:spTree>
    <p:extLst>
      <p:ext uri="{BB962C8B-B14F-4D97-AF65-F5344CB8AC3E}">
        <p14:creationId xmlns:p14="http://schemas.microsoft.com/office/powerpoint/2010/main" val="2787019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ja-JP" altLang="en-US"/>
              <a:t>マスター タイトルの書式設定</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2921C816-B36E-4CC4-AAA8-50D8956304A8}" type="datetime1">
              <a:rPr kumimoji="1" lang="ja-JP" altLang="en-US" smtClean="0"/>
              <a:t>2021/9/10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F3579041-85C9-4E87-BF27-D58171D975DA}" type="slidenum">
              <a:rPr kumimoji="1" lang="ja-JP" altLang="en-US" smtClean="0"/>
              <a:t>‹#›</a:t>
            </a:fld>
            <a:endParaRPr kumimoji="1" lang="ja-JP" altLang="en-US"/>
          </a:p>
        </p:txBody>
      </p:sp>
    </p:spTree>
    <p:extLst>
      <p:ext uri="{BB962C8B-B14F-4D97-AF65-F5344CB8AC3E}">
        <p14:creationId xmlns:p14="http://schemas.microsoft.com/office/powerpoint/2010/main" val="7662182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978893E9-1566-4D68-B3BE-B6C3498C316B}" type="datetime1">
              <a:rPr kumimoji="1" lang="ja-JP" altLang="en-US" smtClean="0"/>
              <a:t>2021/9/10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F3579041-85C9-4E87-BF27-D58171D975DA}" type="slidenum">
              <a:rPr kumimoji="1" lang="ja-JP" altLang="en-US" smtClean="0"/>
              <a:t>‹#›</a:t>
            </a:fld>
            <a:endParaRPr kumimoji="1" lang="ja-JP" altLang="en-US"/>
          </a:p>
        </p:txBody>
      </p:sp>
    </p:spTree>
    <p:extLst>
      <p:ext uri="{BB962C8B-B14F-4D97-AF65-F5344CB8AC3E}">
        <p14:creationId xmlns:p14="http://schemas.microsoft.com/office/powerpoint/2010/main" val="13737225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CD2B52A9-54D0-43F7-A211-FCB21FB9E7E2}" type="datetime1">
              <a:rPr kumimoji="1" lang="ja-JP" altLang="en-US" smtClean="0"/>
              <a:t>2021/9/10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F3579041-85C9-4E87-BF27-D58171D975DA}" type="slidenum">
              <a:rPr kumimoji="1" lang="ja-JP" altLang="en-US" smtClean="0"/>
              <a:t>‹#›</a:t>
            </a:fld>
            <a:endParaRPr kumimoji="1" lang="ja-JP" altLang="en-US"/>
          </a:p>
        </p:txBody>
      </p:sp>
    </p:spTree>
    <p:extLst>
      <p:ext uri="{BB962C8B-B14F-4D97-AF65-F5344CB8AC3E}">
        <p14:creationId xmlns:p14="http://schemas.microsoft.com/office/powerpoint/2010/main" val="11155473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5520568E-64CC-4E4C-8C78-EF2D1249094F}" type="datetime1">
              <a:rPr kumimoji="1" lang="ja-JP" altLang="en-US" smtClean="0"/>
              <a:t>2021/9/10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F3579041-85C9-4E87-BF27-D58171D975DA}" type="slidenum">
              <a:rPr kumimoji="1" lang="ja-JP" altLang="en-US" smtClean="0"/>
              <a:t>‹#›</a:t>
            </a:fld>
            <a:endParaRPr kumimoji="1" lang="ja-JP" altLang="en-US"/>
          </a:p>
        </p:txBody>
      </p:sp>
    </p:spTree>
    <p:extLst>
      <p:ext uri="{BB962C8B-B14F-4D97-AF65-F5344CB8AC3E}">
        <p14:creationId xmlns:p14="http://schemas.microsoft.com/office/powerpoint/2010/main" val="34113408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BA0B3D74-2F30-4242-9C02-CB7F963CA737}" type="datetime1">
              <a:rPr kumimoji="1" lang="ja-JP" altLang="en-US" smtClean="0"/>
              <a:t>2021/9/10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F3579041-85C9-4E87-BF27-D58171D975DA}" type="slidenum">
              <a:rPr kumimoji="1" lang="ja-JP" altLang="en-US" smtClean="0"/>
              <a:t>‹#›</a:t>
            </a:fld>
            <a:endParaRPr kumimoji="1" lang="ja-JP" altLang="en-US"/>
          </a:p>
        </p:txBody>
      </p:sp>
    </p:spTree>
    <p:extLst>
      <p:ext uri="{BB962C8B-B14F-4D97-AF65-F5344CB8AC3E}">
        <p14:creationId xmlns:p14="http://schemas.microsoft.com/office/powerpoint/2010/main" val="26926671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68B11449-34E0-4A53-A2FF-18A8D8D101E5}" type="datetime1">
              <a:rPr kumimoji="1" lang="ja-JP" altLang="en-US" smtClean="0"/>
              <a:t>2021/9/10</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F3579041-85C9-4E87-BF27-D58171D975DA}" type="slidenum">
              <a:rPr kumimoji="1" lang="ja-JP" altLang="en-US" smtClean="0"/>
              <a:t>‹#›</a:t>
            </a:fld>
            <a:endParaRPr kumimoji="1" lang="ja-JP" altLang="en-US"/>
          </a:p>
        </p:txBody>
      </p:sp>
    </p:spTree>
    <p:extLst>
      <p:ext uri="{BB962C8B-B14F-4D97-AF65-F5344CB8AC3E}">
        <p14:creationId xmlns:p14="http://schemas.microsoft.com/office/powerpoint/2010/main" val="33949150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629842" y="2505075"/>
            <a:ext cx="3868340"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4629150" y="2505075"/>
            <a:ext cx="3887391"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6B6853E1-F303-4DF9-AD20-396D8566310C}" type="datetime1">
              <a:rPr kumimoji="1" lang="ja-JP" altLang="en-US" smtClean="0"/>
              <a:t>2021/9/10</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F3579041-85C9-4E87-BF27-D58171D975DA}" type="slidenum">
              <a:rPr kumimoji="1" lang="ja-JP" altLang="en-US" smtClean="0"/>
              <a:t>‹#›</a:t>
            </a:fld>
            <a:endParaRPr kumimoji="1" lang="ja-JP" altLang="en-US"/>
          </a:p>
        </p:txBody>
      </p:sp>
    </p:spTree>
    <p:extLst>
      <p:ext uri="{BB962C8B-B14F-4D97-AF65-F5344CB8AC3E}">
        <p14:creationId xmlns:p14="http://schemas.microsoft.com/office/powerpoint/2010/main" val="4408024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92AF65A2-E601-4934-91B5-9E26BFF96467}" type="datetime1">
              <a:rPr kumimoji="1" lang="ja-JP" altLang="en-US" smtClean="0"/>
              <a:t>2021/9/10</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F3579041-85C9-4E87-BF27-D58171D975DA}" type="slidenum">
              <a:rPr kumimoji="1" lang="ja-JP" altLang="en-US" smtClean="0"/>
              <a:t>‹#›</a:t>
            </a:fld>
            <a:endParaRPr kumimoji="1" lang="ja-JP" altLang="en-US"/>
          </a:p>
        </p:txBody>
      </p:sp>
    </p:spTree>
    <p:extLst>
      <p:ext uri="{BB962C8B-B14F-4D97-AF65-F5344CB8AC3E}">
        <p14:creationId xmlns:p14="http://schemas.microsoft.com/office/powerpoint/2010/main" val="1246674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E2C2E77-45E4-4D80-BADB-AC3726270BAB}" type="datetime1">
              <a:rPr kumimoji="1" lang="ja-JP" altLang="en-US" smtClean="0"/>
              <a:t>2021/9/10</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F3579041-85C9-4E87-BF27-D58171D975DA}" type="slidenum">
              <a:rPr kumimoji="1" lang="ja-JP" altLang="en-US" smtClean="0"/>
              <a:t>‹#›</a:t>
            </a:fld>
            <a:endParaRPr kumimoji="1" lang="ja-JP" altLang="en-US"/>
          </a:p>
        </p:txBody>
      </p:sp>
    </p:spTree>
    <p:extLst>
      <p:ext uri="{BB962C8B-B14F-4D97-AF65-F5344CB8AC3E}">
        <p14:creationId xmlns:p14="http://schemas.microsoft.com/office/powerpoint/2010/main" val="18190589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4E66025B-2FF7-46DE-8E13-008E14F42AD4}" type="datetime1">
              <a:rPr kumimoji="1" lang="ja-JP" altLang="en-US" smtClean="0"/>
              <a:t>2021/9/10</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F3579041-85C9-4E87-BF27-D58171D975DA}" type="slidenum">
              <a:rPr kumimoji="1" lang="ja-JP" altLang="en-US" smtClean="0"/>
              <a:t>‹#›</a:t>
            </a:fld>
            <a:endParaRPr kumimoji="1" lang="ja-JP" altLang="en-US"/>
          </a:p>
        </p:txBody>
      </p:sp>
    </p:spTree>
    <p:extLst>
      <p:ext uri="{BB962C8B-B14F-4D97-AF65-F5344CB8AC3E}">
        <p14:creationId xmlns:p14="http://schemas.microsoft.com/office/powerpoint/2010/main" val="24262298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C085CA73-E1E8-4433-9A26-1B157778AFF1}" type="datetime1">
              <a:rPr kumimoji="1" lang="ja-JP" altLang="en-US" smtClean="0"/>
              <a:t>2021/9/10</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F3579041-85C9-4E87-BF27-D58171D975DA}" type="slidenum">
              <a:rPr kumimoji="1" lang="ja-JP" altLang="en-US" smtClean="0"/>
              <a:t>‹#›</a:t>
            </a:fld>
            <a:endParaRPr kumimoji="1" lang="ja-JP" altLang="en-US"/>
          </a:p>
        </p:txBody>
      </p:sp>
    </p:spTree>
    <p:extLst>
      <p:ext uri="{BB962C8B-B14F-4D97-AF65-F5344CB8AC3E}">
        <p14:creationId xmlns:p14="http://schemas.microsoft.com/office/powerpoint/2010/main" val="2793724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 name="正方形/長方形 11">
            <a:extLst>
              <a:ext uri="{FF2B5EF4-FFF2-40B4-BE49-F238E27FC236}">
                <a16:creationId xmlns:a16="http://schemas.microsoft.com/office/drawing/2014/main" id="{AA9A8997-9500-463A-9CF1-CCB57F76694F}"/>
              </a:ext>
            </a:extLst>
          </p:cNvPr>
          <p:cNvSpPr/>
          <p:nvPr userDrawn="1"/>
        </p:nvSpPr>
        <p:spPr>
          <a:xfrm>
            <a:off x="7797114" y="1801187"/>
            <a:ext cx="1235676" cy="555230"/>
          </a:xfrm>
          <a:prstGeom prst="rect">
            <a:avLst/>
          </a:prstGeom>
          <a:solidFill>
            <a:srgbClr val="00B0F0">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kumimoji="1" lang="ja-JP" altLang="en-US" sz="1350"/>
          </a:p>
        </p:txBody>
      </p:sp>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DB0A369-B1BC-4770-B7DA-67783780F99A}" type="datetime1">
              <a:rPr kumimoji="1" lang="ja-JP" altLang="en-US" smtClean="0"/>
              <a:t>2021/9/10</a:t>
            </a:fld>
            <a:endParaRPr kumimoji="1" lang="ja-JP"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3579041-85C9-4E87-BF27-D58171D975DA}" type="slidenum">
              <a:rPr kumimoji="1" lang="ja-JP" altLang="en-US" smtClean="0"/>
              <a:t>‹#›</a:t>
            </a:fld>
            <a:endParaRPr kumimoji="1" lang="ja-JP" altLang="en-US"/>
          </a:p>
        </p:txBody>
      </p:sp>
      <p:sp>
        <p:nvSpPr>
          <p:cNvPr id="7" name="正方形/長方形 6">
            <a:extLst>
              <a:ext uri="{FF2B5EF4-FFF2-40B4-BE49-F238E27FC236}">
                <a16:creationId xmlns:a16="http://schemas.microsoft.com/office/drawing/2014/main" id="{8CD344D5-ED43-464D-A474-EC5F7497567F}"/>
              </a:ext>
            </a:extLst>
          </p:cNvPr>
          <p:cNvSpPr/>
          <p:nvPr userDrawn="1"/>
        </p:nvSpPr>
        <p:spPr>
          <a:xfrm>
            <a:off x="8328454" y="0"/>
            <a:ext cx="815546" cy="2051222"/>
          </a:xfrm>
          <a:prstGeom prst="rect">
            <a:avLst/>
          </a:prstGeom>
          <a:solidFill>
            <a:srgbClr val="00B0F0">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kumimoji="1" lang="ja-JP" altLang="en-US" sz="1350"/>
          </a:p>
        </p:txBody>
      </p:sp>
      <p:sp>
        <p:nvSpPr>
          <p:cNvPr id="8" name="正方形/長方形 7">
            <a:extLst>
              <a:ext uri="{FF2B5EF4-FFF2-40B4-BE49-F238E27FC236}">
                <a16:creationId xmlns:a16="http://schemas.microsoft.com/office/drawing/2014/main" id="{A4268719-9F59-4F8A-A724-74C6435FC9DF}"/>
              </a:ext>
            </a:extLst>
          </p:cNvPr>
          <p:cNvSpPr/>
          <p:nvPr userDrawn="1"/>
        </p:nvSpPr>
        <p:spPr>
          <a:xfrm>
            <a:off x="7310566" y="-9838"/>
            <a:ext cx="1425661" cy="681036"/>
          </a:xfrm>
          <a:prstGeom prst="rect">
            <a:avLst/>
          </a:prstGeom>
          <a:solidFill>
            <a:srgbClr val="00B0F0">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kumimoji="1" lang="ja-JP" altLang="en-US" sz="1350"/>
          </a:p>
        </p:txBody>
      </p:sp>
      <p:sp>
        <p:nvSpPr>
          <p:cNvPr id="9" name="正方形/長方形 8">
            <a:extLst>
              <a:ext uri="{FF2B5EF4-FFF2-40B4-BE49-F238E27FC236}">
                <a16:creationId xmlns:a16="http://schemas.microsoft.com/office/drawing/2014/main" id="{FA5C32B7-AB2F-4701-A475-1AC6F7A88925}"/>
              </a:ext>
            </a:extLst>
          </p:cNvPr>
          <p:cNvSpPr/>
          <p:nvPr userDrawn="1"/>
        </p:nvSpPr>
        <p:spPr>
          <a:xfrm>
            <a:off x="6561438" y="295357"/>
            <a:ext cx="1235676" cy="555230"/>
          </a:xfrm>
          <a:prstGeom prst="rect">
            <a:avLst/>
          </a:prstGeom>
          <a:solidFill>
            <a:srgbClr val="00B0F0">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kumimoji="1" lang="ja-JP" altLang="en-US" sz="1350"/>
          </a:p>
        </p:txBody>
      </p:sp>
      <p:sp>
        <p:nvSpPr>
          <p:cNvPr id="10" name="正方形/長方形 9">
            <a:extLst>
              <a:ext uri="{FF2B5EF4-FFF2-40B4-BE49-F238E27FC236}">
                <a16:creationId xmlns:a16="http://schemas.microsoft.com/office/drawing/2014/main" id="{E0DEB8D6-6491-4710-9B28-834D72D9D42A}"/>
              </a:ext>
            </a:extLst>
          </p:cNvPr>
          <p:cNvSpPr/>
          <p:nvPr userDrawn="1"/>
        </p:nvSpPr>
        <p:spPr>
          <a:xfrm>
            <a:off x="1" y="5436973"/>
            <a:ext cx="864972" cy="1421028"/>
          </a:xfrm>
          <a:prstGeom prst="rect">
            <a:avLst/>
          </a:prstGeom>
          <a:solidFill>
            <a:srgbClr val="00B0F0">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kumimoji="1" lang="ja-JP" altLang="en-US" sz="1350"/>
          </a:p>
        </p:txBody>
      </p:sp>
      <p:sp>
        <p:nvSpPr>
          <p:cNvPr id="11" name="正方形/長方形 10">
            <a:extLst>
              <a:ext uri="{FF2B5EF4-FFF2-40B4-BE49-F238E27FC236}">
                <a16:creationId xmlns:a16="http://schemas.microsoft.com/office/drawing/2014/main" id="{0884EA38-1157-417D-A4E4-23019D626771}"/>
              </a:ext>
            </a:extLst>
          </p:cNvPr>
          <p:cNvSpPr/>
          <p:nvPr userDrawn="1"/>
        </p:nvSpPr>
        <p:spPr>
          <a:xfrm>
            <a:off x="228987" y="6356351"/>
            <a:ext cx="1500960" cy="510777"/>
          </a:xfrm>
          <a:prstGeom prst="rect">
            <a:avLst/>
          </a:prstGeom>
          <a:solidFill>
            <a:srgbClr val="00B0F0">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kumimoji="1" lang="ja-JP" altLang="en-US" sz="1350"/>
          </a:p>
        </p:txBody>
      </p:sp>
    </p:spTree>
    <p:extLst>
      <p:ext uri="{BB962C8B-B14F-4D97-AF65-F5344CB8AC3E}">
        <p14:creationId xmlns:p14="http://schemas.microsoft.com/office/powerpoint/2010/main" val="191226590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4" Type="http://schemas.openxmlformats.org/officeDocument/2006/relationships/hyperlink" Target="https://www.street-academy.com/steachers/465170" TargetMode="External"/></Relationships>
</file>

<file path=ppt/slides/_rels/slide4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hyperlink" Target="https://www.python.org/" TargetMode="External"/><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8EB05FB-13BC-4C79-886C-8336235BC9B6}"/>
              </a:ext>
            </a:extLst>
          </p:cNvPr>
          <p:cNvSpPr>
            <a:spLocks noGrp="1"/>
          </p:cNvSpPr>
          <p:nvPr>
            <p:ph type="ctrTitle"/>
          </p:nvPr>
        </p:nvSpPr>
        <p:spPr>
          <a:xfrm>
            <a:off x="114300" y="2064375"/>
            <a:ext cx="8915400" cy="1516020"/>
          </a:xfrm>
        </p:spPr>
        <p:txBody>
          <a:bodyPr anchor="b">
            <a:normAutofit/>
          </a:bodyPr>
          <a:lstStyle/>
          <a:p>
            <a:r>
              <a:rPr lang="en-US" altLang="ja-JP" sz="4400" b="1" dirty="0">
                <a:latin typeface="メイリオ" panose="020B0604030504040204" pitchFamily="50" charset="-128"/>
                <a:ea typeface="メイリオ" panose="020B0604030504040204" pitchFamily="50" charset="-128"/>
              </a:rPr>
              <a:t>Python</a:t>
            </a:r>
            <a:r>
              <a:rPr lang="ja-JP" altLang="en-US" sz="4400" b="1" dirty="0">
                <a:latin typeface="メイリオ" panose="020B0604030504040204" pitchFamily="50" charset="-128"/>
                <a:ea typeface="メイリオ" panose="020B0604030504040204" pitchFamily="50" charset="-128"/>
              </a:rPr>
              <a:t>初級</a:t>
            </a:r>
          </a:p>
        </p:txBody>
      </p:sp>
      <p:sp>
        <p:nvSpPr>
          <p:cNvPr id="14" name="字幕 2">
            <a:extLst>
              <a:ext uri="{FF2B5EF4-FFF2-40B4-BE49-F238E27FC236}">
                <a16:creationId xmlns:a16="http://schemas.microsoft.com/office/drawing/2014/main" id="{CA3F89F2-6E91-4CD8-93D7-F1A197DF4C42}"/>
              </a:ext>
            </a:extLst>
          </p:cNvPr>
          <p:cNvSpPr txBox="1">
            <a:spLocks/>
          </p:cNvSpPr>
          <p:nvPr/>
        </p:nvSpPr>
        <p:spPr>
          <a:xfrm>
            <a:off x="4384477" y="3192435"/>
            <a:ext cx="3730823" cy="833064"/>
          </a:xfrm>
          <a:prstGeom prst="rect">
            <a:avLst/>
          </a:prstGeom>
        </p:spPr>
        <p:txBody>
          <a:bodyPr vert="horz" lIns="68580" tIns="34290" rIns="68580" bIns="34290" rtlCol="0">
            <a:normAutofit/>
          </a:bodyPr>
          <a:lstStyle>
            <a:lvl1pPr marL="0" indent="0" algn="ctr" defTabSz="914400" rtl="0" eaLnBrk="1" latinLnBrk="0" hangingPunct="1">
              <a:lnSpc>
                <a:spcPct val="120000"/>
              </a:lnSpc>
              <a:spcBef>
                <a:spcPts val="0"/>
              </a:spcBef>
              <a:spcAft>
                <a:spcPts val="0"/>
              </a:spcAft>
              <a:buClr>
                <a:schemeClr val="tx1">
                  <a:lumMod val="85000"/>
                  <a:lumOff val="15000"/>
                </a:schemeClr>
              </a:buClr>
              <a:buFont typeface="Garamond" pitchFamily="18" charset="0"/>
              <a:buNone/>
              <a:defRPr sz="1800" kern="1200" spc="80" baseline="0">
                <a:solidFill>
                  <a:schemeClr val="tx1">
                    <a:lumMod val="95000"/>
                    <a:lumOff val="5000"/>
                  </a:schemeClr>
                </a:solidFill>
                <a:latin typeface="+mn-lt"/>
                <a:ea typeface="+mn-ea"/>
                <a:cs typeface="+mn-cs"/>
              </a:defRPr>
            </a:lvl1pPr>
            <a:lvl2pPr marL="4572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2pPr>
            <a:lvl3pPr marL="9144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3pPr>
            <a:lvl4pPr marL="13716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4pPr>
            <a:lvl5pPr marL="18288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5pPr>
            <a:lvl6pPr marL="22860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6pPr>
            <a:lvl7pPr marL="27432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7pPr>
            <a:lvl8pPr marL="32004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8pPr>
            <a:lvl9pPr marL="36576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9pPr>
          </a:lstStyle>
          <a:p>
            <a:endParaRPr lang="ja-JP" altLang="en-US" sz="2100" dirty="0">
              <a:latin typeface="メイリオ" panose="020B0604030504040204" pitchFamily="50" charset="-128"/>
              <a:ea typeface="メイリオ" panose="020B0604030504040204" pitchFamily="50" charset="-128"/>
            </a:endParaRPr>
          </a:p>
        </p:txBody>
      </p:sp>
      <p:pic>
        <p:nvPicPr>
          <p:cNvPr id="4" name="図 3">
            <a:extLst>
              <a:ext uri="{FF2B5EF4-FFF2-40B4-BE49-F238E27FC236}">
                <a16:creationId xmlns:a16="http://schemas.microsoft.com/office/drawing/2014/main" id="{208228C4-9DD6-4B84-88F3-417F3D0A22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13177" y="5701784"/>
            <a:ext cx="3730823" cy="953587"/>
          </a:xfrm>
          <a:prstGeom prst="rect">
            <a:avLst/>
          </a:prstGeom>
        </p:spPr>
      </p:pic>
      <p:sp>
        <p:nvSpPr>
          <p:cNvPr id="3" name="楕円 2">
            <a:extLst>
              <a:ext uri="{FF2B5EF4-FFF2-40B4-BE49-F238E27FC236}">
                <a16:creationId xmlns:a16="http://schemas.microsoft.com/office/drawing/2014/main" id="{76FCBDB3-5FE2-4FEB-8997-FC944C5F958C}"/>
              </a:ext>
            </a:extLst>
          </p:cNvPr>
          <p:cNvSpPr/>
          <p:nvPr/>
        </p:nvSpPr>
        <p:spPr>
          <a:xfrm>
            <a:off x="7717871" y="318781"/>
            <a:ext cx="964734" cy="964734"/>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OK</a:t>
            </a:r>
            <a:endParaRPr kumimoji="1" lang="ja-JP" altLang="en-US" dirty="0"/>
          </a:p>
        </p:txBody>
      </p:sp>
    </p:spTree>
    <p:extLst>
      <p:ext uri="{BB962C8B-B14F-4D97-AF65-F5344CB8AC3E}">
        <p14:creationId xmlns:p14="http://schemas.microsoft.com/office/powerpoint/2010/main" val="22542183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9</a:t>
            </a:fld>
            <a:endParaRPr kumimoji="1" lang="ja-JP" altLang="en-US"/>
          </a:p>
        </p:txBody>
      </p:sp>
      <p:sp>
        <p:nvSpPr>
          <p:cNvPr id="12" name="テキスト ボックス 11">
            <a:extLst>
              <a:ext uri="{FF2B5EF4-FFF2-40B4-BE49-F238E27FC236}">
                <a16:creationId xmlns:a16="http://schemas.microsoft.com/office/drawing/2014/main" id="{BFBB3423-47C3-4159-8599-58E37B76190D}"/>
              </a:ext>
            </a:extLst>
          </p:cNvPr>
          <p:cNvSpPr txBox="1"/>
          <p:nvPr/>
        </p:nvSpPr>
        <p:spPr bwMode="auto">
          <a:xfrm>
            <a:off x="406027" y="1242588"/>
            <a:ext cx="6212519" cy="711733"/>
          </a:xfrm>
          <a:prstGeom prst="rect">
            <a:avLst/>
          </a:prstGeom>
          <a:noFill/>
        </p:spPr>
        <p:txBody>
          <a:bodyPr wrap="square" rtlCol="0">
            <a:spAutoFit/>
          </a:bodyPr>
          <a:lstStyle/>
          <a:p>
            <a:pPr>
              <a:lnSpc>
                <a:spcPct val="150000"/>
              </a:lnSpc>
            </a:pPr>
            <a:r>
              <a:rPr lang="ja-JP" altLang="en-US" sz="1400" dirty="0">
                <a:latin typeface="メイリオ" panose="020B0604030504040204" pitchFamily="50" charset="-128"/>
                <a:ea typeface="メイリオ" panose="020B0604030504040204" pitchFamily="50" charset="-128"/>
              </a:rPr>
              <a:t>フローチャート作るための一番のポイントは</a:t>
            </a:r>
            <a:r>
              <a:rPr lang="ja-JP" altLang="en-US" sz="1400" b="1" dirty="0">
                <a:solidFill>
                  <a:schemeClr val="accent6"/>
                </a:solidFill>
                <a:latin typeface="メイリオ" panose="020B0604030504040204" pitchFamily="50" charset="-128"/>
                <a:ea typeface="メイリオ" panose="020B0604030504040204" pitchFamily="50" charset="-128"/>
              </a:rPr>
              <a:t>規則性</a:t>
            </a:r>
            <a:r>
              <a:rPr lang="ja-JP" altLang="en-US" sz="1400" dirty="0">
                <a:latin typeface="メイリオ" panose="020B0604030504040204" pitchFamily="50" charset="-128"/>
                <a:ea typeface="メイリオ" panose="020B0604030504040204" pitchFamily="50" charset="-128"/>
              </a:rPr>
              <a:t>です</a:t>
            </a:r>
            <a:endParaRPr lang="en-US" altLang="ja-JP" sz="1400" dirty="0">
              <a:latin typeface="メイリオ" panose="020B0604030504040204" pitchFamily="50" charset="-128"/>
              <a:ea typeface="メイリオ" panose="020B0604030504040204" pitchFamily="50" charset="-128"/>
            </a:endParaRPr>
          </a:p>
          <a:p>
            <a:pPr>
              <a:lnSpc>
                <a:spcPct val="150000"/>
              </a:lnSpc>
            </a:pPr>
            <a:r>
              <a:rPr lang="ja-JP" altLang="en-US" sz="1400" dirty="0">
                <a:latin typeface="メイリオ" panose="020B0604030504040204" pitchFamily="50" charset="-128"/>
                <a:ea typeface="メイリオ" panose="020B0604030504040204" pitchFamily="50" charset="-128"/>
              </a:rPr>
              <a:t>その作業の規則性をいかに見つけるかが重要です</a:t>
            </a:r>
            <a:endParaRPr lang="en-US" altLang="ja-JP" sz="1400" dirty="0">
              <a:latin typeface="メイリオ" panose="020B0604030504040204" pitchFamily="50" charset="-128"/>
              <a:ea typeface="メイリオ" panose="020B0604030504040204" pitchFamily="50" charset="-128"/>
            </a:endParaRPr>
          </a:p>
        </p:txBody>
      </p:sp>
      <p:sp>
        <p:nvSpPr>
          <p:cNvPr id="6" name="テキスト ボックス 5">
            <a:extLst>
              <a:ext uri="{FF2B5EF4-FFF2-40B4-BE49-F238E27FC236}">
                <a16:creationId xmlns:a16="http://schemas.microsoft.com/office/drawing/2014/main" id="{7006C306-0A3A-4752-95FA-DF73D5771AC1}"/>
              </a:ext>
            </a:extLst>
          </p:cNvPr>
          <p:cNvSpPr txBox="1"/>
          <p:nvPr/>
        </p:nvSpPr>
        <p:spPr>
          <a:xfrm>
            <a:off x="111211" y="657813"/>
            <a:ext cx="5106741" cy="600164"/>
          </a:xfrm>
          <a:prstGeom prst="rect">
            <a:avLst/>
          </a:prstGeom>
          <a:noFill/>
        </p:spPr>
        <p:txBody>
          <a:bodyPr wrap="square" rtlCol="0">
            <a:spAutoFit/>
          </a:bodyPr>
          <a:lstStyle/>
          <a:p>
            <a:pPr>
              <a:lnSpc>
                <a:spcPct val="150000"/>
              </a:lnSpc>
            </a:pPr>
            <a:r>
              <a:rPr lang="ja-JP" altLang="en-US" sz="2400" b="1" dirty="0">
                <a:solidFill>
                  <a:schemeClr val="accent1"/>
                </a:solidFill>
                <a:latin typeface="メイリオ" panose="020B0604030504040204" pitchFamily="50" charset="-128"/>
                <a:ea typeface="メイリオ" panose="020B0604030504040204" pitchFamily="50" charset="-128"/>
              </a:rPr>
              <a:t>フローチャートの作り方のコツ</a:t>
            </a:r>
          </a:p>
        </p:txBody>
      </p:sp>
      <p:sp>
        <p:nvSpPr>
          <p:cNvPr id="7" name="テキスト ボックス 6">
            <a:extLst>
              <a:ext uri="{FF2B5EF4-FFF2-40B4-BE49-F238E27FC236}">
                <a16:creationId xmlns:a16="http://schemas.microsoft.com/office/drawing/2014/main" id="{94207046-0CD8-4925-9D9D-337BE38F8736}"/>
              </a:ext>
            </a:extLst>
          </p:cNvPr>
          <p:cNvSpPr txBox="1"/>
          <p:nvPr/>
        </p:nvSpPr>
        <p:spPr bwMode="auto">
          <a:xfrm>
            <a:off x="640170" y="2050423"/>
            <a:ext cx="8059664" cy="1438855"/>
          </a:xfrm>
          <a:prstGeom prst="rect">
            <a:avLst/>
          </a:prstGeom>
          <a:noFill/>
        </p:spPr>
        <p:txBody>
          <a:bodyPr wrap="square" rtlCol="0">
            <a:spAutoFit/>
          </a:bodyPr>
          <a:lstStyle/>
          <a:p>
            <a:pPr>
              <a:lnSpc>
                <a:spcPct val="150000"/>
              </a:lnSpc>
            </a:pPr>
            <a:r>
              <a:rPr lang="ja-JP" altLang="en-US" sz="2000" b="1" dirty="0">
                <a:latin typeface="メイリオ" panose="020B0604030504040204" pitchFamily="50" charset="-128"/>
                <a:ea typeface="メイリオ" panose="020B0604030504040204" pitchFamily="50" charset="-128"/>
              </a:rPr>
              <a:t>＊この作業は同じことの繰り返しなんだよな～</a:t>
            </a:r>
            <a:endParaRPr lang="en-US" altLang="ja-JP" sz="2000" b="1" dirty="0">
              <a:latin typeface="メイリオ" panose="020B0604030504040204" pitchFamily="50" charset="-128"/>
              <a:ea typeface="メイリオ" panose="020B0604030504040204" pitchFamily="50" charset="-128"/>
            </a:endParaRPr>
          </a:p>
          <a:p>
            <a:pPr>
              <a:lnSpc>
                <a:spcPct val="150000"/>
              </a:lnSpc>
            </a:pPr>
            <a:r>
              <a:rPr lang="ja-JP" altLang="en-US" sz="2000" b="1" dirty="0">
                <a:latin typeface="メイリオ" panose="020B0604030504040204" pitchFamily="50" charset="-128"/>
                <a:ea typeface="メイリオ" panose="020B0604030504040204" pitchFamily="50" charset="-128"/>
              </a:rPr>
              <a:t>＊でもこの作業の時は違うんだよな～</a:t>
            </a:r>
            <a:endParaRPr lang="en-US" altLang="ja-JP" sz="2000" b="1" dirty="0">
              <a:latin typeface="メイリオ" panose="020B0604030504040204" pitchFamily="50" charset="-128"/>
              <a:ea typeface="メイリオ" panose="020B0604030504040204" pitchFamily="50" charset="-128"/>
            </a:endParaRPr>
          </a:p>
          <a:p>
            <a:pPr>
              <a:lnSpc>
                <a:spcPct val="150000"/>
              </a:lnSpc>
            </a:pPr>
            <a:r>
              <a:rPr lang="ja-JP" altLang="en-US" sz="2000" b="1" dirty="0">
                <a:latin typeface="メイリオ" panose="020B0604030504040204" pitchFamily="50" charset="-128"/>
                <a:ea typeface="メイリオ" panose="020B0604030504040204" pitchFamily="50" charset="-128"/>
              </a:rPr>
              <a:t>＊ケースが多すぎなんだけど、ある程度規則性はあるんだよな～</a:t>
            </a:r>
            <a:endParaRPr lang="en-US" altLang="ja-JP" sz="2000" b="1" dirty="0">
              <a:latin typeface="メイリオ" panose="020B0604030504040204" pitchFamily="50" charset="-128"/>
              <a:ea typeface="メイリオ" panose="020B0604030504040204" pitchFamily="50" charset="-128"/>
            </a:endParaRPr>
          </a:p>
        </p:txBody>
      </p:sp>
      <p:sp>
        <p:nvSpPr>
          <p:cNvPr id="10" name="テキスト ボックス 9">
            <a:extLst>
              <a:ext uri="{FF2B5EF4-FFF2-40B4-BE49-F238E27FC236}">
                <a16:creationId xmlns:a16="http://schemas.microsoft.com/office/drawing/2014/main" id="{2FD64CB5-CB19-4573-8FA6-C53FD44E1B21}"/>
              </a:ext>
            </a:extLst>
          </p:cNvPr>
          <p:cNvSpPr txBox="1"/>
          <p:nvPr/>
        </p:nvSpPr>
        <p:spPr>
          <a:xfrm>
            <a:off x="111212" y="117527"/>
            <a:ext cx="5828193"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考えることを楽しもう</a:t>
            </a:r>
          </a:p>
        </p:txBody>
      </p:sp>
      <p:sp>
        <p:nvSpPr>
          <p:cNvPr id="11" name="テキスト ボックス 10">
            <a:extLst>
              <a:ext uri="{FF2B5EF4-FFF2-40B4-BE49-F238E27FC236}">
                <a16:creationId xmlns:a16="http://schemas.microsoft.com/office/drawing/2014/main" id="{89BE6BF8-3168-4CC8-92AB-A84A699EE141}"/>
              </a:ext>
            </a:extLst>
          </p:cNvPr>
          <p:cNvSpPr txBox="1"/>
          <p:nvPr/>
        </p:nvSpPr>
        <p:spPr bwMode="auto">
          <a:xfrm>
            <a:off x="406026" y="3585380"/>
            <a:ext cx="6212519" cy="1034899"/>
          </a:xfrm>
          <a:prstGeom prst="rect">
            <a:avLst/>
          </a:prstGeom>
          <a:noFill/>
        </p:spPr>
        <p:txBody>
          <a:bodyPr wrap="square" rtlCol="0">
            <a:spAutoFit/>
          </a:bodyPr>
          <a:lstStyle/>
          <a:p>
            <a:pPr>
              <a:lnSpc>
                <a:spcPct val="150000"/>
              </a:lnSpc>
            </a:pPr>
            <a:r>
              <a:rPr lang="ja-JP" altLang="en-US" sz="1400" dirty="0">
                <a:latin typeface="メイリオ" panose="020B0604030504040204" pitchFamily="50" charset="-128"/>
                <a:ea typeface="メイリオ" panose="020B0604030504040204" pitchFamily="50" charset="-128"/>
              </a:rPr>
              <a:t>先ずは、こんなことが見つかってこれば大丈夫です</a:t>
            </a:r>
            <a:r>
              <a:rPr lang="en-US" altLang="ja-JP" sz="1400" dirty="0">
                <a:latin typeface="メイリオ" panose="020B0604030504040204" pitchFamily="50" charset="-128"/>
                <a:ea typeface="メイリオ" panose="020B0604030504040204" pitchFamily="50" charset="-128"/>
              </a:rPr>
              <a:t>!!</a:t>
            </a:r>
          </a:p>
          <a:p>
            <a:pPr>
              <a:lnSpc>
                <a:spcPct val="150000"/>
              </a:lnSpc>
            </a:pPr>
            <a:r>
              <a:rPr lang="ja-JP" altLang="en-US" sz="1400" dirty="0">
                <a:latin typeface="メイリオ" panose="020B0604030504040204" pitchFamily="50" charset="-128"/>
                <a:ea typeface="メイリオ" panose="020B0604030504040204" pitchFamily="50" charset="-128"/>
              </a:rPr>
              <a:t>ココから細かく落とし込んでいけばいいだけのことです</a:t>
            </a:r>
            <a:endParaRPr lang="en-US" altLang="ja-JP" sz="1400" dirty="0">
              <a:latin typeface="メイリオ" panose="020B0604030504040204" pitchFamily="50" charset="-128"/>
              <a:ea typeface="メイリオ" panose="020B0604030504040204" pitchFamily="50" charset="-128"/>
            </a:endParaRPr>
          </a:p>
          <a:p>
            <a:pPr>
              <a:lnSpc>
                <a:spcPct val="150000"/>
              </a:lnSpc>
            </a:pPr>
            <a:r>
              <a:rPr lang="ja-JP" altLang="en-US" sz="1400" dirty="0">
                <a:latin typeface="メイリオ" panose="020B0604030504040204" pitchFamily="50" charset="-128"/>
                <a:ea typeface="メイリオ" panose="020B0604030504040204" pitchFamily="50" charset="-128"/>
              </a:rPr>
              <a:t>アルゴリズムは大きくわかれば、</a:t>
            </a:r>
            <a:r>
              <a:rPr lang="en-US" altLang="ja-JP" sz="1400" dirty="0">
                <a:latin typeface="メイリオ" panose="020B0604030504040204" pitchFamily="50" charset="-128"/>
                <a:ea typeface="メイリオ" panose="020B0604030504040204" pitchFamily="50" charset="-128"/>
              </a:rPr>
              <a:t>3</a:t>
            </a:r>
            <a:r>
              <a:rPr lang="ja-JP" altLang="en-US" sz="1400" dirty="0">
                <a:latin typeface="メイリオ" panose="020B0604030504040204" pitchFamily="50" charset="-128"/>
                <a:ea typeface="メイリオ" panose="020B0604030504040204" pitchFamily="50" charset="-128"/>
              </a:rPr>
              <a:t>つのブロックにしか分かれません</a:t>
            </a:r>
            <a:endParaRPr lang="en-US" altLang="ja-JP" sz="1400" dirty="0">
              <a:latin typeface="メイリオ" panose="020B0604030504040204" pitchFamily="50" charset="-128"/>
              <a:ea typeface="メイリオ" panose="020B0604030504040204" pitchFamily="50" charset="-128"/>
            </a:endParaRPr>
          </a:p>
        </p:txBody>
      </p:sp>
      <p:sp>
        <p:nvSpPr>
          <p:cNvPr id="3" name="四角形: 角を丸くする 2">
            <a:extLst>
              <a:ext uri="{FF2B5EF4-FFF2-40B4-BE49-F238E27FC236}">
                <a16:creationId xmlns:a16="http://schemas.microsoft.com/office/drawing/2014/main" id="{E638E220-D0E8-4B53-B2C2-9E55117AF445}"/>
              </a:ext>
            </a:extLst>
          </p:cNvPr>
          <p:cNvSpPr/>
          <p:nvPr/>
        </p:nvSpPr>
        <p:spPr>
          <a:xfrm>
            <a:off x="997365" y="4725077"/>
            <a:ext cx="1934588" cy="1138837"/>
          </a:xfrm>
          <a:prstGeom prst="roundRec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accent5"/>
                </a:solidFill>
                <a:latin typeface="メイリオ" panose="020B0604030504040204" pitchFamily="50" charset="-128"/>
                <a:ea typeface="メイリオ" panose="020B0604030504040204" pitchFamily="50" charset="-128"/>
              </a:rPr>
              <a:t>入力操作</a:t>
            </a:r>
          </a:p>
        </p:txBody>
      </p:sp>
      <p:sp>
        <p:nvSpPr>
          <p:cNvPr id="13" name="四角形: 角を丸くする 12">
            <a:extLst>
              <a:ext uri="{FF2B5EF4-FFF2-40B4-BE49-F238E27FC236}">
                <a16:creationId xmlns:a16="http://schemas.microsoft.com/office/drawing/2014/main" id="{C7C8064A-B2AE-45A6-88B6-4DF1CE4E3F30}"/>
              </a:ext>
            </a:extLst>
          </p:cNvPr>
          <p:cNvSpPr/>
          <p:nvPr/>
        </p:nvSpPr>
        <p:spPr>
          <a:xfrm>
            <a:off x="3382503" y="4725077"/>
            <a:ext cx="1934588" cy="1138837"/>
          </a:xfrm>
          <a:prstGeom prst="roundRect">
            <a:avLst/>
          </a:prstGeom>
          <a:solidFill>
            <a:schemeClr val="bg1"/>
          </a:solidFill>
          <a:ln>
            <a:solidFill>
              <a:srgbClr val="FF7C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rgbClr val="FF7C80"/>
                </a:solidFill>
                <a:latin typeface="メイリオ" panose="020B0604030504040204" pitchFamily="50" charset="-128"/>
                <a:ea typeface="メイリオ" panose="020B0604030504040204" pitchFamily="50" charset="-128"/>
              </a:rPr>
              <a:t>処理</a:t>
            </a:r>
            <a:r>
              <a:rPr kumimoji="1" lang="en-US" altLang="ja-JP" b="1" dirty="0">
                <a:solidFill>
                  <a:srgbClr val="FF7C80"/>
                </a:solidFill>
                <a:latin typeface="メイリオ" panose="020B0604030504040204" pitchFamily="50" charset="-128"/>
                <a:ea typeface="メイリオ" panose="020B0604030504040204" pitchFamily="50" charset="-128"/>
              </a:rPr>
              <a:t>(</a:t>
            </a:r>
            <a:r>
              <a:rPr kumimoji="1" lang="ja-JP" altLang="en-US" b="1" dirty="0">
                <a:solidFill>
                  <a:srgbClr val="FF7C80"/>
                </a:solidFill>
                <a:latin typeface="メイリオ" panose="020B0604030504040204" pitchFamily="50" charset="-128"/>
                <a:ea typeface="メイリオ" panose="020B0604030504040204" pitchFamily="50" charset="-128"/>
              </a:rPr>
              <a:t>加工</a:t>
            </a:r>
            <a:r>
              <a:rPr kumimoji="1" lang="en-US" altLang="ja-JP" b="1" dirty="0">
                <a:solidFill>
                  <a:srgbClr val="FF7C80"/>
                </a:solidFill>
                <a:latin typeface="メイリオ" panose="020B0604030504040204" pitchFamily="50" charset="-128"/>
                <a:ea typeface="メイリオ" panose="020B0604030504040204" pitchFamily="50" charset="-128"/>
              </a:rPr>
              <a:t>)</a:t>
            </a:r>
            <a:r>
              <a:rPr kumimoji="1" lang="ja-JP" altLang="en-US" b="1" dirty="0">
                <a:solidFill>
                  <a:srgbClr val="FF7C80"/>
                </a:solidFill>
                <a:latin typeface="メイリオ" panose="020B0604030504040204" pitchFamily="50" charset="-128"/>
                <a:ea typeface="メイリオ" panose="020B0604030504040204" pitchFamily="50" charset="-128"/>
              </a:rPr>
              <a:t>操作</a:t>
            </a:r>
          </a:p>
        </p:txBody>
      </p:sp>
      <p:sp>
        <p:nvSpPr>
          <p:cNvPr id="14" name="四角形: 角を丸くする 13">
            <a:extLst>
              <a:ext uri="{FF2B5EF4-FFF2-40B4-BE49-F238E27FC236}">
                <a16:creationId xmlns:a16="http://schemas.microsoft.com/office/drawing/2014/main" id="{92E94255-FA4D-451D-9BC2-E3290CC90362}"/>
              </a:ext>
            </a:extLst>
          </p:cNvPr>
          <p:cNvSpPr/>
          <p:nvPr/>
        </p:nvSpPr>
        <p:spPr>
          <a:xfrm>
            <a:off x="5767641" y="4725077"/>
            <a:ext cx="1934588" cy="1138837"/>
          </a:xfrm>
          <a:prstGeom prst="round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accent6"/>
                </a:solidFill>
                <a:latin typeface="メイリオ" panose="020B0604030504040204" pitchFamily="50" charset="-128"/>
                <a:ea typeface="メイリオ" panose="020B0604030504040204" pitchFamily="50" charset="-128"/>
              </a:rPr>
              <a:t>出力操作</a:t>
            </a:r>
          </a:p>
        </p:txBody>
      </p:sp>
      <p:pic>
        <p:nvPicPr>
          <p:cNvPr id="5" name="図 4">
            <a:extLst>
              <a:ext uri="{FF2B5EF4-FFF2-40B4-BE49-F238E27FC236}">
                <a16:creationId xmlns:a16="http://schemas.microsoft.com/office/drawing/2014/main" id="{862C0D65-3701-4538-99BB-A0FF9FB3D6D3}"/>
              </a:ext>
            </a:extLst>
          </p:cNvPr>
          <p:cNvPicPr>
            <a:picLocks noChangeAspect="1"/>
          </p:cNvPicPr>
          <p:nvPr/>
        </p:nvPicPr>
        <p:blipFill rotWithShape="1">
          <a:blip r:embed="rId2">
            <a:extLst>
              <a:ext uri="{28A0092B-C50C-407E-A947-70E740481C1C}">
                <a14:useLocalDpi xmlns:a14="http://schemas.microsoft.com/office/drawing/2010/main" val="0"/>
              </a:ext>
            </a:extLst>
          </a:blip>
          <a:srcRect l="32090" t="5370" r="50000" b="55183"/>
          <a:stretch/>
        </p:blipFill>
        <p:spPr>
          <a:xfrm>
            <a:off x="5585539" y="301526"/>
            <a:ext cx="1595333" cy="2485036"/>
          </a:xfrm>
          <a:prstGeom prst="rect">
            <a:avLst/>
          </a:prstGeom>
        </p:spPr>
      </p:pic>
      <p:sp>
        <p:nvSpPr>
          <p:cNvPr id="15" name="楕円 14">
            <a:extLst>
              <a:ext uri="{FF2B5EF4-FFF2-40B4-BE49-F238E27FC236}">
                <a16:creationId xmlns:a16="http://schemas.microsoft.com/office/drawing/2014/main" id="{89791F9F-CB80-46EB-9022-2F85DFB5B2BF}"/>
              </a:ext>
            </a:extLst>
          </p:cNvPr>
          <p:cNvSpPr/>
          <p:nvPr/>
        </p:nvSpPr>
        <p:spPr>
          <a:xfrm>
            <a:off x="7717871" y="318781"/>
            <a:ext cx="964734" cy="964734"/>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OK</a:t>
            </a:r>
            <a:endParaRPr kumimoji="1" lang="ja-JP" altLang="en-US" dirty="0"/>
          </a:p>
        </p:txBody>
      </p:sp>
    </p:spTree>
    <p:extLst>
      <p:ext uri="{BB962C8B-B14F-4D97-AF65-F5344CB8AC3E}">
        <p14:creationId xmlns:p14="http://schemas.microsoft.com/office/powerpoint/2010/main" val="3821162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ABCA02E8-196B-4B7F-BF92-C13BA6F81B88}"/>
              </a:ext>
            </a:extLst>
          </p:cNvPr>
          <p:cNvSpPr txBox="1"/>
          <p:nvPr/>
        </p:nvSpPr>
        <p:spPr>
          <a:xfrm>
            <a:off x="111212" y="657813"/>
            <a:ext cx="5031240" cy="600164"/>
          </a:xfrm>
          <a:prstGeom prst="rect">
            <a:avLst/>
          </a:prstGeom>
          <a:noFill/>
        </p:spPr>
        <p:txBody>
          <a:bodyPr wrap="square" rtlCol="0">
            <a:spAutoFit/>
          </a:bodyPr>
          <a:lstStyle/>
          <a:p>
            <a:pPr>
              <a:lnSpc>
                <a:spcPct val="150000"/>
              </a:lnSpc>
            </a:pPr>
            <a:r>
              <a:rPr lang="ja-JP" altLang="en-US" sz="2400" b="1" dirty="0">
                <a:solidFill>
                  <a:schemeClr val="accent1"/>
                </a:solidFill>
                <a:latin typeface="メイリオ" panose="020B0604030504040204" pitchFamily="50" charset="-128"/>
                <a:ea typeface="メイリオ" panose="020B0604030504040204" pitchFamily="50" charset="-128"/>
              </a:rPr>
              <a:t>フローチャートの作り方のコツ</a:t>
            </a:r>
          </a:p>
        </p:txBody>
      </p:sp>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10</a:t>
            </a:fld>
            <a:endParaRPr kumimoji="1" lang="ja-JP" altLang="en-US"/>
          </a:p>
        </p:txBody>
      </p:sp>
      <p:sp>
        <p:nvSpPr>
          <p:cNvPr id="12" name="テキスト ボックス 11">
            <a:extLst>
              <a:ext uri="{FF2B5EF4-FFF2-40B4-BE49-F238E27FC236}">
                <a16:creationId xmlns:a16="http://schemas.microsoft.com/office/drawing/2014/main" id="{BFBB3423-47C3-4159-8599-58E37B76190D}"/>
              </a:ext>
            </a:extLst>
          </p:cNvPr>
          <p:cNvSpPr txBox="1"/>
          <p:nvPr/>
        </p:nvSpPr>
        <p:spPr bwMode="auto">
          <a:xfrm>
            <a:off x="111213" y="1195692"/>
            <a:ext cx="4460787" cy="711733"/>
          </a:xfrm>
          <a:prstGeom prst="rect">
            <a:avLst/>
          </a:prstGeom>
          <a:noFill/>
        </p:spPr>
        <p:txBody>
          <a:bodyPr wrap="square" rtlCol="0">
            <a:spAutoFit/>
          </a:bodyPr>
          <a:lstStyle/>
          <a:p>
            <a:pPr>
              <a:lnSpc>
                <a:spcPct val="150000"/>
              </a:lnSpc>
            </a:pPr>
            <a:r>
              <a:rPr lang="ja-JP" altLang="en-US" sz="1400" dirty="0">
                <a:latin typeface="メイリオ" panose="020B0604030504040204" pitchFamily="50" charset="-128"/>
                <a:ea typeface="メイリオ" panose="020B0604030504040204" pitchFamily="50" charset="-128"/>
              </a:rPr>
              <a:t>言語化した作業内容をフローチャートにしていきます</a:t>
            </a:r>
            <a:endParaRPr lang="en-US" altLang="ja-JP" sz="1400" dirty="0">
              <a:latin typeface="メイリオ" panose="020B0604030504040204" pitchFamily="50" charset="-128"/>
              <a:ea typeface="メイリオ" panose="020B0604030504040204" pitchFamily="50" charset="-128"/>
            </a:endParaRPr>
          </a:p>
          <a:p>
            <a:pPr>
              <a:lnSpc>
                <a:spcPct val="150000"/>
              </a:lnSpc>
            </a:pPr>
            <a:r>
              <a:rPr lang="ja-JP" altLang="en-US" sz="1400" dirty="0">
                <a:latin typeface="メイリオ" panose="020B0604030504040204" pitchFamily="50" charset="-128"/>
                <a:ea typeface="メイリオ" panose="020B0604030504040204" pitchFamily="50" charset="-128"/>
              </a:rPr>
              <a:t>フローチャートの形をご説明します</a:t>
            </a:r>
            <a:endParaRPr lang="en-US" altLang="ja-JP" sz="1400" dirty="0">
              <a:latin typeface="メイリオ" panose="020B0604030504040204" pitchFamily="50" charset="-128"/>
              <a:ea typeface="メイリオ" panose="020B0604030504040204" pitchFamily="50" charset="-128"/>
            </a:endParaRPr>
          </a:p>
        </p:txBody>
      </p:sp>
      <p:sp>
        <p:nvSpPr>
          <p:cNvPr id="3" name="四角形: 角を丸くする 2">
            <a:extLst>
              <a:ext uri="{FF2B5EF4-FFF2-40B4-BE49-F238E27FC236}">
                <a16:creationId xmlns:a16="http://schemas.microsoft.com/office/drawing/2014/main" id="{14CAF737-A8EA-4FCB-A575-02AD5F4F6753}"/>
              </a:ext>
            </a:extLst>
          </p:cNvPr>
          <p:cNvSpPr/>
          <p:nvPr/>
        </p:nvSpPr>
        <p:spPr>
          <a:xfrm>
            <a:off x="474910" y="3145281"/>
            <a:ext cx="1112663" cy="567438"/>
          </a:xfrm>
          <a:prstGeom prst="roundRect">
            <a:avLst>
              <a:gd name="adj" fmla="val 0"/>
            </a:avLst>
          </a:prstGeom>
          <a:solidFill>
            <a:schemeClr val="bg1"/>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 name="直線矢印コネクタ 6">
            <a:extLst>
              <a:ext uri="{FF2B5EF4-FFF2-40B4-BE49-F238E27FC236}">
                <a16:creationId xmlns:a16="http://schemas.microsoft.com/office/drawing/2014/main" id="{ABCAAE28-67AA-4852-A880-D93964A28B30}"/>
              </a:ext>
            </a:extLst>
          </p:cNvPr>
          <p:cNvCxnSpPr>
            <a:cxnSpLocks/>
          </p:cNvCxnSpPr>
          <p:nvPr/>
        </p:nvCxnSpPr>
        <p:spPr>
          <a:xfrm flipH="1">
            <a:off x="6457950" y="5955263"/>
            <a:ext cx="1332863" cy="0"/>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線矢印コネクタ 10">
            <a:extLst>
              <a:ext uri="{FF2B5EF4-FFF2-40B4-BE49-F238E27FC236}">
                <a16:creationId xmlns:a16="http://schemas.microsoft.com/office/drawing/2014/main" id="{EF4FC64B-919D-4A47-9B72-9E8CA501CC71}"/>
              </a:ext>
            </a:extLst>
          </p:cNvPr>
          <p:cNvCxnSpPr>
            <a:cxnSpLocks/>
          </p:cNvCxnSpPr>
          <p:nvPr/>
        </p:nvCxnSpPr>
        <p:spPr>
          <a:xfrm>
            <a:off x="6460498" y="3311672"/>
            <a:ext cx="0" cy="339770"/>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3" name="四角形: 角を丸くする 12">
            <a:extLst>
              <a:ext uri="{FF2B5EF4-FFF2-40B4-BE49-F238E27FC236}">
                <a16:creationId xmlns:a16="http://schemas.microsoft.com/office/drawing/2014/main" id="{48894920-67D7-43DC-9319-208BB823029D}"/>
              </a:ext>
            </a:extLst>
          </p:cNvPr>
          <p:cNvSpPr/>
          <p:nvPr/>
        </p:nvSpPr>
        <p:spPr>
          <a:xfrm>
            <a:off x="5439068" y="191118"/>
            <a:ext cx="3394192" cy="2455037"/>
          </a:xfrm>
          <a:prstGeom prst="roundRect">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a:solidFill>
                  <a:schemeClr val="accent6"/>
                </a:solidFill>
                <a:latin typeface="メイリオ" panose="020B0604030504040204" pitchFamily="50" charset="-128"/>
                <a:ea typeface="メイリオ" panose="020B0604030504040204" pitchFamily="50" charset="-128"/>
              </a:rPr>
              <a:t>ワンポイント</a:t>
            </a:r>
            <a:endParaRPr kumimoji="1" lang="en-US" altLang="ja-JP" sz="2000" b="1" dirty="0">
              <a:solidFill>
                <a:schemeClr val="accent6"/>
              </a:solidFill>
              <a:latin typeface="メイリオ" panose="020B0604030504040204" pitchFamily="50" charset="-128"/>
              <a:ea typeface="メイリオ" panose="020B0604030504040204" pitchFamily="50" charset="-128"/>
            </a:endParaRPr>
          </a:p>
          <a:p>
            <a:pPr algn="ctr"/>
            <a:endParaRPr kumimoji="1" lang="en-US" altLang="ja-JP" sz="16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b="1" dirty="0">
                <a:solidFill>
                  <a:srgbClr val="FF7C80"/>
                </a:solidFill>
                <a:latin typeface="メイリオ" panose="020B0604030504040204" pitchFamily="50" charset="-128"/>
                <a:ea typeface="メイリオ" panose="020B0604030504040204" pitchFamily="50" charset="-128"/>
              </a:rPr>
              <a:t>フローチャートを作る目的は、</a:t>
            </a:r>
            <a:r>
              <a:rPr kumimoji="1" lang="en-US" altLang="ja-JP" sz="1200" b="1" dirty="0">
                <a:solidFill>
                  <a:srgbClr val="FF7C80"/>
                </a:solidFill>
                <a:latin typeface="メイリオ" panose="020B0604030504040204" pitchFamily="50" charset="-128"/>
                <a:ea typeface="メイリオ" panose="020B0604030504040204" pitchFamily="50" charset="-128"/>
              </a:rPr>
              <a:t>VBA</a:t>
            </a:r>
            <a:r>
              <a:rPr kumimoji="1" lang="ja-JP" altLang="en-US" sz="1200" b="1" dirty="0">
                <a:solidFill>
                  <a:srgbClr val="FF7C80"/>
                </a:solidFill>
                <a:latin typeface="メイリオ" panose="020B0604030504040204" pitchFamily="50" charset="-128"/>
                <a:ea typeface="メイリオ" panose="020B0604030504040204" pitchFamily="50" charset="-128"/>
              </a:rPr>
              <a:t>を作るため</a:t>
            </a:r>
            <a:r>
              <a:rPr kumimoji="1" lang="ja-JP" altLang="en-US" sz="1200" dirty="0">
                <a:solidFill>
                  <a:schemeClr val="tx1"/>
                </a:solidFill>
                <a:latin typeface="メイリオ" panose="020B0604030504040204" pitchFamily="50" charset="-128"/>
                <a:ea typeface="メイリオ" panose="020B0604030504040204" pitchFamily="50" charset="-128"/>
              </a:rPr>
              <a:t>なので、ココではあまりや形などにはこだわらないようにしましょう</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大事なのは、</a:t>
            </a:r>
            <a:r>
              <a:rPr kumimoji="1" lang="ja-JP" altLang="en-US" sz="1200" b="1" dirty="0">
                <a:solidFill>
                  <a:srgbClr val="FF7C80"/>
                </a:solidFill>
                <a:latin typeface="メイリオ" panose="020B0604030504040204" pitchFamily="50" charset="-128"/>
                <a:ea typeface="メイリオ" panose="020B0604030504040204" pitchFamily="50" charset="-128"/>
              </a:rPr>
              <a:t>作業をどこで区切っていけばいいか</a:t>
            </a:r>
            <a:r>
              <a:rPr kumimoji="1" lang="ja-JP" altLang="en-US" sz="1200" dirty="0">
                <a:solidFill>
                  <a:schemeClr val="tx1"/>
                </a:solidFill>
                <a:latin typeface="メイリオ" panose="020B0604030504040204" pitchFamily="50" charset="-128"/>
                <a:ea typeface="メイリオ" panose="020B0604030504040204" pitchFamily="50" charset="-128"/>
              </a:rPr>
              <a:t>です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先ずは</a:t>
            </a:r>
            <a:r>
              <a:rPr kumimoji="1" lang="ja-JP" altLang="en-US" sz="1200" b="1" dirty="0">
                <a:solidFill>
                  <a:srgbClr val="FF7C80"/>
                </a:solidFill>
                <a:latin typeface="メイリオ" panose="020B0604030504040204" pitchFamily="50" charset="-128"/>
                <a:ea typeface="メイリオ" panose="020B0604030504040204" pitchFamily="50" charset="-128"/>
              </a:rPr>
              <a:t>大雑把に区切って</a:t>
            </a:r>
            <a:r>
              <a:rPr kumimoji="1" lang="ja-JP" altLang="en-US" sz="1200" dirty="0">
                <a:solidFill>
                  <a:schemeClr val="tx1"/>
                </a:solidFill>
                <a:latin typeface="メイリオ" panose="020B0604030504040204" pitchFamily="50" charset="-128"/>
                <a:ea typeface="メイリオ" panose="020B0604030504040204" pitchFamily="50" charset="-128"/>
              </a:rPr>
              <a:t>いきながら後から細かく分けていきましょう</a:t>
            </a:r>
            <a:endParaRPr kumimoji="1" lang="en-US" altLang="ja-JP" sz="1200" dirty="0">
              <a:solidFill>
                <a:schemeClr val="tx1"/>
              </a:solidFill>
              <a:latin typeface="メイリオ" panose="020B0604030504040204" pitchFamily="50" charset="-128"/>
              <a:ea typeface="メイリオ" panose="020B0604030504040204" pitchFamily="50" charset="-128"/>
            </a:endParaRPr>
          </a:p>
        </p:txBody>
      </p:sp>
      <p:sp>
        <p:nvSpPr>
          <p:cNvPr id="14" name="四角形: 角を丸くする 13">
            <a:extLst>
              <a:ext uri="{FF2B5EF4-FFF2-40B4-BE49-F238E27FC236}">
                <a16:creationId xmlns:a16="http://schemas.microsoft.com/office/drawing/2014/main" id="{F495785F-2690-4236-B5D0-B4C195624D30}"/>
              </a:ext>
            </a:extLst>
          </p:cNvPr>
          <p:cNvSpPr/>
          <p:nvPr/>
        </p:nvSpPr>
        <p:spPr>
          <a:xfrm>
            <a:off x="474911" y="2336336"/>
            <a:ext cx="1112663" cy="567438"/>
          </a:xfrm>
          <a:prstGeom prst="roundRect">
            <a:avLst>
              <a:gd name="adj" fmla="val 50000"/>
            </a:avLst>
          </a:prstGeom>
          <a:solidFill>
            <a:schemeClr val="bg1"/>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フローチャート: データ 5">
            <a:extLst>
              <a:ext uri="{FF2B5EF4-FFF2-40B4-BE49-F238E27FC236}">
                <a16:creationId xmlns:a16="http://schemas.microsoft.com/office/drawing/2014/main" id="{E81B2D36-247F-4965-BCD6-A65F59F7D028}"/>
              </a:ext>
            </a:extLst>
          </p:cNvPr>
          <p:cNvSpPr/>
          <p:nvPr/>
        </p:nvSpPr>
        <p:spPr>
          <a:xfrm>
            <a:off x="414650" y="3954226"/>
            <a:ext cx="1233182" cy="559965"/>
          </a:xfrm>
          <a:prstGeom prst="flowChartInputOutput">
            <a:avLst/>
          </a:prstGeom>
          <a:solidFill>
            <a:schemeClr val="bg1"/>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ひし形 7">
            <a:extLst>
              <a:ext uri="{FF2B5EF4-FFF2-40B4-BE49-F238E27FC236}">
                <a16:creationId xmlns:a16="http://schemas.microsoft.com/office/drawing/2014/main" id="{7A7F95B0-1FBB-415D-91E3-19EA0BF961A9}"/>
              </a:ext>
            </a:extLst>
          </p:cNvPr>
          <p:cNvSpPr/>
          <p:nvPr/>
        </p:nvSpPr>
        <p:spPr>
          <a:xfrm>
            <a:off x="414650" y="4763171"/>
            <a:ext cx="1341619" cy="677122"/>
          </a:xfrm>
          <a:prstGeom prst="diamond">
            <a:avLst/>
          </a:prstGeom>
          <a:solidFill>
            <a:schemeClr val="bg1"/>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フローチャート: 手作業 14">
            <a:extLst>
              <a:ext uri="{FF2B5EF4-FFF2-40B4-BE49-F238E27FC236}">
                <a16:creationId xmlns:a16="http://schemas.microsoft.com/office/drawing/2014/main" id="{ED6DD529-1530-40E8-94E2-F989E46F5A25}"/>
              </a:ext>
            </a:extLst>
          </p:cNvPr>
          <p:cNvSpPr/>
          <p:nvPr/>
        </p:nvSpPr>
        <p:spPr>
          <a:xfrm>
            <a:off x="599944" y="6119313"/>
            <a:ext cx="1047888" cy="310291"/>
          </a:xfrm>
          <a:prstGeom prst="flowChartManualOperation">
            <a:avLst/>
          </a:prstGeom>
          <a:solidFill>
            <a:schemeClr val="bg1"/>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フローチャート: 手作業 15">
            <a:extLst>
              <a:ext uri="{FF2B5EF4-FFF2-40B4-BE49-F238E27FC236}">
                <a16:creationId xmlns:a16="http://schemas.microsoft.com/office/drawing/2014/main" id="{59E97D95-F808-4437-BE6E-A6EB72ACF418}"/>
              </a:ext>
            </a:extLst>
          </p:cNvPr>
          <p:cNvSpPr/>
          <p:nvPr/>
        </p:nvSpPr>
        <p:spPr>
          <a:xfrm rot="10800000">
            <a:off x="599944" y="5689273"/>
            <a:ext cx="1047888" cy="310291"/>
          </a:xfrm>
          <a:prstGeom prst="flowChartManualOperation">
            <a:avLst/>
          </a:prstGeom>
          <a:solidFill>
            <a:schemeClr val="bg1"/>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テキスト ボックス 16">
            <a:extLst>
              <a:ext uri="{FF2B5EF4-FFF2-40B4-BE49-F238E27FC236}">
                <a16:creationId xmlns:a16="http://schemas.microsoft.com/office/drawing/2014/main" id="{61C84176-628C-4A07-B656-5633AC94C877}"/>
              </a:ext>
            </a:extLst>
          </p:cNvPr>
          <p:cNvSpPr txBox="1"/>
          <p:nvPr/>
        </p:nvSpPr>
        <p:spPr bwMode="auto">
          <a:xfrm>
            <a:off x="1742347" y="2379423"/>
            <a:ext cx="2326314" cy="430887"/>
          </a:xfrm>
          <a:prstGeom prst="rect">
            <a:avLst/>
          </a:prstGeom>
          <a:noFill/>
        </p:spPr>
        <p:txBody>
          <a:bodyPr wrap="square" rtlCol="0">
            <a:spAutoFit/>
          </a:bodyPr>
          <a:lstStyle/>
          <a:p>
            <a:pPr>
              <a:lnSpc>
                <a:spcPct val="150000"/>
              </a:lnSpc>
            </a:pPr>
            <a:r>
              <a:rPr lang="ja-JP" altLang="en-US" sz="1600" dirty="0">
                <a:latin typeface="メイリオ" panose="020B0604030504040204" pitchFamily="50" charset="-128"/>
                <a:ea typeface="メイリオ" panose="020B0604030504040204" pitchFamily="50" charset="-128"/>
              </a:rPr>
              <a:t>開始、終わり</a:t>
            </a:r>
            <a:endParaRPr lang="en-US" altLang="ja-JP" sz="1600" dirty="0">
              <a:latin typeface="メイリオ" panose="020B0604030504040204" pitchFamily="50" charset="-128"/>
              <a:ea typeface="メイリオ" panose="020B0604030504040204" pitchFamily="50" charset="-128"/>
            </a:endParaRPr>
          </a:p>
        </p:txBody>
      </p:sp>
      <p:sp>
        <p:nvSpPr>
          <p:cNvPr id="18" name="テキスト ボックス 17">
            <a:extLst>
              <a:ext uri="{FF2B5EF4-FFF2-40B4-BE49-F238E27FC236}">
                <a16:creationId xmlns:a16="http://schemas.microsoft.com/office/drawing/2014/main" id="{00899712-163E-4693-90DF-19C3C9EE3032}"/>
              </a:ext>
            </a:extLst>
          </p:cNvPr>
          <p:cNvSpPr txBox="1"/>
          <p:nvPr/>
        </p:nvSpPr>
        <p:spPr bwMode="auto">
          <a:xfrm>
            <a:off x="1756269" y="3096668"/>
            <a:ext cx="3558854" cy="430887"/>
          </a:xfrm>
          <a:prstGeom prst="rect">
            <a:avLst/>
          </a:prstGeom>
          <a:noFill/>
        </p:spPr>
        <p:txBody>
          <a:bodyPr wrap="square" rtlCol="0">
            <a:spAutoFit/>
          </a:bodyPr>
          <a:lstStyle/>
          <a:p>
            <a:pPr>
              <a:lnSpc>
                <a:spcPct val="150000"/>
              </a:lnSpc>
            </a:pPr>
            <a:r>
              <a:rPr lang="ja-JP" altLang="en-US" sz="1600" dirty="0">
                <a:latin typeface="メイリオ" panose="020B0604030504040204" pitchFamily="50" charset="-128"/>
                <a:ea typeface="メイリオ" panose="020B0604030504040204" pitchFamily="50" charset="-128"/>
              </a:rPr>
              <a:t>処理、作業</a:t>
            </a:r>
            <a:endParaRPr lang="en-US" altLang="ja-JP" sz="1600" dirty="0">
              <a:latin typeface="メイリオ" panose="020B0604030504040204" pitchFamily="50" charset="-128"/>
              <a:ea typeface="メイリオ" panose="020B0604030504040204" pitchFamily="50" charset="-128"/>
            </a:endParaRPr>
          </a:p>
        </p:txBody>
      </p:sp>
      <p:sp>
        <p:nvSpPr>
          <p:cNvPr id="19" name="テキスト ボックス 18">
            <a:extLst>
              <a:ext uri="{FF2B5EF4-FFF2-40B4-BE49-F238E27FC236}">
                <a16:creationId xmlns:a16="http://schemas.microsoft.com/office/drawing/2014/main" id="{42BA4239-9F64-4BBB-BFCA-E05E5C5EEAE6}"/>
              </a:ext>
            </a:extLst>
          </p:cNvPr>
          <p:cNvSpPr txBox="1"/>
          <p:nvPr/>
        </p:nvSpPr>
        <p:spPr bwMode="auto">
          <a:xfrm>
            <a:off x="1756269" y="3955653"/>
            <a:ext cx="3558854" cy="430887"/>
          </a:xfrm>
          <a:prstGeom prst="rect">
            <a:avLst/>
          </a:prstGeom>
          <a:noFill/>
        </p:spPr>
        <p:txBody>
          <a:bodyPr wrap="square" rtlCol="0">
            <a:spAutoFit/>
          </a:bodyPr>
          <a:lstStyle/>
          <a:p>
            <a:pPr>
              <a:lnSpc>
                <a:spcPct val="150000"/>
              </a:lnSpc>
            </a:pPr>
            <a:r>
              <a:rPr lang="ja-JP" altLang="en-US" sz="1600" dirty="0">
                <a:latin typeface="メイリオ" panose="020B0604030504040204" pitchFamily="50" charset="-128"/>
                <a:ea typeface="メイリオ" panose="020B0604030504040204" pitchFamily="50" charset="-128"/>
              </a:rPr>
              <a:t>読み込み、書き出し、出力、入力</a:t>
            </a:r>
            <a:endParaRPr lang="en-US" altLang="ja-JP" sz="1600" dirty="0">
              <a:latin typeface="メイリオ" panose="020B0604030504040204" pitchFamily="50" charset="-128"/>
              <a:ea typeface="メイリオ" panose="020B0604030504040204" pitchFamily="50" charset="-128"/>
            </a:endParaRPr>
          </a:p>
        </p:txBody>
      </p:sp>
      <p:sp>
        <p:nvSpPr>
          <p:cNvPr id="20" name="テキスト ボックス 19">
            <a:extLst>
              <a:ext uri="{FF2B5EF4-FFF2-40B4-BE49-F238E27FC236}">
                <a16:creationId xmlns:a16="http://schemas.microsoft.com/office/drawing/2014/main" id="{B8AD155F-FEA8-4B7B-BA96-EAA9DEA4EBA9}"/>
              </a:ext>
            </a:extLst>
          </p:cNvPr>
          <p:cNvSpPr txBox="1"/>
          <p:nvPr/>
        </p:nvSpPr>
        <p:spPr bwMode="auto">
          <a:xfrm>
            <a:off x="1833168" y="4850306"/>
            <a:ext cx="3558854" cy="430887"/>
          </a:xfrm>
          <a:prstGeom prst="rect">
            <a:avLst/>
          </a:prstGeom>
          <a:noFill/>
        </p:spPr>
        <p:txBody>
          <a:bodyPr wrap="square" rtlCol="0">
            <a:spAutoFit/>
          </a:bodyPr>
          <a:lstStyle/>
          <a:p>
            <a:pPr>
              <a:lnSpc>
                <a:spcPct val="150000"/>
              </a:lnSpc>
            </a:pPr>
            <a:r>
              <a:rPr lang="ja-JP" altLang="en-US" sz="1600" dirty="0">
                <a:latin typeface="メイリオ" panose="020B0604030504040204" pitchFamily="50" charset="-128"/>
                <a:ea typeface="メイリオ" panose="020B0604030504040204" pitchFamily="50" charset="-128"/>
              </a:rPr>
              <a:t>条件分岐</a:t>
            </a:r>
            <a:endParaRPr lang="en-US" altLang="ja-JP" sz="1600" dirty="0">
              <a:latin typeface="メイリオ" panose="020B0604030504040204" pitchFamily="50" charset="-128"/>
              <a:ea typeface="メイリオ" panose="020B0604030504040204" pitchFamily="50" charset="-128"/>
            </a:endParaRPr>
          </a:p>
        </p:txBody>
      </p:sp>
      <p:sp>
        <p:nvSpPr>
          <p:cNvPr id="21" name="テキスト ボックス 20">
            <a:extLst>
              <a:ext uri="{FF2B5EF4-FFF2-40B4-BE49-F238E27FC236}">
                <a16:creationId xmlns:a16="http://schemas.microsoft.com/office/drawing/2014/main" id="{D344B2DD-0380-448D-9F1F-65A73DD545CF}"/>
              </a:ext>
            </a:extLst>
          </p:cNvPr>
          <p:cNvSpPr txBox="1"/>
          <p:nvPr/>
        </p:nvSpPr>
        <p:spPr bwMode="auto">
          <a:xfrm>
            <a:off x="1833168" y="5808436"/>
            <a:ext cx="3558854" cy="430887"/>
          </a:xfrm>
          <a:prstGeom prst="rect">
            <a:avLst/>
          </a:prstGeom>
          <a:noFill/>
        </p:spPr>
        <p:txBody>
          <a:bodyPr wrap="square" rtlCol="0">
            <a:spAutoFit/>
          </a:bodyPr>
          <a:lstStyle/>
          <a:p>
            <a:pPr>
              <a:lnSpc>
                <a:spcPct val="150000"/>
              </a:lnSpc>
            </a:pPr>
            <a:r>
              <a:rPr lang="ja-JP" altLang="en-US" sz="1600" dirty="0">
                <a:latin typeface="メイリオ" panose="020B0604030504040204" pitchFamily="50" charset="-128"/>
                <a:ea typeface="メイリオ" panose="020B0604030504040204" pitchFamily="50" charset="-128"/>
              </a:rPr>
              <a:t>繰り返し処理</a:t>
            </a:r>
            <a:endParaRPr lang="en-US" altLang="ja-JP" sz="1600" dirty="0">
              <a:latin typeface="メイリオ" panose="020B0604030504040204" pitchFamily="50" charset="-128"/>
              <a:ea typeface="メイリオ" panose="020B0604030504040204" pitchFamily="50" charset="-128"/>
            </a:endParaRPr>
          </a:p>
        </p:txBody>
      </p:sp>
      <p:sp>
        <p:nvSpPr>
          <p:cNvPr id="23" name="テキスト ボックス 22">
            <a:extLst>
              <a:ext uri="{FF2B5EF4-FFF2-40B4-BE49-F238E27FC236}">
                <a16:creationId xmlns:a16="http://schemas.microsoft.com/office/drawing/2014/main" id="{C7F203FA-DBD7-40B7-B0EC-C0E213D19C1B}"/>
              </a:ext>
            </a:extLst>
          </p:cNvPr>
          <p:cNvSpPr txBox="1"/>
          <p:nvPr/>
        </p:nvSpPr>
        <p:spPr>
          <a:xfrm>
            <a:off x="6088264" y="4847527"/>
            <a:ext cx="399001" cy="369332"/>
          </a:xfrm>
          <a:prstGeom prst="rect">
            <a:avLst/>
          </a:prstGeom>
          <a:noFill/>
        </p:spPr>
        <p:txBody>
          <a:bodyPr wrap="square" rtlCol="0">
            <a:spAutoFit/>
          </a:bodyPr>
          <a:lstStyle/>
          <a:p>
            <a:r>
              <a:rPr kumimoji="1" lang="en-US" altLang="ja-JP" dirty="0"/>
              <a:t>T</a:t>
            </a:r>
            <a:endParaRPr kumimoji="1" lang="ja-JP" altLang="en-US" dirty="0"/>
          </a:p>
        </p:txBody>
      </p:sp>
      <p:sp>
        <p:nvSpPr>
          <p:cNvPr id="24" name="テキスト ボックス 23">
            <a:extLst>
              <a:ext uri="{FF2B5EF4-FFF2-40B4-BE49-F238E27FC236}">
                <a16:creationId xmlns:a16="http://schemas.microsoft.com/office/drawing/2014/main" id="{90EC1392-6ED5-49C4-AEDC-1982212F6CA3}"/>
              </a:ext>
            </a:extLst>
          </p:cNvPr>
          <p:cNvSpPr txBox="1"/>
          <p:nvPr/>
        </p:nvSpPr>
        <p:spPr>
          <a:xfrm>
            <a:off x="6969678" y="4342996"/>
            <a:ext cx="399001" cy="369332"/>
          </a:xfrm>
          <a:prstGeom prst="rect">
            <a:avLst/>
          </a:prstGeom>
          <a:noFill/>
        </p:spPr>
        <p:txBody>
          <a:bodyPr wrap="square" rtlCol="0">
            <a:spAutoFit/>
          </a:bodyPr>
          <a:lstStyle/>
          <a:p>
            <a:r>
              <a:rPr kumimoji="1" lang="en-US" altLang="ja-JP" dirty="0"/>
              <a:t>F</a:t>
            </a:r>
            <a:endParaRPr kumimoji="1" lang="ja-JP" altLang="en-US" dirty="0"/>
          </a:p>
        </p:txBody>
      </p:sp>
      <p:sp>
        <p:nvSpPr>
          <p:cNvPr id="25" name="四角形: 角を丸くする 24">
            <a:extLst>
              <a:ext uri="{FF2B5EF4-FFF2-40B4-BE49-F238E27FC236}">
                <a16:creationId xmlns:a16="http://schemas.microsoft.com/office/drawing/2014/main" id="{0B03BEEE-A985-4185-9724-ABD080563A7B}"/>
              </a:ext>
            </a:extLst>
          </p:cNvPr>
          <p:cNvSpPr/>
          <p:nvPr/>
        </p:nvSpPr>
        <p:spPr>
          <a:xfrm>
            <a:off x="5904167" y="2882261"/>
            <a:ext cx="1112663" cy="436638"/>
          </a:xfrm>
          <a:prstGeom prst="roundRect">
            <a:avLst>
              <a:gd name="adj" fmla="val 50000"/>
            </a:avLst>
          </a:prstGeom>
          <a:solidFill>
            <a:schemeClr val="bg1"/>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solidFill>
                  <a:schemeClr val="tx1"/>
                </a:solidFill>
              </a:rPr>
              <a:t>開始</a:t>
            </a:r>
          </a:p>
        </p:txBody>
      </p:sp>
      <p:sp>
        <p:nvSpPr>
          <p:cNvPr id="26" name="フローチャート: データ 25">
            <a:extLst>
              <a:ext uri="{FF2B5EF4-FFF2-40B4-BE49-F238E27FC236}">
                <a16:creationId xmlns:a16="http://schemas.microsoft.com/office/drawing/2014/main" id="{C4565E17-C67D-4B94-9D6A-BFCB37C2EE37}"/>
              </a:ext>
            </a:extLst>
          </p:cNvPr>
          <p:cNvSpPr/>
          <p:nvPr/>
        </p:nvSpPr>
        <p:spPr>
          <a:xfrm>
            <a:off x="5769606" y="3651442"/>
            <a:ext cx="1297799" cy="430888"/>
          </a:xfrm>
          <a:prstGeom prst="flowChartInputOutput">
            <a:avLst/>
          </a:prstGeom>
          <a:solidFill>
            <a:schemeClr val="bg1"/>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100" b="1" dirty="0">
                <a:solidFill>
                  <a:schemeClr val="tx1"/>
                </a:solidFill>
              </a:rPr>
              <a:t>読み込み</a:t>
            </a:r>
          </a:p>
        </p:txBody>
      </p:sp>
      <p:cxnSp>
        <p:nvCxnSpPr>
          <p:cNvPr id="29" name="直線矢印コネクタ 28">
            <a:extLst>
              <a:ext uri="{FF2B5EF4-FFF2-40B4-BE49-F238E27FC236}">
                <a16:creationId xmlns:a16="http://schemas.microsoft.com/office/drawing/2014/main" id="{CDA08179-17BF-4F85-ACF2-20746AB899C9}"/>
              </a:ext>
            </a:extLst>
          </p:cNvPr>
          <p:cNvCxnSpPr>
            <a:cxnSpLocks/>
          </p:cNvCxnSpPr>
          <p:nvPr/>
        </p:nvCxnSpPr>
        <p:spPr>
          <a:xfrm>
            <a:off x="6460498" y="4108411"/>
            <a:ext cx="0" cy="339770"/>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30" name="四角形: 角を丸くする 29">
            <a:extLst>
              <a:ext uri="{FF2B5EF4-FFF2-40B4-BE49-F238E27FC236}">
                <a16:creationId xmlns:a16="http://schemas.microsoft.com/office/drawing/2014/main" id="{3655FA51-E9FE-4E66-B7EC-80474213746A}"/>
              </a:ext>
            </a:extLst>
          </p:cNvPr>
          <p:cNvSpPr/>
          <p:nvPr/>
        </p:nvSpPr>
        <p:spPr>
          <a:xfrm>
            <a:off x="5974451" y="5286881"/>
            <a:ext cx="972094" cy="417878"/>
          </a:xfrm>
          <a:prstGeom prst="roundRect">
            <a:avLst>
              <a:gd name="adj" fmla="val 0"/>
            </a:avLst>
          </a:prstGeom>
          <a:solidFill>
            <a:schemeClr val="bg1"/>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b="1" dirty="0">
                <a:solidFill>
                  <a:schemeClr val="tx1"/>
                </a:solidFill>
              </a:rPr>
              <a:t>処理</a:t>
            </a:r>
            <a:r>
              <a:rPr kumimoji="1" lang="en-US" altLang="ja-JP" sz="1400" b="1" dirty="0">
                <a:solidFill>
                  <a:schemeClr val="tx1"/>
                </a:solidFill>
              </a:rPr>
              <a:t>1</a:t>
            </a:r>
            <a:endParaRPr kumimoji="1" lang="ja-JP" altLang="en-US" sz="1400" b="1" dirty="0">
              <a:solidFill>
                <a:schemeClr val="tx1"/>
              </a:solidFill>
            </a:endParaRPr>
          </a:p>
        </p:txBody>
      </p:sp>
      <p:sp>
        <p:nvSpPr>
          <p:cNvPr id="31" name="四角形: 角を丸くする 30">
            <a:extLst>
              <a:ext uri="{FF2B5EF4-FFF2-40B4-BE49-F238E27FC236}">
                <a16:creationId xmlns:a16="http://schemas.microsoft.com/office/drawing/2014/main" id="{6DA717FD-A51B-4428-8989-8F315AC86D7E}"/>
              </a:ext>
            </a:extLst>
          </p:cNvPr>
          <p:cNvSpPr/>
          <p:nvPr/>
        </p:nvSpPr>
        <p:spPr>
          <a:xfrm>
            <a:off x="7304766" y="5289609"/>
            <a:ext cx="972094" cy="417878"/>
          </a:xfrm>
          <a:prstGeom prst="roundRect">
            <a:avLst>
              <a:gd name="adj" fmla="val 0"/>
            </a:avLst>
          </a:prstGeom>
          <a:solidFill>
            <a:schemeClr val="bg1"/>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b="1" dirty="0">
                <a:solidFill>
                  <a:schemeClr val="tx1"/>
                </a:solidFill>
              </a:rPr>
              <a:t>処理</a:t>
            </a:r>
            <a:r>
              <a:rPr kumimoji="1" lang="en-US" altLang="ja-JP" sz="1400" b="1" dirty="0">
                <a:solidFill>
                  <a:schemeClr val="tx1"/>
                </a:solidFill>
              </a:rPr>
              <a:t>2</a:t>
            </a:r>
            <a:endParaRPr kumimoji="1" lang="ja-JP" altLang="en-US" sz="1400" b="1" dirty="0">
              <a:solidFill>
                <a:schemeClr val="tx1"/>
              </a:solidFill>
            </a:endParaRPr>
          </a:p>
        </p:txBody>
      </p:sp>
      <p:sp>
        <p:nvSpPr>
          <p:cNvPr id="32" name="ひし形 31">
            <a:extLst>
              <a:ext uri="{FF2B5EF4-FFF2-40B4-BE49-F238E27FC236}">
                <a16:creationId xmlns:a16="http://schemas.microsoft.com/office/drawing/2014/main" id="{BFADDCE7-3476-4171-8E1E-7ED9EB6EEC36}"/>
              </a:ext>
            </a:extLst>
          </p:cNvPr>
          <p:cNvSpPr/>
          <p:nvPr/>
        </p:nvSpPr>
        <p:spPr>
          <a:xfrm>
            <a:off x="5850119" y="4466388"/>
            <a:ext cx="1220758" cy="484138"/>
          </a:xfrm>
          <a:prstGeom prst="diamond">
            <a:avLst/>
          </a:prstGeom>
          <a:solidFill>
            <a:schemeClr val="bg1"/>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b="1" dirty="0">
                <a:solidFill>
                  <a:schemeClr val="tx1"/>
                </a:solidFill>
              </a:rPr>
              <a:t>分岐</a:t>
            </a:r>
          </a:p>
        </p:txBody>
      </p:sp>
      <p:cxnSp>
        <p:nvCxnSpPr>
          <p:cNvPr id="33" name="直線矢印コネクタ 32">
            <a:extLst>
              <a:ext uri="{FF2B5EF4-FFF2-40B4-BE49-F238E27FC236}">
                <a16:creationId xmlns:a16="http://schemas.microsoft.com/office/drawing/2014/main" id="{0A08853F-C1D9-46DD-A9B3-1420E1B69DB1}"/>
              </a:ext>
            </a:extLst>
          </p:cNvPr>
          <p:cNvCxnSpPr>
            <a:cxnSpLocks/>
          </p:cNvCxnSpPr>
          <p:nvPr/>
        </p:nvCxnSpPr>
        <p:spPr>
          <a:xfrm>
            <a:off x="6460498" y="4941596"/>
            <a:ext cx="0" cy="339770"/>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矢印コネクタ 33">
            <a:extLst>
              <a:ext uri="{FF2B5EF4-FFF2-40B4-BE49-F238E27FC236}">
                <a16:creationId xmlns:a16="http://schemas.microsoft.com/office/drawing/2014/main" id="{44946CBF-7295-4325-AAB8-E4189208A628}"/>
              </a:ext>
            </a:extLst>
          </p:cNvPr>
          <p:cNvCxnSpPr>
            <a:cxnSpLocks/>
          </p:cNvCxnSpPr>
          <p:nvPr/>
        </p:nvCxnSpPr>
        <p:spPr>
          <a:xfrm>
            <a:off x="7790813" y="4708457"/>
            <a:ext cx="0" cy="572909"/>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線コネクタ 36">
            <a:extLst>
              <a:ext uri="{FF2B5EF4-FFF2-40B4-BE49-F238E27FC236}">
                <a16:creationId xmlns:a16="http://schemas.microsoft.com/office/drawing/2014/main" id="{6389DF07-C358-4A23-8FB2-7E3BE21B7304}"/>
              </a:ext>
            </a:extLst>
          </p:cNvPr>
          <p:cNvCxnSpPr>
            <a:cxnSpLocks/>
          </p:cNvCxnSpPr>
          <p:nvPr/>
        </p:nvCxnSpPr>
        <p:spPr>
          <a:xfrm>
            <a:off x="7089797" y="4715070"/>
            <a:ext cx="701016" cy="0"/>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sp>
        <p:nvSpPr>
          <p:cNvPr id="39" name="フローチャート: データ 38">
            <a:extLst>
              <a:ext uri="{FF2B5EF4-FFF2-40B4-BE49-F238E27FC236}">
                <a16:creationId xmlns:a16="http://schemas.microsoft.com/office/drawing/2014/main" id="{44A031F2-2A89-4B8B-AA7A-525E6BBC3D30}"/>
              </a:ext>
            </a:extLst>
          </p:cNvPr>
          <p:cNvSpPr/>
          <p:nvPr/>
        </p:nvSpPr>
        <p:spPr>
          <a:xfrm>
            <a:off x="5838365" y="6192757"/>
            <a:ext cx="1297799" cy="430888"/>
          </a:xfrm>
          <a:prstGeom prst="flowChartInputOutput">
            <a:avLst/>
          </a:prstGeom>
          <a:solidFill>
            <a:schemeClr val="bg1"/>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100" b="1" dirty="0">
                <a:solidFill>
                  <a:schemeClr val="tx1"/>
                </a:solidFill>
              </a:rPr>
              <a:t>書き出し</a:t>
            </a:r>
          </a:p>
        </p:txBody>
      </p:sp>
      <p:cxnSp>
        <p:nvCxnSpPr>
          <p:cNvPr id="40" name="直線矢印コネクタ 39">
            <a:extLst>
              <a:ext uri="{FF2B5EF4-FFF2-40B4-BE49-F238E27FC236}">
                <a16:creationId xmlns:a16="http://schemas.microsoft.com/office/drawing/2014/main" id="{3FBA0480-6506-485D-A293-C0DF3B9BF9B9}"/>
              </a:ext>
            </a:extLst>
          </p:cNvPr>
          <p:cNvCxnSpPr>
            <a:cxnSpLocks/>
          </p:cNvCxnSpPr>
          <p:nvPr/>
        </p:nvCxnSpPr>
        <p:spPr>
          <a:xfrm>
            <a:off x="6460498" y="5704759"/>
            <a:ext cx="0" cy="501008"/>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線コネクタ 44">
            <a:extLst>
              <a:ext uri="{FF2B5EF4-FFF2-40B4-BE49-F238E27FC236}">
                <a16:creationId xmlns:a16="http://schemas.microsoft.com/office/drawing/2014/main" id="{D62FA9B7-41E1-432D-A0F7-457469B348BB}"/>
              </a:ext>
            </a:extLst>
          </p:cNvPr>
          <p:cNvCxnSpPr>
            <a:cxnSpLocks/>
          </p:cNvCxnSpPr>
          <p:nvPr/>
        </p:nvCxnSpPr>
        <p:spPr>
          <a:xfrm flipV="1">
            <a:off x="7790813" y="5704759"/>
            <a:ext cx="0" cy="250504"/>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sp>
        <p:nvSpPr>
          <p:cNvPr id="48" name="テキスト ボックス 47">
            <a:extLst>
              <a:ext uri="{FF2B5EF4-FFF2-40B4-BE49-F238E27FC236}">
                <a16:creationId xmlns:a16="http://schemas.microsoft.com/office/drawing/2014/main" id="{10F37CB3-596A-4BE3-9548-32FD5D1D7DE1}"/>
              </a:ext>
            </a:extLst>
          </p:cNvPr>
          <p:cNvSpPr txBox="1"/>
          <p:nvPr/>
        </p:nvSpPr>
        <p:spPr bwMode="auto">
          <a:xfrm>
            <a:off x="4853051" y="2763174"/>
            <a:ext cx="2163779" cy="473206"/>
          </a:xfrm>
          <a:prstGeom prst="rect">
            <a:avLst/>
          </a:prstGeom>
          <a:noFill/>
        </p:spPr>
        <p:txBody>
          <a:bodyPr wrap="square" rtlCol="0">
            <a:spAutoFit/>
          </a:bodyPr>
          <a:lstStyle/>
          <a:p>
            <a:pPr>
              <a:lnSpc>
                <a:spcPct val="150000"/>
              </a:lnSpc>
            </a:pPr>
            <a:r>
              <a:rPr lang="ja-JP" altLang="en-US" b="1" dirty="0">
                <a:solidFill>
                  <a:srgbClr val="0070C0"/>
                </a:solidFill>
                <a:latin typeface="メイリオ" panose="020B0604030504040204" pitchFamily="50" charset="-128"/>
                <a:ea typeface="メイリオ" panose="020B0604030504040204" pitchFamily="50" charset="-128"/>
              </a:rPr>
              <a:t>参考例</a:t>
            </a:r>
            <a:endParaRPr lang="en-US" altLang="ja-JP" b="1" dirty="0">
              <a:solidFill>
                <a:srgbClr val="0070C0"/>
              </a:solidFill>
              <a:latin typeface="メイリオ" panose="020B0604030504040204" pitchFamily="50" charset="-128"/>
              <a:ea typeface="メイリオ" panose="020B0604030504040204" pitchFamily="50" charset="-128"/>
            </a:endParaRPr>
          </a:p>
        </p:txBody>
      </p:sp>
      <p:sp>
        <p:nvSpPr>
          <p:cNvPr id="35" name="テキスト ボックス 34">
            <a:extLst>
              <a:ext uri="{FF2B5EF4-FFF2-40B4-BE49-F238E27FC236}">
                <a16:creationId xmlns:a16="http://schemas.microsoft.com/office/drawing/2014/main" id="{91A9D59B-9CA7-426C-BA56-9E88E5605C16}"/>
              </a:ext>
            </a:extLst>
          </p:cNvPr>
          <p:cNvSpPr txBox="1"/>
          <p:nvPr/>
        </p:nvSpPr>
        <p:spPr>
          <a:xfrm>
            <a:off x="111212" y="117527"/>
            <a:ext cx="5828193"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考えることを楽しもう</a:t>
            </a:r>
          </a:p>
        </p:txBody>
      </p:sp>
      <p:sp>
        <p:nvSpPr>
          <p:cNvPr id="38" name="楕円 37">
            <a:extLst>
              <a:ext uri="{FF2B5EF4-FFF2-40B4-BE49-F238E27FC236}">
                <a16:creationId xmlns:a16="http://schemas.microsoft.com/office/drawing/2014/main" id="{1D312E41-2663-4E6E-807C-B1C126C0E878}"/>
              </a:ext>
            </a:extLst>
          </p:cNvPr>
          <p:cNvSpPr/>
          <p:nvPr/>
        </p:nvSpPr>
        <p:spPr>
          <a:xfrm>
            <a:off x="8068054" y="74099"/>
            <a:ext cx="964734" cy="964734"/>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OK</a:t>
            </a:r>
            <a:endParaRPr kumimoji="1" lang="ja-JP" altLang="en-US" dirty="0"/>
          </a:p>
        </p:txBody>
      </p:sp>
      <p:pic>
        <p:nvPicPr>
          <p:cNvPr id="9" name="図 8" descr="テーブル, 小さい, グループ, 多い が含まれている画像&#10;&#10;自動的に生成された説明">
            <a:extLst>
              <a:ext uri="{FF2B5EF4-FFF2-40B4-BE49-F238E27FC236}">
                <a16:creationId xmlns:a16="http://schemas.microsoft.com/office/drawing/2014/main" id="{13292175-C321-44A5-BFB5-9CE9B430A6C7}"/>
              </a:ext>
            </a:extLst>
          </p:cNvPr>
          <p:cNvPicPr>
            <a:picLocks noChangeAspect="1"/>
          </p:cNvPicPr>
          <p:nvPr/>
        </p:nvPicPr>
        <p:blipFill rotWithShape="1">
          <a:blip r:embed="rId2">
            <a:extLst>
              <a:ext uri="{28A0092B-C50C-407E-A947-70E740481C1C}">
                <a14:useLocalDpi xmlns:a14="http://schemas.microsoft.com/office/drawing/2010/main" val="0"/>
              </a:ext>
            </a:extLst>
          </a:blip>
          <a:srcRect l="53860" t="71934" r="31468" b="602"/>
          <a:stretch/>
        </p:blipFill>
        <p:spPr>
          <a:xfrm>
            <a:off x="3890211" y="4430519"/>
            <a:ext cx="1678508" cy="2222111"/>
          </a:xfrm>
          <a:prstGeom prst="rect">
            <a:avLst/>
          </a:prstGeom>
        </p:spPr>
      </p:pic>
    </p:spTree>
    <p:extLst>
      <p:ext uri="{BB962C8B-B14F-4D97-AF65-F5344CB8AC3E}">
        <p14:creationId xmlns:p14="http://schemas.microsoft.com/office/powerpoint/2010/main" val="27322371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ABCA02E8-196B-4B7F-BF92-C13BA6F81B88}"/>
              </a:ext>
            </a:extLst>
          </p:cNvPr>
          <p:cNvSpPr txBox="1"/>
          <p:nvPr/>
        </p:nvSpPr>
        <p:spPr>
          <a:xfrm>
            <a:off x="111212" y="657813"/>
            <a:ext cx="4874964" cy="600164"/>
          </a:xfrm>
          <a:prstGeom prst="rect">
            <a:avLst/>
          </a:prstGeom>
          <a:noFill/>
        </p:spPr>
        <p:txBody>
          <a:bodyPr wrap="square" rtlCol="0">
            <a:spAutoFit/>
          </a:bodyPr>
          <a:lstStyle/>
          <a:p>
            <a:pPr>
              <a:lnSpc>
                <a:spcPct val="150000"/>
              </a:lnSpc>
            </a:pPr>
            <a:r>
              <a:rPr lang="ja-JP" altLang="en-US" sz="2400" b="1" dirty="0">
                <a:solidFill>
                  <a:schemeClr val="accent1"/>
                </a:solidFill>
                <a:latin typeface="メイリオ" panose="020B0604030504040204" pitchFamily="50" charset="-128"/>
                <a:ea typeface="メイリオ" panose="020B0604030504040204" pitchFamily="50" charset="-128"/>
              </a:rPr>
              <a:t>フローチャートの作り方のコツ</a:t>
            </a:r>
          </a:p>
        </p:txBody>
      </p:sp>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a:xfrm>
            <a:off x="7217550" y="6436815"/>
            <a:ext cx="1297799" cy="284661"/>
          </a:xfrm>
        </p:spPr>
        <p:txBody>
          <a:bodyPr/>
          <a:lstStyle/>
          <a:p>
            <a:fld id="{F3579041-85C9-4E87-BF27-D58171D975DA}" type="slidenum">
              <a:rPr kumimoji="1" lang="ja-JP" altLang="en-US" smtClean="0"/>
              <a:t>11</a:t>
            </a:fld>
            <a:endParaRPr kumimoji="1" lang="ja-JP" altLang="en-US"/>
          </a:p>
        </p:txBody>
      </p:sp>
      <p:sp>
        <p:nvSpPr>
          <p:cNvPr id="12" name="テキスト ボックス 11">
            <a:extLst>
              <a:ext uri="{FF2B5EF4-FFF2-40B4-BE49-F238E27FC236}">
                <a16:creationId xmlns:a16="http://schemas.microsoft.com/office/drawing/2014/main" id="{BFBB3423-47C3-4159-8599-58E37B76190D}"/>
              </a:ext>
            </a:extLst>
          </p:cNvPr>
          <p:cNvSpPr txBox="1"/>
          <p:nvPr/>
        </p:nvSpPr>
        <p:spPr bwMode="auto">
          <a:xfrm>
            <a:off x="333951" y="1126802"/>
            <a:ext cx="7825310" cy="711733"/>
          </a:xfrm>
          <a:prstGeom prst="rect">
            <a:avLst/>
          </a:prstGeom>
          <a:noFill/>
        </p:spPr>
        <p:txBody>
          <a:bodyPr wrap="square" rtlCol="0">
            <a:spAutoFit/>
          </a:bodyPr>
          <a:lstStyle/>
          <a:p>
            <a:pPr>
              <a:lnSpc>
                <a:spcPct val="150000"/>
              </a:lnSpc>
            </a:pPr>
            <a:r>
              <a:rPr lang="ja-JP" altLang="en-US" sz="1400" dirty="0">
                <a:latin typeface="メイリオ" panose="020B0604030504040204" pitchFamily="50" charset="-128"/>
                <a:ea typeface="メイリオ" panose="020B0604030504040204" pitchFamily="50" charset="-128"/>
              </a:rPr>
              <a:t>作業の言語化をさらに細分化すれば、あとはそれをコードにするだけです</a:t>
            </a:r>
            <a:endParaRPr lang="en-US" altLang="ja-JP" sz="1400" dirty="0">
              <a:latin typeface="メイリオ" panose="020B0604030504040204" pitchFamily="50" charset="-128"/>
              <a:ea typeface="メイリオ" panose="020B0604030504040204" pitchFamily="50" charset="-128"/>
            </a:endParaRPr>
          </a:p>
          <a:p>
            <a:pPr>
              <a:lnSpc>
                <a:spcPct val="150000"/>
              </a:lnSpc>
            </a:pPr>
            <a:r>
              <a:rPr lang="ja-JP" altLang="en-US" sz="1400" b="1" u="sng" dirty="0">
                <a:solidFill>
                  <a:srgbClr val="FF7C80"/>
                </a:solidFill>
                <a:latin typeface="メイリオ" panose="020B0604030504040204" pitchFamily="50" charset="-128"/>
                <a:ea typeface="メイリオ" panose="020B0604030504040204" pitchFamily="50" charset="-128"/>
              </a:rPr>
              <a:t>大事なのは言語化です</a:t>
            </a:r>
            <a:r>
              <a:rPr lang="en-US" altLang="ja-JP" sz="1400" b="1" u="sng" dirty="0">
                <a:solidFill>
                  <a:srgbClr val="FF7C80"/>
                </a:solidFill>
                <a:latin typeface="メイリオ" panose="020B0604030504040204" pitchFamily="50" charset="-128"/>
                <a:ea typeface="メイリオ" panose="020B0604030504040204" pitchFamily="50" charset="-128"/>
              </a:rPr>
              <a:t>!!</a:t>
            </a:r>
          </a:p>
        </p:txBody>
      </p:sp>
      <p:cxnSp>
        <p:nvCxnSpPr>
          <p:cNvPr id="13" name="直線矢印コネクタ 12">
            <a:extLst>
              <a:ext uri="{FF2B5EF4-FFF2-40B4-BE49-F238E27FC236}">
                <a16:creationId xmlns:a16="http://schemas.microsoft.com/office/drawing/2014/main" id="{97303D71-0BAE-4476-9EA3-84A9F941C731}"/>
              </a:ext>
            </a:extLst>
          </p:cNvPr>
          <p:cNvCxnSpPr>
            <a:cxnSpLocks/>
          </p:cNvCxnSpPr>
          <p:nvPr/>
        </p:nvCxnSpPr>
        <p:spPr>
          <a:xfrm flipH="1">
            <a:off x="4307961" y="5662926"/>
            <a:ext cx="1332863" cy="0"/>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矢印コネクタ 13">
            <a:extLst>
              <a:ext uri="{FF2B5EF4-FFF2-40B4-BE49-F238E27FC236}">
                <a16:creationId xmlns:a16="http://schemas.microsoft.com/office/drawing/2014/main" id="{D0D81061-71A0-465F-9C54-A6B7DC847E88}"/>
              </a:ext>
            </a:extLst>
          </p:cNvPr>
          <p:cNvCxnSpPr>
            <a:cxnSpLocks/>
          </p:cNvCxnSpPr>
          <p:nvPr/>
        </p:nvCxnSpPr>
        <p:spPr>
          <a:xfrm>
            <a:off x="4310509" y="3019335"/>
            <a:ext cx="0" cy="339770"/>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5" name="テキスト ボックス 14">
            <a:extLst>
              <a:ext uri="{FF2B5EF4-FFF2-40B4-BE49-F238E27FC236}">
                <a16:creationId xmlns:a16="http://schemas.microsoft.com/office/drawing/2014/main" id="{5551F22A-E24C-4CE0-A4C8-1A47F5E0465A}"/>
              </a:ext>
            </a:extLst>
          </p:cNvPr>
          <p:cNvSpPr txBox="1"/>
          <p:nvPr/>
        </p:nvSpPr>
        <p:spPr>
          <a:xfrm>
            <a:off x="3938275" y="4555190"/>
            <a:ext cx="399001" cy="369332"/>
          </a:xfrm>
          <a:prstGeom prst="rect">
            <a:avLst/>
          </a:prstGeom>
          <a:noFill/>
        </p:spPr>
        <p:txBody>
          <a:bodyPr wrap="square" rtlCol="0">
            <a:spAutoFit/>
          </a:bodyPr>
          <a:lstStyle/>
          <a:p>
            <a:r>
              <a:rPr kumimoji="1" lang="en-US" altLang="ja-JP" dirty="0"/>
              <a:t>T</a:t>
            </a:r>
            <a:endParaRPr kumimoji="1" lang="ja-JP" altLang="en-US" dirty="0"/>
          </a:p>
        </p:txBody>
      </p:sp>
      <p:sp>
        <p:nvSpPr>
          <p:cNvPr id="16" name="テキスト ボックス 15">
            <a:extLst>
              <a:ext uri="{FF2B5EF4-FFF2-40B4-BE49-F238E27FC236}">
                <a16:creationId xmlns:a16="http://schemas.microsoft.com/office/drawing/2014/main" id="{B56F28FF-1344-40E8-B1F8-978DB3E3653B}"/>
              </a:ext>
            </a:extLst>
          </p:cNvPr>
          <p:cNvSpPr txBox="1"/>
          <p:nvPr/>
        </p:nvSpPr>
        <p:spPr>
          <a:xfrm>
            <a:off x="4819689" y="4050659"/>
            <a:ext cx="399001" cy="369332"/>
          </a:xfrm>
          <a:prstGeom prst="rect">
            <a:avLst/>
          </a:prstGeom>
          <a:noFill/>
        </p:spPr>
        <p:txBody>
          <a:bodyPr wrap="square" rtlCol="0">
            <a:spAutoFit/>
          </a:bodyPr>
          <a:lstStyle/>
          <a:p>
            <a:r>
              <a:rPr kumimoji="1" lang="en-US" altLang="ja-JP" dirty="0"/>
              <a:t>F</a:t>
            </a:r>
            <a:endParaRPr kumimoji="1" lang="ja-JP" altLang="en-US" dirty="0"/>
          </a:p>
        </p:txBody>
      </p:sp>
      <p:sp>
        <p:nvSpPr>
          <p:cNvPr id="17" name="四角形: 角を丸くする 16">
            <a:extLst>
              <a:ext uri="{FF2B5EF4-FFF2-40B4-BE49-F238E27FC236}">
                <a16:creationId xmlns:a16="http://schemas.microsoft.com/office/drawing/2014/main" id="{4F2726AD-8459-48B0-9818-3D623A192FC3}"/>
              </a:ext>
            </a:extLst>
          </p:cNvPr>
          <p:cNvSpPr/>
          <p:nvPr/>
        </p:nvSpPr>
        <p:spPr>
          <a:xfrm>
            <a:off x="3754178" y="2589924"/>
            <a:ext cx="1112663" cy="436638"/>
          </a:xfrm>
          <a:prstGeom prst="roundRect">
            <a:avLst>
              <a:gd name="adj" fmla="val 50000"/>
            </a:avLst>
          </a:prstGeom>
          <a:solidFill>
            <a:schemeClr val="bg1"/>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solidFill>
                  <a:schemeClr val="tx1"/>
                </a:solidFill>
              </a:rPr>
              <a:t>開始</a:t>
            </a:r>
          </a:p>
        </p:txBody>
      </p:sp>
      <p:sp>
        <p:nvSpPr>
          <p:cNvPr id="18" name="フローチャート: データ 17">
            <a:extLst>
              <a:ext uri="{FF2B5EF4-FFF2-40B4-BE49-F238E27FC236}">
                <a16:creationId xmlns:a16="http://schemas.microsoft.com/office/drawing/2014/main" id="{8D8452E3-7B81-4B94-A3C6-24AEF1E4938A}"/>
              </a:ext>
            </a:extLst>
          </p:cNvPr>
          <p:cNvSpPr/>
          <p:nvPr/>
        </p:nvSpPr>
        <p:spPr>
          <a:xfrm>
            <a:off x="3619617" y="3359105"/>
            <a:ext cx="1297799" cy="430888"/>
          </a:xfrm>
          <a:prstGeom prst="flowChartInputOutput">
            <a:avLst/>
          </a:prstGeom>
          <a:solidFill>
            <a:schemeClr val="bg1"/>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100" b="1" dirty="0">
                <a:solidFill>
                  <a:schemeClr val="tx1"/>
                </a:solidFill>
              </a:rPr>
              <a:t>読み込み</a:t>
            </a:r>
          </a:p>
        </p:txBody>
      </p:sp>
      <p:cxnSp>
        <p:nvCxnSpPr>
          <p:cNvPr id="19" name="直線矢印コネクタ 18">
            <a:extLst>
              <a:ext uri="{FF2B5EF4-FFF2-40B4-BE49-F238E27FC236}">
                <a16:creationId xmlns:a16="http://schemas.microsoft.com/office/drawing/2014/main" id="{DD9D10CF-B731-4875-A8BD-98BBD0E71318}"/>
              </a:ext>
            </a:extLst>
          </p:cNvPr>
          <p:cNvCxnSpPr>
            <a:cxnSpLocks/>
          </p:cNvCxnSpPr>
          <p:nvPr/>
        </p:nvCxnSpPr>
        <p:spPr>
          <a:xfrm>
            <a:off x="4310509" y="3816074"/>
            <a:ext cx="0" cy="339770"/>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20" name="四角形: 角を丸くする 19">
            <a:extLst>
              <a:ext uri="{FF2B5EF4-FFF2-40B4-BE49-F238E27FC236}">
                <a16:creationId xmlns:a16="http://schemas.microsoft.com/office/drawing/2014/main" id="{D51713FB-41DF-4674-AF5A-4E2E57B38D96}"/>
              </a:ext>
            </a:extLst>
          </p:cNvPr>
          <p:cNvSpPr/>
          <p:nvPr/>
        </p:nvSpPr>
        <p:spPr>
          <a:xfrm>
            <a:off x="3824462" y="4994544"/>
            <a:ext cx="972094" cy="417878"/>
          </a:xfrm>
          <a:prstGeom prst="roundRect">
            <a:avLst>
              <a:gd name="adj" fmla="val 0"/>
            </a:avLst>
          </a:prstGeom>
          <a:solidFill>
            <a:schemeClr val="bg1"/>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b="1" dirty="0">
                <a:solidFill>
                  <a:schemeClr val="tx1"/>
                </a:solidFill>
              </a:rPr>
              <a:t>処理</a:t>
            </a:r>
            <a:r>
              <a:rPr kumimoji="1" lang="en-US" altLang="ja-JP" sz="1400" b="1" dirty="0">
                <a:solidFill>
                  <a:schemeClr val="tx1"/>
                </a:solidFill>
              </a:rPr>
              <a:t>1</a:t>
            </a:r>
            <a:endParaRPr kumimoji="1" lang="ja-JP" altLang="en-US" sz="1400" b="1" dirty="0">
              <a:solidFill>
                <a:schemeClr val="tx1"/>
              </a:solidFill>
            </a:endParaRPr>
          </a:p>
        </p:txBody>
      </p:sp>
      <p:sp>
        <p:nvSpPr>
          <p:cNvPr id="21" name="四角形: 角を丸くする 20">
            <a:extLst>
              <a:ext uri="{FF2B5EF4-FFF2-40B4-BE49-F238E27FC236}">
                <a16:creationId xmlns:a16="http://schemas.microsoft.com/office/drawing/2014/main" id="{DE80B8E9-2A16-42C0-A19F-9395D2F13632}"/>
              </a:ext>
            </a:extLst>
          </p:cNvPr>
          <p:cNvSpPr/>
          <p:nvPr/>
        </p:nvSpPr>
        <p:spPr>
          <a:xfrm>
            <a:off x="5154777" y="4997272"/>
            <a:ext cx="972094" cy="417878"/>
          </a:xfrm>
          <a:prstGeom prst="roundRect">
            <a:avLst>
              <a:gd name="adj" fmla="val 0"/>
            </a:avLst>
          </a:prstGeom>
          <a:solidFill>
            <a:schemeClr val="bg1"/>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b="1" dirty="0">
                <a:solidFill>
                  <a:schemeClr val="tx1"/>
                </a:solidFill>
              </a:rPr>
              <a:t>処理</a:t>
            </a:r>
            <a:r>
              <a:rPr kumimoji="1" lang="en-US" altLang="ja-JP" sz="1400" b="1" dirty="0">
                <a:solidFill>
                  <a:schemeClr val="tx1"/>
                </a:solidFill>
              </a:rPr>
              <a:t>2</a:t>
            </a:r>
            <a:endParaRPr kumimoji="1" lang="ja-JP" altLang="en-US" sz="1400" b="1" dirty="0">
              <a:solidFill>
                <a:schemeClr val="tx1"/>
              </a:solidFill>
            </a:endParaRPr>
          </a:p>
        </p:txBody>
      </p:sp>
      <p:sp>
        <p:nvSpPr>
          <p:cNvPr id="22" name="ひし形 21">
            <a:extLst>
              <a:ext uri="{FF2B5EF4-FFF2-40B4-BE49-F238E27FC236}">
                <a16:creationId xmlns:a16="http://schemas.microsoft.com/office/drawing/2014/main" id="{6D26EFD6-A118-4572-A951-A022AF8EE944}"/>
              </a:ext>
            </a:extLst>
          </p:cNvPr>
          <p:cNvSpPr/>
          <p:nvPr/>
        </p:nvSpPr>
        <p:spPr>
          <a:xfrm>
            <a:off x="3700130" y="4174051"/>
            <a:ext cx="1220758" cy="484138"/>
          </a:xfrm>
          <a:prstGeom prst="diamond">
            <a:avLst/>
          </a:prstGeom>
          <a:solidFill>
            <a:schemeClr val="bg1"/>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b="1" dirty="0">
                <a:solidFill>
                  <a:schemeClr val="tx1"/>
                </a:solidFill>
              </a:rPr>
              <a:t>分岐</a:t>
            </a:r>
          </a:p>
        </p:txBody>
      </p:sp>
      <p:cxnSp>
        <p:nvCxnSpPr>
          <p:cNvPr id="23" name="直線矢印コネクタ 22">
            <a:extLst>
              <a:ext uri="{FF2B5EF4-FFF2-40B4-BE49-F238E27FC236}">
                <a16:creationId xmlns:a16="http://schemas.microsoft.com/office/drawing/2014/main" id="{5DCED088-8EDE-4FC7-917E-D65F10F837E7}"/>
              </a:ext>
            </a:extLst>
          </p:cNvPr>
          <p:cNvCxnSpPr>
            <a:cxnSpLocks/>
          </p:cNvCxnSpPr>
          <p:nvPr/>
        </p:nvCxnSpPr>
        <p:spPr>
          <a:xfrm>
            <a:off x="4310509" y="4649259"/>
            <a:ext cx="0" cy="339770"/>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矢印コネクタ 23">
            <a:extLst>
              <a:ext uri="{FF2B5EF4-FFF2-40B4-BE49-F238E27FC236}">
                <a16:creationId xmlns:a16="http://schemas.microsoft.com/office/drawing/2014/main" id="{9BAFFC12-26F7-4367-9393-BEDB76A2AE5A}"/>
              </a:ext>
            </a:extLst>
          </p:cNvPr>
          <p:cNvCxnSpPr>
            <a:cxnSpLocks/>
          </p:cNvCxnSpPr>
          <p:nvPr/>
        </p:nvCxnSpPr>
        <p:spPr>
          <a:xfrm>
            <a:off x="5640824" y="4416120"/>
            <a:ext cx="0" cy="572909"/>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線コネクタ 24">
            <a:extLst>
              <a:ext uri="{FF2B5EF4-FFF2-40B4-BE49-F238E27FC236}">
                <a16:creationId xmlns:a16="http://schemas.microsoft.com/office/drawing/2014/main" id="{B65B8199-C804-434E-B5B0-73EF7720A07F}"/>
              </a:ext>
            </a:extLst>
          </p:cNvPr>
          <p:cNvCxnSpPr>
            <a:cxnSpLocks/>
          </p:cNvCxnSpPr>
          <p:nvPr/>
        </p:nvCxnSpPr>
        <p:spPr>
          <a:xfrm>
            <a:off x="4939808" y="4422733"/>
            <a:ext cx="701016" cy="0"/>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sp>
        <p:nvSpPr>
          <p:cNvPr id="26" name="フローチャート: データ 25">
            <a:extLst>
              <a:ext uri="{FF2B5EF4-FFF2-40B4-BE49-F238E27FC236}">
                <a16:creationId xmlns:a16="http://schemas.microsoft.com/office/drawing/2014/main" id="{1A2997AF-F36E-4C97-8D69-ED5D45363D7F}"/>
              </a:ext>
            </a:extLst>
          </p:cNvPr>
          <p:cNvSpPr/>
          <p:nvPr/>
        </p:nvSpPr>
        <p:spPr>
          <a:xfrm>
            <a:off x="3688376" y="5900420"/>
            <a:ext cx="1297799" cy="430888"/>
          </a:xfrm>
          <a:prstGeom prst="flowChartInputOutput">
            <a:avLst/>
          </a:prstGeom>
          <a:solidFill>
            <a:schemeClr val="bg1"/>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100" b="1" dirty="0">
                <a:solidFill>
                  <a:schemeClr val="tx1"/>
                </a:solidFill>
              </a:rPr>
              <a:t>書き出し</a:t>
            </a:r>
          </a:p>
        </p:txBody>
      </p:sp>
      <p:cxnSp>
        <p:nvCxnSpPr>
          <p:cNvPr id="27" name="直線矢印コネクタ 26">
            <a:extLst>
              <a:ext uri="{FF2B5EF4-FFF2-40B4-BE49-F238E27FC236}">
                <a16:creationId xmlns:a16="http://schemas.microsoft.com/office/drawing/2014/main" id="{FF89A401-9CF9-4641-ABDC-C6201BA03A9B}"/>
              </a:ext>
            </a:extLst>
          </p:cNvPr>
          <p:cNvCxnSpPr>
            <a:cxnSpLocks/>
          </p:cNvCxnSpPr>
          <p:nvPr/>
        </p:nvCxnSpPr>
        <p:spPr>
          <a:xfrm>
            <a:off x="4310509" y="5412422"/>
            <a:ext cx="0" cy="501008"/>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31F2AA7A-702E-4A82-99BE-9FEB32AB634D}"/>
              </a:ext>
            </a:extLst>
          </p:cNvPr>
          <p:cNvCxnSpPr>
            <a:cxnSpLocks/>
          </p:cNvCxnSpPr>
          <p:nvPr/>
        </p:nvCxnSpPr>
        <p:spPr>
          <a:xfrm flipV="1">
            <a:off x="5640824" y="5412422"/>
            <a:ext cx="0" cy="250504"/>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sp>
        <p:nvSpPr>
          <p:cNvPr id="32" name="テキスト ボックス 31">
            <a:extLst>
              <a:ext uri="{FF2B5EF4-FFF2-40B4-BE49-F238E27FC236}">
                <a16:creationId xmlns:a16="http://schemas.microsoft.com/office/drawing/2014/main" id="{92BD0047-A527-455C-9146-41AFC7DA345F}"/>
              </a:ext>
            </a:extLst>
          </p:cNvPr>
          <p:cNvSpPr txBox="1"/>
          <p:nvPr/>
        </p:nvSpPr>
        <p:spPr bwMode="auto">
          <a:xfrm>
            <a:off x="6170911" y="2510296"/>
            <a:ext cx="2912429" cy="3016210"/>
          </a:xfrm>
          <a:prstGeom prst="rect">
            <a:avLst/>
          </a:prstGeom>
          <a:noFill/>
        </p:spPr>
        <p:txBody>
          <a:bodyPr wrap="square" rtlCol="0">
            <a:spAutoFit/>
          </a:bodyPr>
          <a:lstStyle/>
          <a:p>
            <a:pPr>
              <a:lnSpc>
                <a:spcPct val="150000"/>
              </a:lnSpc>
            </a:pPr>
            <a:r>
              <a:rPr lang="en-US" altLang="ja-JP" sz="1600" dirty="0">
                <a:latin typeface="メイリオ" panose="020B0604030504040204" pitchFamily="50" charset="-128"/>
                <a:ea typeface="メイリオ" panose="020B0604030504040204" pitchFamily="50" charset="-128"/>
              </a:rPr>
              <a:t>t = Cells(1,1)</a:t>
            </a:r>
          </a:p>
          <a:p>
            <a:pPr>
              <a:lnSpc>
                <a:spcPct val="150000"/>
              </a:lnSpc>
            </a:pPr>
            <a:r>
              <a:rPr lang="en-US" altLang="ja-JP" sz="1600" dirty="0">
                <a:latin typeface="メイリオ" panose="020B0604030504040204" pitchFamily="50" charset="-128"/>
                <a:ea typeface="メイリオ" panose="020B0604030504040204" pitchFamily="50" charset="-128"/>
              </a:rPr>
              <a:t>If t &gt;= 4 then t = t * 5</a:t>
            </a:r>
          </a:p>
          <a:p>
            <a:pPr>
              <a:lnSpc>
                <a:spcPct val="150000"/>
              </a:lnSpc>
            </a:pPr>
            <a:r>
              <a:rPr lang="en-US" altLang="ja-JP" sz="1600" dirty="0">
                <a:latin typeface="メイリオ" panose="020B0604030504040204" pitchFamily="50" charset="-128"/>
                <a:ea typeface="メイリオ" panose="020B0604030504040204" pitchFamily="50" charset="-128"/>
              </a:rPr>
              <a:t>	else t = t + 5</a:t>
            </a:r>
          </a:p>
          <a:p>
            <a:pPr>
              <a:lnSpc>
                <a:spcPct val="150000"/>
              </a:lnSpc>
            </a:pPr>
            <a:r>
              <a:rPr lang="en-US" altLang="ja-JP" sz="1600" dirty="0">
                <a:latin typeface="メイリオ" panose="020B0604030504040204" pitchFamily="50" charset="-128"/>
                <a:ea typeface="メイリオ" panose="020B0604030504040204" pitchFamily="50" charset="-128"/>
              </a:rPr>
              <a:t>End If</a:t>
            </a:r>
          </a:p>
          <a:p>
            <a:pPr>
              <a:lnSpc>
                <a:spcPct val="150000"/>
              </a:lnSpc>
            </a:pPr>
            <a:r>
              <a:rPr lang="en-US" altLang="ja-JP" sz="1600" dirty="0">
                <a:latin typeface="メイリオ" panose="020B0604030504040204" pitchFamily="50" charset="-128"/>
                <a:ea typeface="メイリオ" panose="020B0604030504040204" pitchFamily="50" charset="-128"/>
              </a:rPr>
              <a:t>Cells(3,2) = t</a:t>
            </a:r>
          </a:p>
          <a:p>
            <a:pPr>
              <a:lnSpc>
                <a:spcPct val="150000"/>
              </a:lnSpc>
            </a:pPr>
            <a:r>
              <a:rPr lang="ja-JP" altLang="en-US" sz="1600" dirty="0">
                <a:latin typeface="メイリオ" panose="020B0604030504040204" pitchFamily="50" charset="-128"/>
                <a:ea typeface="メイリオ" panose="020B0604030504040204" pitchFamily="50" charset="-128"/>
              </a:rPr>
              <a:t>　　　　　　・</a:t>
            </a:r>
            <a:endParaRPr lang="en-US" altLang="ja-JP" sz="1600" dirty="0">
              <a:latin typeface="メイリオ" panose="020B0604030504040204" pitchFamily="50" charset="-128"/>
              <a:ea typeface="メイリオ" panose="020B0604030504040204" pitchFamily="50" charset="-128"/>
            </a:endParaRPr>
          </a:p>
          <a:p>
            <a:pPr>
              <a:lnSpc>
                <a:spcPct val="150000"/>
              </a:lnSpc>
            </a:pPr>
            <a:r>
              <a:rPr lang="ja-JP" altLang="en-US" sz="1600" dirty="0">
                <a:latin typeface="メイリオ" panose="020B0604030504040204" pitchFamily="50" charset="-128"/>
                <a:ea typeface="メイリオ" panose="020B0604030504040204" pitchFamily="50" charset="-128"/>
              </a:rPr>
              <a:t>　　　　　　・</a:t>
            </a:r>
            <a:endParaRPr lang="en-US" altLang="ja-JP" sz="1600" dirty="0">
              <a:latin typeface="メイリオ" panose="020B0604030504040204" pitchFamily="50" charset="-128"/>
              <a:ea typeface="メイリオ" panose="020B0604030504040204" pitchFamily="50" charset="-128"/>
            </a:endParaRPr>
          </a:p>
          <a:p>
            <a:pPr>
              <a:lnSpc>
                <a:spcPct val="150000"/>
              </a:lnSpc>
            </a:pPr>
            <a:r>
              <a:rPr lang="ja-JP" altLang="en-US" sz="1600" dirty="0">
                <a:latin typeface="メイリオ" panose="020B0604030504040204" pitchFamily="50" charset="-128"/>
                <a:ea typeface="メイリオ" panose="020B0604030504040204" pitchFamily="50" charset="-128"/>
              </a:rPr>
              <a:t>　　　　　　・</a:t>
            </a:r>
            <a:endParaRPr lang="en-US" altLang="ja-JP" sz="1600" dirty="0">
              <a:latin typeface="メイリオ" panose="020B0604030504040204" pitchFamily="50" charset="-128"/>
              <a:ea typeface="メイリオ" panose="020B0604030504040204" pitchFamily="50" charset="-128"/>
            </a:endParaRPr>
          </a:p>
        </p:txBody>
      </p:sp>
      <p:sp>
        <p:nvSpPr>
          <p:cNvPr id="33" name="四角形: 角を丸くする 32">
            <a:extLst>
              <a:ext uri="{FF2B5EF4-FFF2-40B4-BE49-F238E27FC236}">
                <a16:creationId xmlns:a16="http://schemas.microsoft.com/office/drawing/2014/main" id="{D0DE07CA-0EAE-418C-A537-46D8EA5B1773}"/>
              </a:ext>
            </a:extLst>
          </p:cNvPr>
          <p:cNvSpPr/>
          <p:nvPr/>
        </p:nvSpPr>
        <p:spPr>
          <a:xfrm>
            <a:off x="531774" y="2008236"/>
            <a:ext cx="1515619" cy="430887"/>
          </a:xfrm>
          <a:prstGeom prst="roundRect">
            <a:avLst>
              <a:gd name="adj" fmla="val 32042"/>
            </a:avLst>
          </a:prstGeom>
          <a:solidFill>
            <a:schemeClr val="bg1"/>
          </a:solidFill>
          <a:ln w="28575">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solidFill>
                  <a:srgbClr val="FF7C80"/>
                </a:solidFill>
                <a:latin typeface="メイリオ" panose="020B0604030504040204" pitchFamily="50" charset="-128"/>
                <a:ea typeface="メイリオ" panose="020B0604030504040204" pitchFamily="50" charset="-128"/>
              </a:rPr>
              <a:t>言語化</a:t>
            </a:r>
          </a:p>
        </p:txBody>
      </p:sp>
      <p:sp>
        <p:nvSpPr>
          <p:cNvPr id="34" name="四角形: 角を丸くする 33">
            <a:extLst>
              <a:ext uri="{FF2B5EF4-FFF2-40B4-BE49-F238E27FC236}">
                <a16:creationId xmlns:a16="http://schemas.microsoft.com/office/drawing/2014/main" id="{8778FE95-D7E1-451B-903B-5797A7BB0401}"/>
              </a:ext>
            </a:extLst>
          </p:cNvPr>
          <p:cNvSpPr/>
          <p:nvPr/>
        </p:nvSpPr>
        <p:spPr>
          <a:xfrm>
            <a:off x="3582213" y="1991989"/>
            <a:ext cx="1515619" cy="430887"/>
          </a:xfrm>
          <a:prstGeom prst="roundRect">
            <a:avLst>
              <a:gd name="adj" fmla="val 32042"/>
            </a:avLst>
          </a:prstGeom>
          <a:solidFill>
            <a:schemeClr val="bg1"/>
          </a:solidFill>
          <a:ln w="28575">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solidFill>
                  <a:srgbClr val="FF7C80"/>
                </a:solidFill>
                <a:latin typeface="メイリオ" panose="020B0604030504040204" pitchFamily="50" charset="-128"/>
                <a:ea typeface="メイリオ" panose="020B0604030504040204" pitchFamily="50" charset="-128"/>
              </a:rPr>
              <a:t>チャート化</a:t>
            </a:r>
          </a:p>
        </p:txBody>
      </p:sp>
      <p:sp>
        <p:nvSpPr>
          <p:cNvPr id="35" name="四角形: 角を丸くする 34">
            <a:extLst>
              <a:ext uri="{FF2B5EF4-FFF2-40B4-BE49-F238E27FC236}">
                <a16:creationId xmlns:a16="http://schemas.microsoft.com/office/drawing/2014/main" id="{8C9F78B8-8B42-4A41-8464-6BE1A2479ABB}"/>
              </a:ext>
            </a:extLst>
          </p:cNvPr>
          <p:cNvSpPr/>
          <p:nvPr/>
        </p:nvSpPr>
        <p:spPr>
          <a:xfrm>
            <a:off x="6696854" y="1991988"/>
            <a:ext cx="1515619" cy="430887"/>
          </a:xfrm>
          <a:prstGeom prst="roundRect">
            <a:avLst>
              <a:gd name="adj" fmla="val 32042"/>
            </a:avLst>
          </a:prstGeom>
          <a:solidFill>
            <a:schemeClr val="bg1"/>
          </a:solidFill>
          <a:ln w="28575">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solidFill>
                  <a:srgbClr val="FF7C80"/>
                </a:solidFill>
                <a:latin typeface="メイリオ" panose="020B0604030504040204" pitchFamily="50" charset="-128"/>
                <a:ea typeface="メイリオ" panose="020B0604030504040204" pitchFamily="50" charset="-128"/>
              </a:rPr>
              <a:t>コード化</a:t>
            </a:r>
          </a:p>
        </p:txBody>
      </p:sp>
      <p:sp>
        <p:nvSpPr>
          <p:cNvPr id="36" name="テキスト ボックス 35">
            <a:extLst>
              <a:ext uri="{FF2B5EF4-FFF2-40B4-BE49-F238E27FC236}">
                <a16:creationId xmlns:a16="http://schemas.microsoft.com/office/drawing/2014/main" id="{4948549E-9F91-4C08-A3E1-80F7645B99BF}"/>
              </a:ext>
            </a:extLst>
          </p:cNvPr>
          <p:cNvSpPr txBox="1"/>
          <p:nvPr/>
        </p:nvSpPr>
        <p:spPr bwMode="auto">
          <a:xfrm>
            <a:off x="221116" y="2626452"/>
            <a:ext cx="3135126" cy="3754874"/>
          </a:xfrm>
          <a:prstGeom prst="rect">
            <a:avLst/>
          </a:prstGeom>
          <a:noFill/>
        </p:spPr>
        <p:txBody>
          <a:bodyPr wrap="square" rtlCol="0">
            <a:spAutoFit/>
          </a:bodyPr>
          <a:lstStyle/>
          <a:p>
            <a:pPr>
              <a:lnSpc>
                <a:spcPct val="150000"/>
              </a:lnSpc>
            </a:pPr>
            <a:r>
              <a:rPr lang="ja-JP" altLang="en-US" sz="1600" dirty="0">
                <a:latin typeface="メイリオ" panose="020B0604030504040204" pitchFamily="50" charset="-128"/>
                <a:ea typeface="メイリオ" panose="020B0604030504040204" pitchFamily="50" charset="-128"/>
              </a:rPr>
              <a:t>・</a:t>
            </a:r>
            <a:r>
              <a:rPr lang="en-US" altLang="ja-JP" sz="1600" dirty="0">
                <a:latin typeface="メイリオ" panose="020B0604030504040204" pitchFamily="50" charset="-128"/>
                <a:ea typeface="メイリオ" panose="020B0604030504040204" pitchFamily="50" charset="-128"/>
              </a:rPr>
              <a:t>A1</a:t>
            </a:r>
            <a:r>
              <a:rPr lang="ja-JP" altLang="en-US" sz="1600" dirty="0">
                <a:latin typeface="メイリオ" panose="020B0604030504040204" pitchFamily="50" charset="-128"/>
                <a:ea typeface="メイリオ" panose="020B0604030504040204" pitchFamily="50" charset="-128"/>
              </a:rPr>
              <a:t>セルの値を読み取る</a:t>
            </a:r>
            <a:endParaRPr lang="en-US" altLang="ja-JP" sz="1600" dirty="0">
              <a:latin typeface="メイリオ" panose="020B0604030504040204" pitchFamily="50" charset="-128"/>
              <a:ea typeface="メイリオ" panose="020B0604030504040204" pitchFamily="50" charset="-128"/>
            </a:endParaRPr>
          </a:p>
          <a:p>
            <a:pPr>
              <a:lnSpc>
                <a:spcPct val="150000"/>
              </a:lnSpc>
            </a:pPr>
            <a:r>
              <a:rPr lang="ja-JP" altLang="en-US" sz="1600" dirty="0">
                <a:latin typeface="メイリオ" panose="020B0604030504040204" pitchFamily="50" charset="-128"/>
                <a:ea typeface="メイリオ" panose="020B0604030504040204" pitchFamily="50" charset="-128"/>
              </a:rPr>
              <a:t>・読み取った値が、</a:t>
            </a:r>
            <a:r>
              <a:rPr lang="en-US" altLang="ja-JP" sz="1600" dirty="0">
                <a:latin typeface="メイリオ" panose="020B0604030504040204" pitchFamily="50" charset="-128"/>
                <a:ea typeface="メイリオ" panose="020B0604030504040204" pitchFamily="50" charset="-128"/>
              </a:rPr>
              <a:t>4</a:t>
            </a:r>
            <a:r>
              <a:rPr lang="ja-JP" altLang="en-US" sz="1600" dirty="0">
                <a:latin typeface="メイリオ" panose="020B0604030504040204" pitchFamily="50" charset="-128"/>
                <a:ea typeface="メイリオ" panose="020B0604030504040204" pitchFamily="50" charset="-128"/>
              </a:rPr>
              <a:t>以上なら</a:t>
            </a:r>
            <a:endParaRPr lang="en-US" altLang="ja-JP" sz="1600" dirty="0">
              <a:latin typeface="メイリオ" panose="020B0604030504040204" pitchFamily="50" charset="-128"/>
              <a:ea typeface="メイリオ" panose="020B0604030504040204" pitchFamily="50" charset="-128"/>
            </a:endParaRPr>
          </a:p>
          <a:p>
            <a:pPr>
              <a:lnSpc>
                <a:spcPct val="150000"/>
              </a:lnSpc>
            </a:pPr>
            <a:r>
              <a:rPr lang="ja-JP" altLang="en-US" sz="1600" dirty="0">
                <a:latin typeface="メイリオ" panose="020B0604030504040204" pitchFamily="50" charset="-128"/>
                <a:ea typeface="メイリオ" panose="020B0604030504040204" pitchFamily="50" charset="-128"/>
              </a:rPr>
              <a:t>　処理</a:t>
            </a:r>
            <a:r>
              <a:rPr lang="en-US" altLang="ja-JP" sz="1600" dirty="0">
                <a:latin typeface="メイリオ" panose="020B0604030504040204" pitchFamily="50" charset="-128"/>
                <a:ea typeface="メイリオ" panose="020B0604030504040204" pitchFamily="50" charset="-128"/>
              </a:rPr>
              <a:t>1</a:t>
            </a:r>
            <a:r>
              <a:rPr lang="ja-JP" altLang="en-US" sz="1600" dirty="0">
                <a:latin typeface="メイリオ" panose="020B0604030504040204" pitchFamily="50" charset="-128"/>
                <a:ea typeface="メイリオ" panose="020B0604030504040204" pitchFamily="50" charset="-128"/>
              </a:rPr>
              <a:t>をして、違うなら処理</a:t>
            </a:r>
            <a:r>
              <a:rPr lang="en-US" altLang="ja-JP" sz="1600" dirty="0">
                <a:latin typeface="メイリオ" panose="020B0604030504040204" pitchFamily="50" charset="-128"/>
                <a:ea typeface="メイリオ" panose="020B0604030504040204" pitchFamily="50" charset="-128"/>
              </a:rPr>
              <a:t>2</a:t>
            </a:r>
          </a:p>
          <a:p>
            <a:pPr>
              <a:lnSpc>
                <a:spcPct val="150000"/>
              </a:lnSpc>
            </a:pPr>
            <a:r>
              <a:rPr lang="ja-JP" altLang="en-US" sz="1600" dirty="0">
                <a:latin typeface="メイリオ" panose="020B0604030504040204" pitchFamily="50" charset="-128"/>
                <a:ea typeface="メイリオ" panose="020B0604030504040204" pitchFamily="50" charset="-128"/>
              </a:rPr>
              <a:t>　とをする</a:t>
            </a:r>
            <a:endParaRPr lang="en-US" altLang="ja-JP" sz="1600" dirty="0">
              <a:latin typeface="メイリオ" panose="020B0604030504040204" pitchFamily="50" charset="-128"/>
              <a:ea typeface="メイリオ" panose="020B0604030504040204" pitchFamily="50" charset="-128"/>
            </a:endParaRPr>
          </a:p>
          <a:p>
            <a:pPr>
              <a:lnSpc>
                <a:spcPct val="150000"/>
              </a:lnSpc>
            </a:pPr>
            <a:r>
              <a:rPr lang="ja-JP" altLang="en-US" sz="1600" dirty="0">
                <a:latin typeface="メイリオ" panose="020B0604030504040204" pitchFamily="50" charset="-128"/>
                <a:ea typeface="メイリオ" panose="020B0604030504040204" pitchFamily="50" charset="-128"/>
              </a:rPr>
              <a:t>・処理</a:t>
            </a:r>
            <a:r>
              <a:rPr lang="en-US" altLang="ja-JP" sz="1600" dirty="0">
                <a:latin typeface="メイリオ" panose="020B0604030504040204" pitchFamily="50" charset="-128"/>
                <a:ea typeface="メイリオ" panose="020B0604030504040204" pitchFamily="50" charset="-128"/>
              </a:rPr>
              <a:t>1</a:t>
            </a:r>
            <a:r>
              <a:rPr lang="ja-JP" altLang="en-US" sz="1600" dirty="0">
                <a:latin typeface="メイリオ" panose="020B0604030504040204" pitchFamily="50" charset="-128"/>
                <a:ea typeface="メイリオ" panose="020B0604030504040204" pitchFamily="50" charset="-128"/>
              </a:rPr>
              <a:t>は、</a:t>
            </a:r>
            <a:r>
              <a:rPr lang="en-US" altLang="ja-JP" sz="1600" dirty="0">
                <a:latin typeface="メイリオ" panose="020B0604030504040204" pitchFamily="50" charset="-128"/>
                <a:ea typeface="メイリオ" panose="020B0604030504040204" pitchFamily="50" charset="-128"/>
              </a:rPr>
              <a:t>4</a:t>
            </a:r>
            <a:r>
              <a:rPr lang="ja-JP" altLang="en-US" sz="1600" dirty="0">
                <a:latin typeface="メイリオ" panose="020B0604030504040204" pitchFamily="50" charset="-128"/>
                <a:ea typeface="メイリオ" panose="020B0604030504040204" pitchFamily="50" charset="-128"/>
              </a:rPr>
              <a:t>に</a:t>
            </a:r>
            <a:r>
              <a:rPr lang="en-US" altLang="ja-JP" sz="1600" dirty="0">
                <a:latin typeface="メイリオ" panose="020B0604030504040204" pitchFamily="50" charset="-128"/>
                <a:ea typeface="メイリオ" panose="020B0604030504040204" pitchFamily="50" charset="-128"/>
              </a:rPr>
              <a:t>5</a:t>
            </a:r>
            <a:r>
              <a:rPr lang="ja-JP" altLang="en-US" sz="1600" dirty="0">
                <a:latin typeface="メイリオ" panose="020B0604030504040204" pitchFamily="50" charset="-128"/>
                <a:ea typeface="メイリオ" panose="020B0604030504040204" pitchFamily="50" charset="-128"/>
              </a:rPr>
              <a:t>をかける</a:t>
            </a:r>
            <a:endParaRPr lang="en-US" altLang="ja-JP" sz="1600" dirty="0">
              <a:latin typeface="メイリオ" panose="020B0604030504040204" pitchFamily="50" charset="-128"/>
              <a:ea typeface="メイリオ" panose="020B0604030504040204" pitchFamily="50" charset="-128"/>
            </a:endParaRPr>
          </a:p>
          <a:p>
            <a:pPr>
              <a:lnSpc>
                <a:spcPct val="150000"/>
              </a:lnSpc>
            </a:pPr>
            <a:r>
              <a:rPr lang="ja-JP" altLang="en-US" sz="1600" dirty="0">
                <a:latin typeface="メイリオ" panose="020B0604030504040204" pitchFamily="50" charset="-128"/>
                <a:ea typeface="メイリオ" panose="020B0604030504040204" pitchFamily="50" charset="-128"/>
              </a:rPr>
              <a:t>・処理</a:t>
            </a:r>
            <a:r>
              <a:rPr lang="en-US" altLang="ja-JP" sz="1600" dirty="0">
                <a:latin typeface="メイリオ" panose="020B0604030504040204" pitchFamily="50" charset="-128"/>
                <a:ea typeface="メイリオ" panose="020B0604030504040204" pitchFamily="50" charset="-128"/>
              </a:rPr>
              <a:t>2</a:t>
            </a:r>
            <a:r>
              <a:rPr lang="ja-JP" altLang="en-US" sz="1600" dirty="0">
                <a:latin typeface="メイリオ" panose="020B0604030504040204" pitchFamily="50" charset="-128"/>
                <a:ea typeface="メイリオ" panose="020B0604030504040204" pitchFamily="50" charset="-128"/>
              </a:rPr>
              <a:t>は、</a:t>
            </a:r>
            <a:r>
              <a:rPr lang="en-US" altLang="ja-JP" sz="1600" dirty="0">
                <a:latin typeface="メイリオ" panose="020B0604030504040204" pitchFamily="50" charset="-128"/>
                <a:ea typeface="メイリオ" panose="020B0604030504040204" pitchFamily="50" charset="-128"/>
              </a:rPr>
              <a:t>4</a:t>
            </a:r>
            <a:r>
              <a:rPr lang="ja-JP" altLang="en-US" sz="1600" dirty="0">
                <a:latin typeface="メイリオ" panose="020B0604030504040204" pitchFamily="50" charset="-128"/>
                <a:ea typeface="メイリオ" panose="020B0604030504040204" pitchFamily="50" charset="-128"/>
              </a:rPr>
              <a:t>に</a:t>
            </a:r>
            <a:r>
              <a:rPr lang="en-US" altLang="ja-JP" sz="1600" dirty="0">
                <a:latin typeface="メイリオ" panose="020B0604030504040204" pitchFamily="50" charset="-128"/>
                <a:ea typeface="メイリオ" panose="020B0604030504040204" pitchFamily="50" charset="-128"/>
              </a:rPr>
              <a:t>5</a:t>
            </a:r>
            <a:r>
              <a:rPr lang="ja-JP" altLang="en-US" sz="1600" dirty="0">
                <a:latin typeface="メイリオ" panose="020B0604030504040204" pitchFamily="50" charset="-128"/>
                <a:ea typeface="メイリオ" panose="020B0604030504040204" pitchFamily="50" charset="-128"/>
              </a:rPr>
              <a:t>を足す</a:t>
            </a:r>
            <a:endParaRPr lang="en-US" altLang="ja-JP" sz="1600" dirty="0">
              <a:latin typeface="メイリオ" panose="020B0604030504040204" pitchFamily="50" charset="-128"/>
              <a:ea typeface="メイリオ" panose="020B0604030504040204" pitchFamily="50" charset="-128"/>
            </a:endParaRPr>
          </a:p>
          <a:p>
            <a:pPr>
              <a:lnSpc>
                <a:spcPct val="150000"/>
              </a:lnSpc>
            </a:pPr>
            <a:r>
              <a:rPr lang="ja-JP" altLang="en-US" sz="1600" dirty="0">
                <a:latin typeface="メイリオ" panose="020B0604030504040204" pitchFamily="50" charset="-128"/>
                <a:ea typeface="メイリオ" panose="020B0604030504040204" pitchFamily="50" charset="-128"/>
              </a:rPr>
              <a:t>・結果を</a:t>
            </a:r>
            <a:r>
              <a:rPr lang="en-US" altLang="ja-JP" sz="1600" dirty="0">
                <a:latin typeface="メイリオ" panose="020B0604030504040204" pitchFamily="50" charset="-128"/>
                <a:ea typeface="メイリオ" panose="020B0604030504040204" pitchFamily="50" charset="-128"/>
              </a:rPr>
              <a:t>B3</a:t>
            </a:r>
            <a:r>
              <a:rPr lang="ja-JP" altLang="en-US" sz="1600" dirty="0">
                <a:latin typeface="メイリオ" panose="020B0604030504040204" pitchFamily="50" charset="-128"/>
                <a:ea typeface="メイリオ" panose="020B0604030504040204" pitchFamily="50" charset="-128"/>
              </a:rPr>
              <a:t>に書き出す</a:t>
            </a:r>
            <a:endParaRPr lang="en-US" altLang="ja-JP" sz="1600" dirty="0">
              <a:latin typeface="メイリオ" panose="020B0604030504040204" pitchFamily="50" charset="-128"/>
              <a:ea typeface="メイリオ" panose="020B0604030504040204" pitchFamily="50" charset="-128"/>
            </a:endParaRPr>
          </a:p>
          <a:p>
            <a:pPr>
              <a:lnSpc>
                <a:spcPct val="150000"/>
              </a:lnSpc>
            </a:pPr>
            <a:r>
              <a:rPr lang="ja-JP" altLang="en-US" sz="1600" dirty="0">
                <a:latin typeface="メイリオ" panose="020B0604030504040204" pitchFamily="50" charset="-128"/>
                <a:ea typeface="メイリオ" panose="020B0604030504040204" pitchFamily="50" charset="-128"/>
              </a:rPr>
              <a:t>　　　　　　・</a:t>
            </a:r>
            <a:endParaRPr lang="en-US" altLang="ja-JP" sz="1600" dirty="0">
              <a:latin typeface="メイリオ" panose="020B0604030504040204" pitchFamily="50" charset="-128"/>
              <a:ea typeface="メイリオ" panose="020B0604030504040204" pitchFamily="50" charset="-128"/>
            </a:endParaRPr>
          </a:p>
          <a:p>
            <a:pPr>
              <a:lnSpc>
                <a:spcPct val="150000"/>
              </a:lnSpc>
            </a:pPr>
            <a:r>
              <a:rPr lang="ja-JP" altLang="en-US" sz="1600" dirty="0">
                <a:latin typeface="メイリオ" panose="020B0604030504040204" pitchFamily="50" charset="-128"/>
                <a:ea typeface="メイリオ" panose="020B0604030504040204" pitchFamily="50" charset="-128"/>
              </a:rPr>
              <a:t>　　　　　　・</a:t>
            </a:r>
            <a:endParaRPr lang="en-US" altLang="ja-JP" sz="1600" dirty="0">
              <a:latin typeface="メイリオ" panose="020B0604030504040204" pitchFamily="50" charset="-128"/>
              <a:ea typeface="メイリオ" panose="020B0604030504040204" pitchFamily="50" charset="-128"/>
            </a:endParaRPr>
          </a:p>
          <a:p>
            <a:pPr>
              <a:lnSpc>
                <a:spcPct val="150000"/>
              </a:lnSpc>
            </a:pPr>
            <a:r>
              <a:rPr lang="ja-JP" altLang="en-US" sz="1600" dirty="0">
                <a:latin typeface="メイリオ" panose="020B0604030504040204" pitchFamily="50" charset="-128"/>
                <a:ea typeface="メイリオ" panose="020B0604030504040204" pitchFamily="50" charset="-128"/>
              </a:rPr>
              <a:t>　　　　　　・</a:t>
            </a:r>
            <a:endParaRPr lang="en-US" altLang="ja-JP" sz="1600" dirty="0">
              <a:latin typeface="メイリオ" panose="020B0604030504040204" pitchFamily="50" charset="-128"/>
              <a:ea typeface="メイリオ" panose="020B0604030504040204" pitchFamily="50" charset="-128"/>
            </a:endParaRPr>
          </a:p>
        </p:txBody>
      </p:sp>
      <p:sp>
        <p:nvSpPr>
          <p:cNvPr id="37" name="矢印: 右 36">
            <a:extLst>
              <a:ext uri="{FF2B5EF4-FFF2-40B4-BE49-F238E27FC236}">
                <a16:creationId xmlns:a16="http://schemas.microsoft.com/office/drawing/2014/main" id="{F30DD62E-80FA-4272-B410-FCE55528FF27}"/>
              </a:ext>
            </a:extLst>
          </p:cNvPr>
          <p:cNvSpPr/>
          <p:nvPr/>
        </p:nvSpPr>
        <p:spPr>
          <a:xfrm>
            <a:off x="2163950" y="2008235"/>
            <a:ext cx="1297799" cy="430887"/>
          </a:xfrm>
          <a:prstGeom prst="rightArrow">
            <a:avLst>
              <a:gd name="adj1" fmla="val 50000"/>
              <a:gd name="adj2" fmla="val 104907"/>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矢印: 右 37">
            <a:extLst>
              <a:ext uri="{FF2B5EF4-FFF2-40B4-BE49-F238E27FC236}">
                <a16:creationId xmlns:a16="http://schemas.microsoft.com/office/drawing/2014/main" id="{2F5AA16A-1480-47F0-B360-C5113CFF9246}"/>
              </a:ext>
            </a:extLst>
          </p:cNvPr>
          <p:cNvSpPr/>
          <p:nvPr/>
        </p:nvSpPr>
        <p:spPr>
          <a:xfrm>
            <a:off x="5248443" y="2008235"/>
            <a:ext cx="1297799" cy="430887"/>
          </a:xfrm>
          <a:prstGeom prst="rightArrow">
            <a:avLst>
              <a:gd name="adj1" fmla="val 50000"/>
              <a:gd name="adj2" fmla="val 104907"/>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テキスト ボックス 28">
            <a:extLst>
              <a:ext uri="{FF2B5EF4-FFF2-40B4-BE49-F238E27FC236}">
                <a16:creationId xmlns:a16="http://schemas.microsoft.com/office/drawing/2014/main" id="{2D7E47D3-EAFC-4971-B57F-0DFA95C36A96}"/>
              </a:ext>
            </a:extLst>
          </p:cNvPr>
          <p:cNvSpPr txBox="1"/>
          <p:nvPr/>
        </p:nvSpPr>
        <p:spPr>
          <a:xfrm>
            <a:off x="111212" y="117527"/>
            <a:ext cx="5828193"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考えることを楽しもう</a:t>
            </a:r>
          </a:p>
        </p:txBody>
      </p:sp>
      <p:pic>
        <p:nvPicPr>
          <p:cNvPr id="39" name="Picture 2" descr="Excelファイルのアイコンが変わった | 凄腕ITエージェントの実践型IT活用法">
            <a:extLst>
              <a:ext uri="{FF2B5EF4-FFF2-40B4-BE49-F238E27FC236}">
                <a16:creationId xmlns:a16="http://schemas.microsoft.com/office/drawing/2014/main" id="{14461545-A556-4789-BBBF-8BDB711C640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38" y="5090469"/>
            <a:ext cx="955160" cy="955160"/>
          </a:xfrm>
          <a:prstGeom prst="rect">
            <a:avLst/>
          </a:prstGeom>
          <a:noFill/>
          <a:extLst>
            <a:ext uri="{909E8E84-426E-40DD-AFC4-6F175D3DCCD1}">
              <a14:hiddenFill xmlns:a14="http://schemas.microsoft.com/office/drawing/2010/main">
                <a:solidFill>
                  <a:srgbClr val="FFFFFF"/>
                </a:solidFill>
              </a14:hiddenFill>
            </a:ext>
          </a:extLst>
        </p:spPr>
      </p:pic>
      <p:sp>
        <p:nvSpPr>
          <p:cNvPr id="40" name="四角形: 角を丸くする 39">
            <a:extLst>
              <a:ext uri="{FF2B5EF4-FFF2-40B4-BE49-F238E27FC236}">
                <a16:creationId xmlns:a16="http://schemas.microsoft.com/office/drawing/2014/main" id="{44D78ECB-9FB1-4665-A5CB-90705CAF30C6}"/>
              </a:ext>
            </a:extLst>
          </p:cNvPr>
          <p:cNvSpPr/>
          <p:nvPr/>
        </p:nvSpPr>
        <p:spPr>
          <a:xfrm>
            <a:off x="7002749" y="5709723"/>
            <a:ext cx="1596189" cy="381393"/>
          </a:xfrm>
          <a:prstGeom prst="round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b="1" dirty="0">
                <a:solidFill>
                  <a:schemeClr val="accent6"/>
                </a:solidFill>
                <a:latin typeface="メイリオ" panose="020B0604030504040204" pitchFamily="50" charset="-128"/>
                <a:ea typeface="メイリオ" panose="020B0604030504040204" pitchFamily="50" charset="-128"/>
              </a:rPr>
              <a:t>Excel</a:t>
            </a:r>
            <a:r>
              <a:rPr kumimoji="1" lang="ja-JP" altLang="en-US" sz="1200" b="1" dirty="0">
                <a:solidFill>
                  <a:schemeClr val="accent6"/>
                </a:solidFill>
                <a:latin typeface="メイリオ" panose="020B0604030504040204" pitchFamily="50" charset="-128"/>
                <a:ea typeface="メイリオ" panose="020B0604030504040204" pitchFamily="50" charset="-128"/>
              </a:rPr>
              <a:t>操作の例です</a:t>
            </a:r>
          </a:p>
        </p:txBody>
      </p:sp>
      <p:sp>
        <p:nvSpPr>
          <p:cNvPr id="31" name="楕円 30">
            <a:extLst>
              <a:ext uri="{FF2B5EF4-FFF2-40B4-BE49-F238E27FC236}">
                <a16:creationId xmlns:a16="http://schemas.microsoft.com/office/drawing/2014/main" id="{4AEEBC97-CED4-4D1A-96B4-CB41290C15A7}"/>
              </a:ext>
            </a:extLst>
          </p:cNvPr>
          <p:cNvSpPr/>
          <p:nvPr/>
        </p:nvSpPr>
        <p:spPr>
          <a:xfrm>
            <a:off x="7717871" y="318781"/>
            <a:ext cx="964734" cy="964734"/>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OK</a:t>
            </a:r>
            <a:endParaRPr kumimoji="1" lang="ja-JP" altLang="en-US" dirty="0"/>
          </a:p>
        </p:txBody>
      </p:sp>
    </p:spTree>
    <p:extLst>
      <p:ext uri="{BB962C8B-B14F-4D97-AF65-F5344CB8AC3E}">
        <p14:creationId xmlns:p14="http://schemas.microsoft.com/office/powerpoint/2010/main" val="4049061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ABCA02E8-196B-4B7F-BF92-C13BA6F81B88}"/>
              </a:ext>
            </a:extLst>
          </p:cNvPr>
          <p:cNvSpPr txBox="1"/>
          <p:nvPr/>
        </p:nvSpPr>
        <p:spPr>
          <a:xfrm>
            <a:off x="111211" y="657813"/>
            <a:ext cx="6783859" cy="600164"/>
          </a:xfrm>
          <a:prstGeom prst="rect">
            <a:avLst/>
          </a:prstGeom>
          <a:noFill/>
        </p:spPr>
        <p:txBody>
          <a:bodyPr wrap="square" rtlCol="0">
            <a:spAutoFit/>
          </a:bodyPr>
          <a:lstStyle/>
          <a:p>
            <a:pPr>
              <a:lnSpc>
                <a:spcPct val="150000"/>
              </a:lnSpc>
            </a:pPr>
            <a:r>
              <a:rPr lang="ja-JP" altLang="en-US" sz="2400" b="1" dirty="0">
                <a:solidFill>
                  <a:schemeClr val="accent1"/>
                </a:solidFill>
                <a:latin typeface="メイリオ" panose="020B0604030504040204" pitchFamily="50" charset="-128"/>
                <a:ea typeface="メイリオ" panose="020B0604030504040204" pitchFamily="50" charset="-128"/>
              </a:rPr>
              <a:t>変数とはなにか？</a:t>
            </a:r>
          </a:p>
        </p:txBody>
      </p:sp>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12</a:t>
            </a:fld>
            <a:endParaRPr kumimoji="1" lang="ja-JP" altLang="en-US"/>
          </a:p>
        </p:txBody>
      </p:sp>
      <p:sp>
        <p:nvSpPr>
          <p:cNvPr id="16" name="テキスト ボックス 15">
            <a:extLst>
              <a:ext uri="{FF2B5EF4-FFF2-40B4-BE49-F238E27FC236}">
                <a16:creationId xmlns:a16="http://schemas.microsoft.com/office/drawing/2014/main" id="{7C11F730-6E7C-4F0B-BCC6-5E87864DC834}"/>
              </a:ext>
            </a:extLst>
          </p:cNvPr>
          <p:cNvSpPr txBox="1"/>
          <p:nvPr/>
        </p:nvSpPr>
        <p:spPr bwMode="auto">
          <a:xfrm>
            <a:off x="468210" y="1168411"/>
            <a:ext cx="7690550" cy="388568"/>
          </a:xfrm>
          <a:prstGeom prst="rect">
            <a:avLst/>
          </a:prstGeom>
          <a:noFill/>
        </p:spPr>
        <p:txBody>
          <a:bodyPr wrap="square" rtlCol="0">
            <a:spAutoFit/>
          </a:bodyPr>
          <a:lstStyle/>
          <a:p>
            <a:pPr>
              <a:lnSpc>
                <a:spcPct val="150000"/>
              </a:lnSpc>
            </a:pPr>
            <a:r>
              <a:rPr lang="ja-JP" altLang="en-US" sz="1400" dirty="0">
                <a:latin typeface="メイリオ" panose="020B0604030504040204" pitchFamily="50" charset="-128"/>
                <a:ea typeface="メイリオ" panose="020B0604030504040204" pitchFamily="50" charset="-128"/>
              </a:rPr>
              <a:t>変数やコード</a:t>
            </a:r>
            <a:r>
              <a:rPr lang="en-US" altLang="ja-JP" sz="1400" dirty="0">
                <a:latin typeface="メイリオ" panose="020B0604030504040204" pitchFamily="50" charset="-128"/>
                <a:ea typeface="メイリオ" panose="020B0604030504040204" pitchFamily="50" charset="-128"/>
              </a:rPr>
              <a:t>1</a:t>
            </a:r>
            <a:r>
              <a:rPr lang="ja-JP" altLang="en-US" sz="1400" dirty="0">
                <a:latin typeface="メイリオ" panose="020B0604030504040204" pitchFamily="50" charset="-128"/>
                <a:ea typeface="メイリオ" panose="020B0604030504040204" pitchFamily="50" charset="-128"/>
              </a:rPr>
              <a:t>行の見方、考え方を説明します</a:t>
            </a:r>
            <a:endParaRPr lang="en-US" altLang="ja-JP" sz="1400" dirty="0">
              <a:latin typeface="メイリオ" panose="020B0604030504040204" pitchFamily="50" charset="-128"/>
              <a:ea typeface="メイリオ" panose="020B0604030504040204" pitchFamily="50" charset="-128"/>
            </a:endParaRPr>
          </a:p>
        </p:txBody>
      </p:sp>
      <p:sp>
        <p:nvSpPr>
          <p:cNvPr id="20" name="四角形: 角を丸くする 19">
            <a:extLst>
              <a:ext uri="{FF2B5EF4-FFF2-40B4-BE49-F238E27FC236}">
                <a16:creationId xmlns:a16="http://schemas.microsoft.com/office/drawing/2014/main" id="{68B956FE-3B86-47B5-95F2-B3594D8F9117}"/>
              </a:ext>
            </a:extLst>
          </p:cNvPr>
          <p:cNvSpPr/>
          <p:nvPr/>
        </p:nvSpPr>
        <p:spPr>
          <a:xfrm>
            <a:off x="2429691" y="1688238"/>
            <a:ext cx="1688057" cy="805037"/>
          </a:xfrm>
          <a:prstGeom prst="roundRect">
            <a:avLst>
              <a:gd name="adj" fmla="val 8988"/>
            </a:avLst>
          </a:prstGeom>
          <a:noFill/>
          <a:ln w="571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21" name="四角形: 角を丸くする 20">
            <a:extLst>
              <a:ext uri="{FF2B5EF4-FFF2-40B4-BE49-F238E27FC236}">
                <a16:creationId xmlns:a16="http://schemas.microsoft.com/office/drawing/2014/main" id="{B575E2FB-A197-475A-98F1-3F3D8CBB1021}"/>
              </a:ext>
            </a:extLst>
          </p:cNvPr>
          <p:cNvSpPr/>
          <p:nvPr/>
        </p:nvSpPr>
        <p:spPr>
          <a:xfrm>
            <a:off x="4703428" y="1688238"/>
            <a:ext cx="1427678" cy="805037"/>
          </a:xfrm>
          <a:prstGeom prst="roundRect">
            <a:avLst>
              <a:gd name="adj" fmla="val 8988"/>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27" name="テキスト ボックス 26">
            <a:extLst>
              <a:ext uri="{FF2B5EF4-FFF2-40B4-BE49-F238E27FC236}">
                <a16:creationId xmlns:a16="http://schemas.microsoft.com/office/drawing/2014/main" id="{B6913887-60FF-4511-9F79-F1BE35ADC141}"/>
              </a:ext>
            </a:extLst>
          </p:cNvPr>
          <p:cNvSpPr txBox="1"/>
          <p:nvPr/>
        </p:nvSpPr>
        <p:spPr bwMode="auto">
          <a:xfrm>
            <a:off x="2606976" y="1481974"/>
            <a:ext cx="5168372" cy="1107996"/>
          </a:xfrm>
          <a:prstGeom prst="rect">
            <a:avLst/>
          </a:prstGeom>
          <a:noFill/>
        </p:spPr>
        <p:txBody>
          <a:bodyPr wrap="square" rtlCol="0">
            <a:spAutoFit/>
          </a:bodyPr>
          <a:lstStyle/>
          <a:p>
            <a:pPr>
              <a:lnSpc>
                <a:spcPct val="150000"/>
              </a:lnSpc>
            </a:pPr>
            <a:r>
              <a:rPr lang="ja-JP" altLang="en-US" sz="4800" dirty="0">
                <a:latin typeface="メイリオ" panose="020B0604030504040204" pitchFamily="50" charset="-128"/>
                <a:ea typeface="メイリオ" panose="020B0604030504040204" pitchFamily="50" charset="-128"/>
              </a:rPr>
              <a:t>左辺 </a:t>
            </a:r>
            <a:r>
              <a:rPr lang="en-US" altLang="ja-JP" sz="4800" dirty="0">
                <a:latin typeface="メイリオ" panose="020B0604030504040204" pitchFamily="50" charset="-128"/>
                <a:ea typeface="メイリオ" panose="020B0604030504040204" pitchFamily="50" charset="-128"/>
              </a:rPr>
              <a:t>= </a:t>
            </a:r>
            <a:r>
              <a:rPr lang="ja-JP" altLang="en-US" sz="4800" dirty="0">
                <a:latin typeface="メイリオ" panose="020B0604030504040204" pitchFamily="50" charset="-128"/>
                <a:ea typeface="メイリオ" panose="020B0604030504040204" pitchFamily="50" charset="-128"/>
              </a:rPr>
              <a:t>右辺</a:t>
            </a:r>
            <a:endParaRPr lang="en-US" altLang="ja-JP" sz="4800" dirty="0">
              <a:latin typeface="メイリオ" panose="020B0604030504040204" pitchFamily="50" charset="-128"/>
              <a:ea typeface="メイリオ" panose="020B0604030504040204" pitchFamily="50" charset="-128"/>
            </a:endParaRPr>
          </a:p>
        </p:txBody>
      </p:sp>
      <p:sp>
        <p:nvSpPr>
          <p:cNvPr id="12" name="テキスト ボックス 11">
            <a:extLst>
              <a:ext uri="{FF2B5EF4-FFF2-40B4-BE49-F238E27FC236}">
                <a16:creationId xmlns:a16="http://schemas.microsoft.com/office/drawing/2014/main" id="{6BC761D5-0195-45BC-A109-21BE75F660EA}"/>
              </a:ext>
            </a:extLst>
          </p:cNvPr>
          <p:cNvSpPr txBox="1"/>
          <p:nvPr/>
        </p:nvSpPr>
        <p:spPr bwMode="auto">
          <a:xfrm>
            <a:off x="386474" y="2691749"/>
            <a:ext cx="7690550" cy="388568"/>
          </a:xfrm>
          <a:prstGeom prst="rect">
            <a:avLst/>
          </a:prstGeom>
          <a:noFill/>
        </p:spPr>
        <p:txBody>
          <a:bodyPr wrap="square" rtlCol="0">
            <a:spAutoFit/>
          </a:bodyPr>
          <a:lstStyle/>
          <a:p>
            <a:pPr>
              <a:lnSpc>
                <a:spcPct val="150000"/>
              </a:lnSpc>
            </a:pPr>
            <a:r>
              <a:rPr lang="ja-JP" altLang="en-US" sz="1400" dirty="0">
                <a:latin typeface="メイリオ" panose="020B0604030504040204" pitchFamily="50" charset="-128"/>
                <a:ea typeface="メイリオ" panose="020B0604030504040204" pitchFamily="50" charset="-128"/>
              </a:rPr>
              <a:t>上記のようなコードを読み下すと</a:t>
            </a:r>
            <a:r>
              <a:rPr lang="en-US" altLang="ja-JP" sz="1400" dirty="0">
                <a:latin typeface="メイリオ" panose="020B0604030504040204" pitchFamily="50" charset="-128"/>
                <a:ea typeface="メイリオ" panose="020B0604030504040204" pitchFamily="50" charset="-128"/>
              </a:rPr>
              <a:t>…</a:t>
            </a:r>
          </a:p>
        </p:txBody>
      </p:sp>
      <p:sp>
        <p:nvSpPr>
          <p:cNvPr id="13" name="テキスト ボックス 12">
            <a:extLst>
              <a:ext uri="{FF2B5EF4-FFF2-40B4-BE49-F238E27FC236}">
                <a16:creationId xmlns:a16="http://schemas.microsoft.com/office/drawing/2014/main" id="{3FED1F41-E195-403F-A2F8-CD06638A202E}"/>
              </a:ext>
            </a:extLst>
          </p:cNvPr>
          <p:cNvSpPr txBox="1"/>
          <p:nvPr/>
        </p:nvSpPr>
        <p:spPr bwMode="auto">
          <a:xfrm>
            <a:off x="275263" y="2978876"/>
            <a:ext cx="8768070" cy="600164"/>
          </a:xfrm>
          <a:prstGeom prst="rect">
            <a:avLst/>
          </a:prstGeom>
          <a:noFill/>
        </p:spPr>
        <p:txBody>
          <a:bodyPr wrap="square" rtlCol="0">
            <a:spAutoFit/>
          </a:bodyPr>
          <a:lstStyle/>
          <a:p>
            <a:pPr>
              <a:lnSpc>
                <a:spcPct val="150000"/>
              </a:lnSpc>
            </a:pPr>
            <a:r>
              <a:rPr lang="ja-JP" altLang="en-US" sz="2400" b="1" u="sng" dirty="0">
                <a:solidFill>
                  <a:schemeClr val="accent6"/>
                </a:solidFill>
                <a:latin typeface="メイリオ" panose="020B0604030504040204" pitchFamily="50" charset="-128"/>
                <a:ea typeface="メイリオ" panose="020B0604030504040204" pitchFamily="50" charset="-128"/>
              </a:rPr>
              <a:t>右辺の内容を左辺に反映させなさい</a:t>
            </a:r>
            <a:r>
              <a:rPr lang="en-US" altLang="ja-JP" sz="2400" b="1" u="sng" dirty="0">
                <a:solidFill>
                  <a:schemeClr val="accent6"/>
                </a:solidFill>
                <a:latin typeface="メイリオ" panose="020B0604030504040204" pitchFamily="50" charset="-128"/>
                <a:ea typeface="メイリオ" panose="020B0604030504040204" pitchFamily="50" charset="-128"/>
              </a:rPr>
              <a:t>(</a:t>
            </a:r>
            <a:r>
              <a:rPr lang="ja-JP" altLang="en-US" sz="2400" b="1" u="sng" dirty="0">
                <a:solidFill>
                  <a:schemeClr val="accent6"/>
                </a:solidFill>
                <a:latin typeface="メイリオ" panose="020B0604030504040204" pitchFamily="50" charset="-128"/>
                <a:ea typeface="メイリオ" panose="020B0604030504040204" pitchFamily="50" charset="-128"/>
              </a:rPr>
              <a:t>入れなさい</a:t>
            </a:r>
            <a:r>
              <a:rPr lang="en-US" altLang="ja-JP" sz="2400" b="1" u="sng" dirty="0">
                <a:solidFill>
                  <a:schemeClr val="accent6"/>
                </a:solidFill>
                <a:latin typeface="メイリオ" panose="020B0604030504040204" pitchFamily="50" charset="-128"/>
                <a:ea typeface="メイリオ" panose="020B0604030504040204" pitchFamily="50" charset="-128"/>
              </a:rPr>
              <a:t>)</a:t>
            </a:r>
          </a:p>
        </p:txBody>
      </p:sp>
      <p:sp>
        <p:nvSpPr>
          <p:cNvPr id="14" name="テキスト ボックス 13">
            <a:extLst>
              <a:ext uri="{FF2B5EF4-FFF2-40B4-BE49-F238E27FC236}">
                <a16:creationId xmlns:a16="http://schemas.microsoft.com/office/drawing/2014/main" id="{854A88AF-6E06-4393-B334-966AFE0D269C}"/>
              </a:ext>
            </a:extLst>
          </p:cNvPr>
          <p:cNvSpPr txBox="1"/>
          <p:nvPr/>
        </p:nvSpPr>
        <p:spPr bwMode="auto">
          <a:xfrm>
            <a:off x="386474" y="3452400"/>
            <a:ext cx="7690550" cy="388568"/>
          </a:xfrm>
          <a:prstGeom prst="rect">
            <a:avLst/>
          </a:prstGeom>
          <a:noFill/>
        </p:spPr>
        <p:txBody>
          <a:bodyPr wrap="square" rtlCol="0">
            <a:spAutoFit/>
          </a:bodyPr>
          <a:lstStyle/>
          <a:p>
            <a:pPr>
              <a:lnSpc>
                <a:spcPct val="150000"/>
              </a:lnSpc>
            </a:pPr>
            <a:r>
              <a:rPr lang="ja-JP" altLang="en-US" sz="1400" dirty="0">
                <a:latin typeface="メイリオ" panose="020B0604030504040204" pitchFamily="50" charset="-128"/>
                <a:ea typeface="メイリオ" panose="020B0604030504040204" pitchFamily="50" charset="-128"/>
              </a:rPr>
              <a:t>というように読みます</a:t>
            </a:r>
            <a:endParaRPr lang="en-US" altLang="ja-JP" sz="1400" dirty="0">
              <a:latin typeface="メイリオ" panose="020B0604030504040204" pitchFamily="50" charset="-128"/>
              <a:ea typeface="メイリオ" panose="020B0604030504040204" pitchFamily="50" charset="-128"/>
            </a:endParaRPr>
          </a:p>
        </p:txBody>
      </p:sp>
      <p:sp>
        <p:nvSpPr>
          <p:cNvPr id="15" name="テキスト ボックス 14">
            <a:extLst>
              <a:ext uri="{FF2B5EF4-FFF2-40B4-BE49-F238E27FC236}">
                <a16:creationId xmlns:a16="http://schemas.microsoft.com/office/drawing/2014/main" id="{05F2808C-1290-4820-AEAB-8BC8231260D5}"/>
              </a:ext>
            </a:extLst>
          </p:cNvPr>
          <p:cNvSpPr txBox="1"/>
          <p:nvPr/>
        </p:nvSpPr>
        <p:spPr bwMode="auto">
          <a:xfrm>
            <a:off x="386474" y="4201463"/>
            <a:ext cx="7690550" cy="473206"/>
          </a:xfrm>
          <a:prstGeom prst="rect">
            <a:avLst/>
          </a:prstGeom>
          <a:noFill/>
        </p:spPr>
        <p:txBody>
          <a:bodyPr wrap="square" rtlCol="0">
            <a:spAutoFit/>
          </a:bodyPr>
          <a:lstStyle/>
          <a:p>
            <a:pPr>
              <a:lnSpc>
                <a:spcPct val="150000"/>
              </a:lnSpc>
            </a:pPr>
            <a:r>
              <a:rPr lang="ja-JP" altLang="en-US" b="1" dirty="0">
                <a:solidFill>
                  <a:srgbClr val="0070C0"/>
                </a:solidFill>
                <a:latin typeface="メイリオ" panose="020B0604030504040204" pitchFamily="50" charset="-128"/>
                <a:ea typeface="メイリオ" panose="020B0604030504040204" pitchFamily="50" charset="-128"/>
              </a:rPr>
              <a:t>例題</a:t>
            </a:r>
            <a:endParaRPr lang="en-US" altLang="ja-JP" b="1" dirty="0">
              <a:solidFill>
                <a:srgbClr val="0070C0"/>
              </a:solidFill>
              <a:latin typeface="メイリオ" panose="020B0604030504040204" pitchFamily="50" charset="-128"/>
              <a:ea typeface="メイリオ" panose="020B0604030504040204" pitchFamily="50" charset="-128"/>
            </a:endParaRPr>
          </a:p>
        </p:txBody>
      </p:sp>
      <p:sp>
        <p:nvSpPr>
          <p:cNvPr id="17" name="テキスト ボックス 16">
            <a:extLst>
              <a:ext uri="{FF2B5EF4-FFF2-40B4-BE49-F238E27FC236}">
                <a16:creationId xmlns:a16="http://schemas.microsoft.com/office/drawing/2014/main" id="{34C6F52E-B9B3-4342-93CA-4AEA5E776980}"/>
              </a:ext>
            </a:extLst>
          </p:cNvPr>
          <p:cNvSpPr txBox="1"/>
          <p:nvPr/>
        </p:nvSpPr>
        <p:spPr bwMode="auto">
          <a:xfrm>
            <a:off x="936450" y="4647837"/>
            <a:ext cx="7222310" cy="1304203"/>
          </a:xfrm>
          <a:prstGeom prst="rect">
            <a:avLst/>
          </a:prstGeom>
          <a:noFill/>
          <a:ln w="28575">
            <a:solidFill>
              <a:srgbClr val="0070C0"/>
            </a:solidFill>
          </a:ln>
        </p:spPr>
        <p:txBody>
          <a:bodyPr wrap="square" rtlCol="0">
            <a:spAutoFit/>
          </a:bodyPr>
          <a:lstStyle/>
          <a:p>
            <a:pPr>
              <a:lnSpc>
                <a:spcPct val="150000"/>
              </a:lnSpc>
            </a:pPr>
            <a:r>
              <a:rPr lang="ja-JP" altLang="en-US" dirty="0">
                <a:latin typeface="メイリオ" panose="020B0604030504040204" pitchFamily="50" charset="-128"/>
                <a:ea typeface="メイリオ" panose="020B0604030504040204" pitchFamily="50" charset="-128"/>
              </a:rPr>
              <a:t>① </a:t>
            </a:r>
            <a:r>
              <a:rPr lang="en-US" altLang="ja-JP" dirty="0">
                <a:latin typeface="メイリオ" panose="020B0604030504040204" pitchFamily="50" charset="-128"/>
                <a:ea typeface="メイリオ" panose="020B0604030504040204" pitchFamily="50" charset="-128"/>
              </a:rPr>
              <a:t>x = 1</a:t>
            </a:r>
          </a:p>
          <a:p>
            <a:pPr>
              <a:lnSpc>
                <a:spcPct val="150000"/>
              </a:lnSpc>
            </a:pPr>
            <a:r>
              <a:rPr lang="ja-JP" altLang="en-US" dirty="0">
                <a:latin typeface="メイリオ" panose="020B0604030504040204" pitchFamily="50" charset="-128"/>
                <a:ea typeface="メイリオ" panose="020B0604030504040204" pitchFamily="50" charset="-128"/>
              </a:rPr>
              <a:t>② </a:t>
            </a:r>
            <a:r>
              <a:rPr lang="en-US" altLang="ja-JP" dirty="0">
                <a:latin typeface="メイリオ" panose="020B0604030504040204" pitchFamily="50" charset="-128"/>
                <a:ea typeface="メイリオ" panose="020B0604030504040204" pitchFamily="50" charset="-128"/>
              </a:rPr>
              <a:t>y = “</a:t>
            </a:r>
            <a:r>
              <a:rPr lang="ja-JP" altLang="en-US" dirty="0">
                <a:latin typeface="メイリオ" panose="020B0604030504040204" pitchFamily="50" charset="-128"/>
                <a:ea typeface="メイリオ" panose="020B0604030504040204" pitchFamily="50" charset="-128"/>
              </a:rPr>
              <a:t>ストアカ</a:t>
            </a:r>
            <a:r>
              <a:rPr lang="en-US" altLang="ja-JP" dirty="0">
                <a:latin typeface="メイリオ" panose="020B0604030504040204" pitchFamily="50" charset="-128"/>
                <a:ea typeface="メイリオ" panose="020B0604030504040204" pitchFamily="50" charset="-128"/>
              </a:rPr>
              <a:t>”</a:t>
            </a:r>
          </a:p>
          <a:p>
            <a:pPr>
              <a:lnSpc>
                <a:spcPct val="150000"/>
              </a:lnSpc>
            </a:pPr>
            <a:r>
              <a:rPr lang="ja-JP" altLang="en-US" dirty="0">
                <a:latin typeface="メイリオ" panose="020B0604030504040204" pitchFamily="50" charset="-128"/>
                <a:ea typeface="メイリオ" panose="020B0604030504040204" pitchFamily="50" charset="-128"/>
              </a:rPr>
              <a:t>③ </a:t>
            </a:r>
            <a:r>
              <a:rPr lang="en-US" altLang="ja-JP" dirty="0">
                <a:latin typeface="メイリオ" panose="020B0604030504040204" pitchFamily="50" charset="-128"/>
                <a:ea typeface="メイリオ" panose="020B0604030504040204" pitchFamily="50" charset="-128"/>
              </a:rPr>
              <a:t>z = 2 +5</a:t>
            </a:r>
          </a:p>
        </p:txBody>
      </p:sp>
      <p:sp>
        <p:nvSpPr>
          <p:cNvPr id="18" name="吹き出し: 角を丸めた四角形 17">
            <a:extLst>
              <a:ext uri="{FF2B5EF4-FFF2-40B4-BE49-F238E27FC236}">
                <a16:creationId xmlns:a16="http://schemas.microsoft.com/office/drawing/2014/main" id="{309C4FDA-A731-4E4F-9C31-2DFCAC773FF7}"/>
              </a:ext>
            </a:extLst>
          </p:cNvPr>
          <p:cNvSpPr/>
          <p:nvPr/>
        </p:nvSpPr>
        <p:spPr>
          <a:xfrm>
            <a:off x="4547605" y="3977466"/>
            <a:ext cx="3360288" cy="734098"/>
          </a:xfrm>
          <a:prstGeom prst="wedgeRoundRectCallout">
            <a:avLst>
              <a:gd name="adj1" fmla="val -37754"/>
              <a:gd name="adj2" fmla="val 91970"/>
              <a:gd name="adj3" fmla="val 16667"/>
            </a:avLst>
          </a:prstGeom>
          <a:solidFill>
            <a:schemeClr val="bg1"/>
          </a:solid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600" dirty="0">
                <a:solidFill>
                  <a:schemeClr val="tx1"/>
                </a:solidFill>
                <a:latin typeface="メイリオ" panose="020B0604030504040204" pitchFamily="50" charset="-128"/>
                <a:ea typeface="メイリオ" panose="020B0604030504040204" pitchFamily="50" charset="-128"/>
              </a:rPr>
              <a:t>左辺の変数には何が入っていることになるでしょう？</a:t>
            </a:r>
          </a:p>
        </p:txBody>
      </p:sp>
      <p:sp>
        <p:nvSpPr>
          <p:cNvPr id="19" name="テキスト ボックス 18">
            <a:extLst>
              <a:ext uri="{FF2B5EF4-FFF2-40B4-BE49-F238E27FC236}">
                <a16:creationId xmlns:a16="http://schemas.microsoft.com/office/drawing/2014/main" id="{93C4AD4B-078F-4322-B924-CECC3768676E}"/>
              </a:ext>
            </a:extLst>
          </p:cNvPr>
          <p:cNvSpPr txBox="1"/>
          <p:nvPr/>
        </p:nvSpPr>
        <p:spPr>
          <a:xfrm>
            <a:off x="111212" y="117527"/>
            <a:ext cx="5828193"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考えることを楽しもう</a:t>
            </a:r>
          </a:p>
        </p:txBody>
      </p:sp>
      <p:sp>
        <p:nvSpPr>
          <p:cNvPr id="23" name="楕円 22">
            <a:extLst>
              <a:ext uri="{FF2B5EF4-FFF2-40B4-BE49-F238E27FC236}">
                <a16:creationId xmlns:a16="http://schemas.microsoft.com/office/drawing/2014/main" id="{70EA4A7D-9A9A-4545-AE83-8AB735DA13EE}"/>
              </a:ext>
            </a:extLst>
          </p:cNvPr>
          <p:cNvSpPr/>
          <p:nvPr/>
        </p:nvSpPr>
        <p:spPr>
          <a:xfrm>
            <a:off x="7717871" y="318781"/>
            <a:ext cx="964734" cy="964734"/>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OK</a:t>
            </a:r>
            <a:endParaRPr kumimoji="1" lang="ja-JP" altLang="en-US" dirty="0"/>
          </a:p>
        </p:txBody>
      </p:sp>
      <p:pic>
        <p:nvPicPr>
          <p:cNvPr id="4" name="図 3" descr="テーブル, 小さい, グループ, 多い が含まれている画像&#10;&#10;自動的に生成された説明">
            <a:extLst>
              <a:ext uri="{FF2B5EF4-FFF2-40B4-BE49-F238E27FC236}">
                <a16:creationId xmlns:a16="http://schemas.microsoft.com/office/drawing/2014/main" id="{7FACA9DB-A183-4FF2-AD9E-BC6702A1F1A1}"/>
              </a:ext>
            </a:extLst>
          </p:cNvPr>
          <p:cNvPicPr>
            <a:picLocks noChangeAspect="1"/>
          </p:cNvPicPr>
          <p:nvPr/>
        </p:nvPicPr>
        <p:blipFill rotWithShape="1">
          <a:blip r:embed="rId2">
            <a:extLst>
              <a:ext uri="{28A0092B-C50C-407E-A947-70E740481C1C}">
                <a14:useLocalDpi xmlns:a14="http://schemas.microsoft.com/office/drawing/2010/main" val="0"/>
              </a:ext>
            </a:extLst>
          </a:blip>
          <a:srcRect l="40526" t="68847" r="50000" b="1071"/>
          <a:stretch/>
        </p:blipFill>
        <p:spPr>
          <a:xfrm>
            <a:off x="6658102" y="462063"/>
            <a:ext cx="1090291" cy="2448564"/>
          </a:xfrm>
          <a:prstGeom prst="rect">
            <a:avLst/>
          </a:prstGeom>
        </p:spPr>
      </p:pic>
    </p:spTree>
    <p:extLst>
      <p:ext uri="{BB962C8B-B14F-4D97-AF65-F5344CB8AC3E}">
        <p14:creationId xmlns:p14="http://schemas.microsoft.com/office/powerpoint/2010/main" val="6263352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ABCA02E8-196B-4B7F-BF92-C13BA6F81B88}"/>
              </a:ext>
            </a:extLst>
          </p:cNvPr>
          <p:cNvSpPr txBox="1"/>
          <p:nvPr/>
        </p:nvSpPr>
        <p:spPr>
          <a:xfrm>
            <a:off x="111211" y="657813"/>
            <a:ext cx="6783859" cy="600164"/>
          </a:xfrm>
          <a:prstGeom prst="rect">
            <a:avLst/>
          </a:prstGeom>
          <a:noFill/>
        </p:spPr>
        <p:txBody>
          <a:bodyPr wrap="square" rtlCol="0">
            <a:spAutoFit/>
          </a:bodyPr>
          <a:lstStyle/>
          <a:p>
            <a:pPr>
              <a:lnSpc>
                <a:spcPct val="150000"/>
              </a:lnSpc>
            </a:pPr>
            <a:r>
              <a:rPr lang="ja-JP" altLang="en-US" sz="2400" b="1" dirty="0">
                <a:solidFill>
                  <a:schemeClr val="accent1"/>
                </a:solidFill>
                <a:latin typeface="メイリオ" panose="020B0604030504040204" pitchFamily="50" charset="-128"/>
                <a:ea typeface="メイリオ" panose="020B0604030504040204" pitchFamily="50" charset="-128"/>
              </a:rPr>
              <a:t>配列とは何か？</a:t>
            </a:r>
          </a:p>
        </p:txBody>
      </p:sp>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13</a:t>
            </a:fld>
            <a:endParaRPr kumimoji="1" lang="ja-JP" altLang="en-US"/>
          </a:p>
        </p:txBody>
      </p:sp>
      <p:sp>
        <p:nvSpPr>
          <p:cNvPr id="16" name="テキスト ボックス 15">
            <a:extLst>
              <a:ext uri="{FF2B5EF4-FFF2-40B4-BE49-F238E27FC236}">
                <a16:creationId xmlns:a16="http://schemas.microsoft.com/office/drawing/2014/main" id="{7C11F730-6E7C-4F0B-BCC6-5E87864DC834}"/>
              </a:ext>
            </a:extLst>
          </p:cNvPr>
          <p:cNvSpPr txBox="1"/>
          <p:nvPr/>
        </p:nvSpPr>
        <p:spPr bwMode="auto">
          <a:xfrm>
            <a:off x="111211" y="1157037"/>
            <a:ext cx="8921576" cy="1034899"/>
          </a:xfrm>
          <a:prstGeom prst="rect">
            <a:avLst/>
          </a:prstGeom>
          <a:noFill/>
        </p:spPr>
        <p:txBody>
          <a:bodyPr wrap="square" rtlCol="0">
            <a:spAutoFit/>
          </a:bodyPr>
          <a:lstStyle/>
          <a:p>
            <a:pPr>
              <a:lnSpc>
                <a:spcPct val="150000"/>
              </a:lnSpc>
            </a:pPr>
            <a:r>
              <a:rPr lang="ja-JP" altLang="en-US" sz="1400" dirty="0">
                <a:latin typeface="メイリオ" panose="020B0604030504040204" pitchFamily="50" charset="-128"/>
                <a:ea typeface="メイリオ" panose="020B0604030504040204" pitchFamily="50" charset="-128"/>
              </a:rPr>
              <a:t>ここから少しずつ難易度が上がってきます</a:t>
            </a:r>
            <a:endParaRPr lang="en-US" altLang="ja-JP" sz="1400" dirty="0">
              <a:latin typeface="メイリオ" panose="020B0604030504040204" pitchFamily="50" charset="-128"/>
              <a:ea typeface="メイリオ" panose="020B0604030504040204" pitchFamily="50" charset="-128"/>
            </a:endParaRPr>
          </a:p>
          <a:p>
            <a:pPr>
              <a:lnSpc>
                <a:spcPct val="150000"/>
              </a:lnSpc>
            </a:pPr>
            <a:r>
              <a:rPr lang="ja-JP" altLang="en-US" sz="1400" dirty="0">
                <a:latin typeface="メイリオ" panose="020B0604030504040204" pitchFamily="50" charset="-128"/>
                <a:ea typeface="メイリオ" panose="020B0604030504040204" pitchFamily="50" charset="-128"/>
              </a:rPr>
              <a:t>配列は、簡単に言うと変数の塊です</a:t>
            </a:r>
            <a:endParaRPr lang="en-US" altLang="ja-JP" sz="1400" dirty="0">
              <a:latin typeface="メイリオ" panose="020B0604030504040204" pitchFamily="50" charset="-128"/>
              <a:ea typeface="メイリオ" panose="020B0604030504040204" pitchFamily="50" charset="-128"/>
            </a:endParaRPr>
          </a:p>
          <a:p>
            <a:pPr>
              <a:lnSpc>
                <a:spcPct val="150000"/>
              </a:lnSpc>
            </a:pPr>
            <a:r>
              <a:rPr lang="ja-JP" altLang="en-US" sz="1400" dirty="0">
                <a:latin typeface="メイリオ" panose="020B0604030504040204" pitchFamily="50" charset="-128"/>
                <a:ea typeface="メイリオ" panose="020B0604030504040204" pitchFamily="50" charset="-128"/>
              </a:rPr>
              <a:t>変数は、一つの値しか入れられませんが、配列は複数の値を順番に並べて入れることができます</a:t>
            </a:r>
            <a:endParaRPr lang="en-US" altLang="ja-JP" sz="1400" dirty="0">
              <a:latin typeface="メイリオ" panose="020B0604030504040204" pitchFamily="50" charset="-128"/>
              <a:ea typeface="メイリオ" panose="020B0604030504040204" pitchFamily="50" charset="-128"/>
            </a:endParaRPr>
          </a:p>
        </p:txBody>
      </p:sp>
      <p:sp>
        <p:nvSpPr>
          <p:cNvPr id="18" name="四角形: 角を丸くする 17">
            <a:extLst>
              <a:ext uri="{FF2B5EF4-FFF2-40B4-BE49-F238E27FC236}">
                <a16:creationId xmlns:a16="http://schemas.microsoft.com/office/drawing/2014/main" id="{07061315-55B4-4F36-9A99-ABC8B74E7C23}"/>
              </a:ext>
            </a:extLst>
          </p:cNvPr>
          <p:cNvSpPr/>
          <p:nvPr/>
        </p:nvSpPr>
        <p:spPr>
          <a:xfrm>
            <a:off x="2411987" y="3147746"/>
            <a:ext cx="2003571" cy="600164"/>
          </a:xfrm>
          <a:prstGeom prst="roundRect">
            <a:avLst>
              <a:gd name="adj" fmla="val 32042"/>
            </a:avLst>
          </a:prstGeom>
          <a:solidFill>
            <a:schemeClr val="bg1"/>
          </a:solidFill>
          <a:ln w="28575">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800" b="1" dirty="0">
                <a:solidFill>
                  <a:srgbClr val="FF7C80"/>
                </a:solidFill>
                <a:latin typeface="メイリオ" panose="020B0604030504040204" pitchFamily="50" charset="-128"/>
                <a:ea typeface="メイリオ" panose="020B0604030504040204" pitchFamily="50" charset="-128"/>
              </a:rPr>
              <a:t>配列</a:t>
            </a:r>
          </a:p>
        </p:txBody>
      </p:sp>
      <p:sp>
        <p:nvSpPr>
          <p:cNvPr id="13" name="四角形: 角を丸くする 12">
            <a:extLst>
              <a:ext uri="{FF2B5EF4-FFF2-40B4-BE49-F238E27FC236}">
                <a16:creationId xmlns:a16="http://schemas.microsoft.com/office/drawing/2014/main" id="{7759AD55-53BF-49D3-B811-364037CF891A}"/>
              </a:ext>
            </a:extLst>
          </p:cNvPr>
          <p:cNvSpPr/>
          <p:nvPr/>
        </p:nvSpPr>
        <p:spPr>
          <a:xfrm>
            <a:off x="293615" y="3147746"/>
            <a:ext cx="1501629" cy="600164"/>
          </a:xfrm>
          <a:prstGeom prst="roundRect">
            <a:avLst>
              <a:gd name="adj" fmla="val 32042"/>
            </a:avLst>
          </a:prstGeom>
          <a:solidFill>
            <a:schemeClr val="bg1"/>
          </a:solidFill>
          <a:ln w="28575">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800" b="1" dirty="0">
                <a:solidFill>
                  <a:srgbClr val="FF7C80"/>
                </a:solidFill>
                <a:latin typeface="メイリオ" panose="020B0604030504040204" pitchFamily="50" charset="-128"/>
                <a:ea typeface="メイリオ" panose="020B0604030504040204" pitchFamily="50" charset="-128"/>
              </a:rPr>
              <a:t>変数</a:t>
            </a:r>
          </a:p>
        </p:txBody>
      </p:sp>
      <p:sp>
        <p:nvSpPr>
          <p:cNvPr id="6" name="正方形/長方形 5">
            <a:extLst>
              <a:ext uri="{FF2B5EF4-FFF2-40B4-BE49-F238E27FC236}">
                <a16:creationId xmlns:a16="http://schemas.microsoft.com/office/drawing/2014/main" id="{CD5A4B12-8145-489B-9DCC-85E6BD412256}"/>
              </a:ext>
            </a:extLst>
          </p:cNvPr>
          <p:cNvSpPr/>
          <p:nvPr/>
        </p:nvSpPr>
        <p:spPr>
          <a:xfrm>
            <a:off x="645954" y="4061104"/>
            <a:ext cx="780176" cy="780176"/>
          </a:xfrm>
          <a:prstGeom prst="rect">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600" dirty="0">
                <a:solidFill>
                  <a:schemeClr val="accent1"/>
                </a:solidFill>
              </a:rPr>
              <a:t>X</a:t>
            </a:r>
            <a:endParaRPr kumimoji="1" lang="ja-JP" altLang="en-US" sz="3600" dirty="0">
              <a:solidFill>
                <a:schemeClr val="accent1"/>
              </a:solidFill>
            </a:endParaRPr>
          </a:p>
        </p:txBody>
      </p:sp>
      <p:sp>
        <p:nvSpPr>
          <p:cNvPr id="14" name="正方形/長方形 13">
            <a:extLst>
              <a:ext uri="{FF2B5EF4-FFF2-40B4-BE49-F238E27FC236}">
                <a16:creationId xmlns:a16="http://schemas.microsoft.com/office/drawing/2014/main" id="{86AA1E95-2139-44A6-B9AF-647A90ADBC94}"/>
              </a:ext>
            </a:extLst>
          </p:cNvPr>
          <p:cNvSpPr/>
          <p:nvPr/>
        </p:nvSpPr>
        <p:spPr>
          <a:xfrm>
            <a:off x="2621559" y="4061104"/>
            <a:ext cx="780176" cy="780176"/>
          </a:xfrm>
          <a:prstGeom prst="rect">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dirty="0">
                <a:solidFill>
                  <a:schemeClr val="accent1"/>
                </a:solidFill>
              </a:rPr>
              <a:t>X0</a:t>
            </a:r>
            <a:endParaRPr kumimoji="1" lang="ja-JP" altLang="en-US" sz="2800" dirty="0">
              <a:solidFill>
                <a:schemeClr val="accent1"/>
              </a:solidFill>
            </a:endParaRPr>
          </a:p>
        </p:txBody>
      </p:sp>
      <p:sp>
        <p:nvSpPr>
          <p:cNvPr id="15" name="正方形/長方形 14">
            <a:extLst>
              <a:ext uri="{FF2B5EF4-FFF2-40B4-BE49-F238E27FC236}">
                <a16:creationId xmlns:a16="http://schemas.microsoft.com/office/drawing/2014/main" id="{9198357F-7213-4025-9E72-7B4D3F1ACB13}"/>
              </a:ext>
            </a:extLst>
          </p:cNvPr>
          <p:cNvSpPr/>
          <p:nvPr/>
        </p:nvSpPr>
        <p:spPr>
          <a:xfrm>
            <a:off x="3401735" y="4061104"/>
            <a:ext cx="780176" cy="780176"/>
          </a:xfrm>
          <a:prstGeom prst="rect">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dirty="0">
                <a:solidFill>
                  <a:schemeClr val="accent1"/>
                </a:solidFill>
              </a:rPr>
              <a:t>X1</a:t>
            </a:r>
            <a:endParaRPr kumimoji="1" lang="ja-JP" altLang="en-US" sz="2800" dirty="0">
              <a:solidFill>
                <a:schemeClr val="accent1"/>
              </a:solidFill>
            </a:endParaRPr>
          </a:p>
        </p:txBody>
      </p:sp>
      <p:sp>
        <p:nvSpPr>
          <p:cNvPr id="17" name="正方形/長方形 16">
            <a:extLst>
              <a:ext uri="{FF2B5EF4-FFF2-40B4-BE49-F238E27FC236}">
                <a16:creationId xmlns:a16="http://schemas.microsoft.com/office/drawing/2014/main" id="{CB1817EB-9A3E-4A51-85AA-03A01D67343A}"/>
              </a:ext>
            </a:extLst>
          </p:cNvPr>
          <p:cNvSpPr/>
          <p:nvPr/>
        </p:nvSpPr>
        <p:spPr>
          <a:xfrm>
            <a:off x="4181911" y="4061104"/>
            <a:ext cx="780176" cy="780176"/>
          </a:xfrm>
          <a:prstGeom prst="rect">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dirty="0">
                <a:solidFill>
                  <a:schemeClr val="accent1"/>
                </a:solidFill>
              </a:rPr>
              <a:t>X2</a:t>
            </a:r>
            <a:endParaRPr kumimoji="1" lang="ja-JP" altLang="en-US" sz="2800" dirty="0">
              <a:solidFill>
                <a:schemeClr val="accent1"/>
              </a:solidFill>
            </a:endParaRPr>
          </a:p>
        </p:txBody>
      </p:sp>
      <p:sp>
        <p:nvSpPr>
          <p:cNvPr id="19" name="正方形/長方形 18">
            <a:extLst>
              <a:ext uri="{FF2B5EF4-FFF2-40B4-BE49-F238E27FC236}">
                <a16:creationId xmlns:a16="http://schemas.microsoft.com/office/drawing/2014/main" id="{34275720-BD60-4318-A771-B0041C85E0FB}"/>
              </a:ext>
            </a:extLst>
          </p:cNvPr>
          <p:cNvSpPr/>
          <p:nvPr/>
        </p:nvSpPr>
        <p:spPr>
          <a:xfrm>
            <a:off x="4962087" y="4061104"/>
            <a:ext cx="780176" cy="780176"/>
          </a:xfrm>
          <a:prstGeom prst="rect">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dirty="0">
                <a:solidFill>
                  <a:schemeClr val="accent1"/>
                </a:solidFill>
              </a:rPr>
              <a:t>X3</a:t>
            </a:r>
            <a:endParaRPr kumimoji="1" lang="ja-JP" altLang="en-US" sz="2800" dirty="0">
              <a:solidFill>
                <a:schemeClr val="accent1"/>
              </a:solidFill>
            </a:endParaRPr>
          </a:p>
        </p:txBody>
      </p:sp>
      <p:sp>
        <p:nvSpPr>
          <p:cNvPr id="22" name="正方形/長方形 21">
            <a:extLst>
              <a:ext uri="{FF2B5EF4-FFF2-40B4-BE49-F238E27FC236}">
                <a16:creationId xmlns:a16="http://schemas.microsoft.com/office/drawing/2014/main" id="{39C9E0B7-7F2D-4D17-92B1-EFA56B8FF746}"/>
              </a:ext>
            </a:extLst>
          </p:cNvPr>
          <p:cNvSpPr/>
          <p:nvPr/>
        </p:nvSpPr>
        <p:spPr>
          <a:xfrm>
            <a:off x="5742263" y="4061104"/>
            <a:ext cx="780176" cy="780176"/>
          </a:xfrm>
          <a:prstGeom prst="rect">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dirty="0">
                <a:solidFill>
                  <a:schemeClr val="accent1"/>
                </a:solidFill>
              </a:rPr>
              <a:t>X4</a:t>
            </a:r>
            <a:endParaRPr kumimoji="1" lang="ja-JP" altLang="en-US" sz="2800" dirty="0">
              <a:solidFill>
                <a:schemeClr val="accent1"/>
              </a:solidFill>
            </a:endParaRPr>
          </a:p>
        </p:txBody>
      </p:sp>
      <p:sp>
        <p:nvSpPr>
          <p:cNvPr id="23" name="正方形/長方形 22">
            <a:extLst>
              <a:ext uri="{FF2B5EF4-FFF2-40B4-BE49-F238E27FC236}">
                <a16:creationId xmlns:a16="http://schemas.microsoft.com/office/drawing/2014/main" id="{EAECE499-6C5B-4975-B5A8-3EF70B3F94FE}"/>
              </a:ext>
            </a:extLst>
          </p:cNvPr>
          <p:cNvSpPr/>
          <p:nvPr/>
        </p:nvSpPr>
        <p:spPr>
          <a:xfrm>
            <a:off x="6522439" y="4061104"/>
            <a:ext cx="780176" cy="780176"/>
          </a:xfrm>
          <a:prstGeom prst="rect">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dirty="0">
                <a:solidFill>
                  <a:schemeClr val="accent1"/>
                </a:solidFill>
              </a:rPr>
              <a:t>X5</a:t>
            </a:r>
            <a:endParaRPr kumimoji="1" lang="ja-JP" altLang="en-US" sz="2800" dirty="0">
              <a:solidFill>
                <a:schemeClr val="accent1"/>
              </a:solidFill>
            </a:endParaRPr>
          </a:p>
        </p:txBody>
      </p:sp>
      <p:sp>
        <p:nvSpPr>
          <p:cNvPr id="24" name="吹き出し: 角を丸めた四角形 23">
            <a:extLst>
              <a:ext uri="{FF2B5EF4-FFF2-40B4-BE49-F238E27FC236}">
                <a16:creationId xmlns:a16="http://schemas.microsoft.com/office/drawing/2014/main" id="{DB718A53-7369-4DEC-B925-3F2B797F9E62}"/>
              </a:ext>
            </a:extLst>
          </p:cNvPr>
          <p:cNvSpPr/>
          <p:nvPr/>
        </p:nvSpPr>
        <p:spPr>
          <a:xfrm>
            <a:off x="2226610" y="5287185"/>
            <a:ext cx="4690779" cy="1069166"/>
          </a:xfrm>
          <a:prstGeom prst="wedgeRoundRectCallout">
            <a:avLst>
              <a:gd name="adj1" fmla="val -1497"/>
              <a:gd name="adj2" fmla="val -83409"/>
              <a:gd name="adj3" fmla="val 16667"/>
            </a:avLst>
          </a:prstGeom>
          <a:solidFill>
            <a:schemeClr val="bg1"/>
          </a:solid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400" dirty="0">
                <a:solidFill>
                  <a:schemeClr val="tx1"/>
                </a:solidFill>
                <a:latin typeface="メイリオ" panose="020B0604030504040204" pitchFamily="50" charset="-128"/>
                <a:ea typeface="メイリオ" panose="020B0604030504040204" pitchFamily="50" charset="-128"/>
              </a:rPr>
              <a:t>x</a:t>
            </a:r>
            <a:r>
              <a:rPr kumimoji="1" lang="ja-JP" altLang="en-US" sz="1400" dirty="0">
                <a:solidFill>
                  <a:schemeClr val="tx1"/>
                </a:solidFill>
                <a:latin typeface="メイリオ" panose="020B0604030504040204" pitchFamily="50" charset="-128"/>
                <a:ea typeface="メイリオ" panose="020B0604030504040204" pitchFamily="50" charset="-128"/>
              </a:rPr>
              <a:t>という塊の変数に値をどんどん入れていく</a:t>
            </a:r>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ja-JP" altLang="en-US" sz="1400" dirty="0">
                <a:solidFill>
                  <a:schemeClr val="tx1"/>
                </a:solidFill>
                <a:latin typeface="メイリオ" panose="020B0604030504040204" pitchFamily="50" charset="-128"/>
                <a:ea typeface="メイリオ" panose="020B0604030504040204" pitchFamily="50" charset="-128"/>
              </a:rPr>
              <a:t>呼び出すときは</a:t>
            </a:r>
            <a:r>
              <a:rPr kumimoji="1" lang="en-US" altLang="ja-JP" sz="1400" dirty="0">
                <a:solidFill>
                  <a:schemeClr val="tx1"/>
                </a:solidFill>
                <a:latin typeface="メイリオ" panose="020B0604030504040204" pitchFamily="50" charset="-128"/>
                <a:ea typeface="メイリオ" panose="020B0604030504040204" pitchFamily="50" charset="-128"/>
              </a:rPr>
              <a:t>【x(1)】</a:t>
            </a:r>
            <a:r>
              <a:rPr kumimoji="1" lang="ja-JP" altLang="en-US" sz="1400" dirty="0">
                <a:solidFill>
                  <a:schemeClr val="tx1"/>
                </a:solidFill>
                <a:latin typeface="メイリオ" panose="020B0604030504040204" pitchFamily="50" charset="-128"/>
                <a:ea typeface="メイリオ" panose="020B0604030504040204" pitchFamily="50" charset="-128"/>
              </a:rPr>
              <a:t>というように行う</a:t>
            </a:r>
          </a:p>
        </p:txBody>
      </p:sp>
      <p:sp>
        <p:nvSpPr>
          <p:cNvPr id="20" name="テキスト ボックス 19">
            <a:extLst>
              <a:ext uri="{FF2B5EF4-FFF2-40B4-BE49-F238E27FC236}">
                <a16:creationId xmlns:a16="http://schemas.microsoft.com/office/drawing/2014/main" id="{1E5370A3-99B1-4F77-BD64-29BF07AF83F1}"/>
              </a:ext>
            </a:extLst>
          </p:cNvPr>
          <p:cNvSpPr txBox="1"/>
          <p:nvPr/>
        </p:nvSpPr>
        <p:spPr>
          <a:xfrm>
            <a:off x="111212" y="117527"/>
            <a:ext cx="5828193"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考えることを楽しもう</a:t>
            </a:r>
          </a:p>
        </p:txBody>
      </p:sp>
      <p:sp>
        <p:nvSpPr>
          <p:cNvPr id="21" name="吹き出し: 角を丸めた四角形 20">
            <a:extLst>
              <a:ext uri="{FF2B5EF4-FFF2-40B4-BE49-F238E27FC236}">
                <a16:creationId xmlns:a16="http://schemas.microsoft.com/office/drawing/2014/main" id="{0EB8725D-BE18-4D19-9848-505660A19783}"/>
              </a:ext>
            </a:extLst>
          </p:cNvPr>
          <p:cNvSpPr/>
          <p:nvPr/>
        </p:nvSpPr>
        <p:spPr>
          <a:xfrm>
            <a:off x="4571999" y="2498475"/>
            <a:ext cx="4050633" cy="1057379"/>
          </a:xfrm>
          <a:prstGeom prst="wedgeRoundRectCallout">
            <a:avLst>
              <a:gd name="adj1" fmla="val -41003"/>
              <a:gd name="adj2" fmla="val 104735"/>
              <a:gd name="adj3" fmla="val 16667"/>
            </a:avLst>
          </a:prstGeom>
          <a:solidFill>
            <a:schemeClr val="bg1"/>
          </a:solid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400" dirty="0">
                <a:solidFill>
                  <a:schemeClr val="tx1"/>
                </a:solidFill>
                <a:latin typeface="メイリオ" panose="020B0604030504040204" pitchFamily="50" charset="-128"/>
                <a:ea typeface="メイリオ" panose="020B0604030504040204" pitchFamily="50" charset="-128"/>
              </a:rPr>
              <a:t>このような形を</a:t>
            </a:r>
            <a:r>
              <a:rPr kumimoji="1" lang="ja-JP" altLang="en-US" sz="1400" b="1" u="sng" dirty="0">
                <a:solidFill>
                  <a:schemeClr val="accent5"/>
                </a:solidFill>
                <a:latin typeface="メイリオ" panose="020B0604030504040204" pitchFamily="50" charset="-128"/>
                <a:ea typeface="メイリオ" panose="020B0604030504040204" pitchFamily="50" charset="-128"/>
              </a:rPr>
              <a:t>一次元配列</a:t>
            </a:r>
            <a:r>
              <a:rPr kumimoji="1" lang="ja-JP" altLang="en-US" sz="1400" dirty="0">
                <a:solidFill>
                  <a:schemeClr val="tx1"/>
                </a:solidFill>
                <a:latin typeface="メイリオ" panose="020B0604030504040204" pitchFamily="50" charset="-128"/>
                <a:ea typeface="メイリオ" panose="020B0604030504040204" pitchFamily="50" charset="-128"/>
              </a:rPr>
              <a:t>といいます</a:t>
            </a:r>
            <a:endParaRPr kumimoji="1" lang="en-US" altLang="ja-JP" sz="1400" dirty="0">
              <a:solidFill>
                <a:schemeClr val="tx1"/>
              </a:solidFill>
              <a:latin typeface="メイリオ" panose="020B0604030504040204" pitchFamily="50" charset="-128"/>
              <a:ea typeface="メイリオ" panose="020B0604030504040204" pitchFamily="50" charset="-128"/>
            </a:endParaRPr>
          </a:p>
          <a:p>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ja-JP" altLang="en-US" sz="1400" dirty="0">
                <a:solidFill>
                  <a:schemeClr val="tx1"/>
                </a:solidFill>
                <a:latin typeface="メイリオ" panose="020B0604030504040204" pitchFamily="50" charset="-128"/>
                <a:ea typeface="メイリオ" panose="020B0604030504040204" pitchFamily="50" charset="-128"/>
              </a:rPr>
              <a:t>二次元、多次元とより複雑なものがありますがココでは触れません</a:t>
            </a:r>
          </a:p>
        </p:txBody>
      </p:sp>
      <p:sp>
        <p:nvSpPr>
          <p:cNvPr id="25" name="楕円 24">
            <a:extLst>
              <a:ext uri="{FF2B5EF4-FFF2-40B4-BE49-F238E27FC236}">
                <a16:creationId xmlns:a16="http://schemas.microsoft.com/office/drawing/2014/main" id="{87BADF15-B961-4970-809C-CDA326D63CE3}"/>
              </a:ext>
            </a:extLst>
          </p:cNvPr>
          <p:cNvSpPr/>
          <p:nvPr/>
        </p:nvSpPr>
        <p:spPr>
          <a:xfrm>
            <a:off x="7717871" y="318781"/>
            <a:ext cx="964734" cy="964734"/>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OK</a:t>
            </a:r>
            <a:endParaRPr kumimoji="1" lang="ja-JP" altLang="en-US" dirty="0"/>
          </a:p>
        </p:txBody>
      </p:sp>
    </p:spTree>
    <p:extLst>
      <p:ext uri="{BB962C8B-B14F-4D97-AF65-F5344CB8AC3E}">
        <p14:creationId xmlns:p14="http://schemas.microsoft.com/office/powerpoint/2010/main" val="36444265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4" name="直線矢印コネクタ 33">
            <a:extLst>
              <a:ext uri="{FF2B5EF4-FFF2-40B4-BE49-F238E27FC236}">
                <a16:creationId xmlns:a16="http://schemas.microsoft.com/office/drawing/2014/main" id="{5C6DC64E-DB44-49B3-8791-262B091B7493}"/>
              </a:ext>
            </a:extLst>
          </p:cNvPr>
          <p:cNvCxnSpPr>
            <a:cxnSpLocks/>
            <a:stCxn id="32" idx="1"/>
            <a:endCxn id="29" idx="3"/>
          </p:cNvCxnSpPr>
          <p:nvPr/>
        </p:nvCxnSpPr>
        <p:spPr>
          <a:xfrm flipH="1">
            <a:off x="2403309" y="4109532"/>
            <a:ext cx="4321833" cy="0"/>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線矢印コネクタ 32">
            <a:extLst>
              <a:ext uri="{FF2B5EF4-FFF2-40B4-BE49-F238E27FC236}">
                <a16:creationId xmlns:a16="http://schemas.microsoft.com/office/drawing/2014/main" id="{5445A806-DA31-4178-BDD8-693CBDBD2695}"/>
              </a:ext>
            </a:extLst>
          </p:cNvPr>
          <p:cNvCxnSpPr>
            <a:cxnSpLocks/>
            <a:stCxn id="25" idx="3"/>
            <a:endCxn id="28" idx="1"/>
          </p:cNvCxnSpPr>
          <p:nvPr/>
        </p:nvCxnSpPr>
        <p:spPr>
          <a:xfrm>
            <a:off x="2403309" y="2963706"/>
            <a:ext cx="4321833" cy="0"/>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5" name="テキスト ボックス 4">
            <a:extLst>
              <a:ext uri="{FF2B5EF4-FFF2-40B4-BE49-F238E27FC236}">
                <a16:creationId xmlns:a16="http://schemas.microsoft.com/office/drawing/2014/main" id="{ABCA02E8-196B-4B7F-BF92-C13BA6F81B88}"/>
              </a:ext>
            </a:extLst>
          </p:cNvPr>
          <p:cNvSpPr txBox="1"/>
          <p:nvPr/>
        </p:nvSpPr>
        <p:spPr>
          <a:xfrm>
            <a:off x="111211" y="657813"/>
            <a:ext cx="6783859" cy="600164"/>
          </a:xfrm>
          <a:prstGeom prst="rect">
            <a:avLst/>
          </a:prstGeom>
          <a:noFill/>
        </p:spPr>
        <p:txBody>
          <a:bodyPr wrap="square" rtlCol="0">
            <a:spAutoFit/>
          </a:bodyPr>
          <a:lstStyle/>
          <a:p>
            <a:pPr>
              <a:lnSpc>
                <a:spcPct val="150000"/>
              </a:lnSpc>
            </a:pPr>
            <a:r>
              <a:rPr lang="ja-JP" altLang="en-US" sz="2400" b="1" dirty="0">
                <a:solidFill>
                  <a:schemeClr val="accent1"/>
                </a:solidFill>
                <a:latin typeface="メイリオ" panose="020B0604030504040204" pitchFamily="50" charset="-128"/>
                <a:ea typeface="メイリオ" panose="020B0604030504040204" pitchFamily="50" charset="-128"/>
              </a:rPr>
              <a:t>繰り返し処理とは何か？</a:t>
            </a:r>
          </a:p>
        </p:txBody>
      </p:sp>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14</a:t>
            </a:fld>
            <a:endParaRPr kumimoji="1" lang="ja-JP" altLang="en-US"/>
          </a:p>
        </p:txBody>
      </p:sp>
      <p:sp>
        <p:nvSpPr>
          <p:cNvPr id="16" name="テキスト ボックス 15">
            <a:extLst>
              <a:ext uri="{FF2B5EF4-FFF2-40B4-BE49-F238E27FC236}">
                <a16:creationId xmlns:a16="http://schemas.microsoft.com/office/drawing/2014/main" id="{7C11F730-6E7C-4F0B-BCC6-5E87864DC834}"/>
              </a:ext>
            </a:extLst>
          </p:cNvPr>
          <p:cNvSpPr txBox="1"/>
          <p:nvPr/>
        </p:nvSpPr>
        <p:spPr bwMode="auto">
          <a:xfrm>
            <a:off x="111211" y="1157037"/>
            <a:ext cx="8921576" cy="1034899"/>
          </a:xfrm>
          <a:prstGeom prst="rect">
            <a:avLst/>
          </a:prstGeom>
          <a:noFill/>
        </p:spPr>
        <p:txBody>
          <a:bodyPr wrap="square" rtlCol="0">
            <a:spAutoFit/>
          </a:bodyPr>
          <a:lstStyle/>
          <a:p>
            <a:pPr>
              <a:lnSpc>
                <a:spcPct val="150000"/>
              </a:lnSpc>
            </a:pPr>
            <a:r>
              <a:rPr lang="ja-JP" altLang="en-US" sz="1400" dirty="0">
                <a:latin typeface="メイリオ" panose="020B0604030504040204" pitchFamily="50" charset="-128"/>
                <a:ea typeface="メイリオ" panose="020B0604030504040204" pitchFamily="50" charset="-128"/>
              </a:rPr>
              <a:t>　作業するときに同じようなことを何度もした経験はないですか？</a:t>
            </a:r>
            <a:endParaRPr lang="en-US" altLang="ja-JP" sz="1400" dirty="0">
              <a:latin typeface="メイリオ" panose="020B0604030504040204" pitchFamily="50" charset="-128"/>
              <a:ea typeface="メイリオ" panose="020B0604030504040204" pitchFamily="50" charset="-128"/>
            </a:endParaRPr>
          </a:p>
          <a:p>
            <a:pPr>
              <a:lnSpc>
                <a:spcPct val="150000"/>
              </a:lnSpc>
            </a:pPr>
            <a:r>
              <a:rPr lang="ja-JP" altLang="en-US" sz="1400" dirty="0">
                <a:latin typeface="メイリオ" panose="020B0604030504040204" pitchFamily="50" charset="-128"/>
                <a:ea typeface="メイリオ" panose="020B0604030504040204" pitchFamily="50" charset="-128"/>
              </a:rPr>
              <a:t>例えば、メモ帳のデータを担当者名を変えて、メールソフトに貼り付けて送信するといったような作業です</a:t>
            </a:r>
            <a:endParaRPr lang="en-US" altLang="ja-JP" sz="1400" dirty="0">
              <a:latin typeface="メイリオ" panose="020B0604030504040204" pitchFamily="50" charset="-128"/>
              <a:ea typeface="メイリオ" panose="020B0604030504040204" pitchFamily="50" charset="-128"/>
            </a:endParaRPr>
          </a:p>
          <a:p>
            <a:pPr>
              <a:lnSpc>
                <a:spcPct val="150000"/>
              </a:lnSpc>
            </a:pPr>
            <a:r>
              <a:rPr lang="ja-JP" altLang="en-US" sz="1400" dirty="0">
                <a:latin typeface="メイリオ" panose="020B0604030504040204" pitchFamily="50" charset="-128"/>
                <a:ea typeface="メイリオ" panose="020B0604030504040204" pitchFamily="50" charset="-128"/>
              </a:rPr>
              <a:t>　こんな時には繰り返し処理を使うと便利です</a:t>
            </a:r>
            <a:endParaRPr lang="en-US" altLang="ja-JP" sz="1400" dirty="0">
              <a:latin typeface="メイリオ" panose="020B0604030504040204" pitchFamily="50" charset="-128"/>
              <a:ea typeface="メイリオ" panose="020B0604030504040204" pitchFamily="50" charset="-128"/>
            </a:endParaRPr>
          </a:p>
        </p:txBody>
      </p:sp>
      <p:sp>
        <p:nvSpPr>
          <p:cNvPr id="20" name="テキスト ボックス 19">
            <a:extLst>
              <a:ext uri="{FF2B5EF4-FFF2-40B4-BE49-F238E27FC236}">
                <a16:creationId xmlns:a16="http://schemas.microsoft.com/office/drawing/2014/main" id="{1E5370A3-99B1-4F77-BD64-29BF07AF83F1}"/>
              </a:ext>
            </a:extLst>
          </p:cNvPr>
          <p:cNvSpPr txBox="1"/>
          <p:nvPr/>
        </p:nvSpPr>
        <p:spPr>
          <a:xfrm>
            <a:off x="111212" y="117527"/>
            <a:ext cx="5828193"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考えることを楽しもう</a:t>
            </a:r>
          </a:p>
        </p:txBody>
      </p:sp>
      <p:sp>
        <p:nvSpPr>
          <p:cNvPr id="21" name="吹き出し: 角を丸めた四角形 20">
            <a:extLst>
              <a:ext uri="{FF2B5EF4-FFF2-40B4-BE49-F238E27FC236}">
                <a16:creationId xmlns:a16="http://schemas.microsoft.com/office/drawing/2014/main" id="{0EB8725D-BE18-4D19-9848-505660A19783}"/>
              </a:ext>
            </a:extLst>
          </p:cNvPr>
          <p:cNvSpPr/>
          <p:nvPr/>
        </p:nvSpPr>
        <p:spPr>
          <a:xfrm>
            <a:off x="815139" y="4691590"/>
            <a:ext cx="7799472" cy="1057379"/>
          </a:xfrm>
          <a:prstGeom prst="wedgeRoundRectCallout">
            <a:avLst>
              <a:gd name="adj1" fmla="val -19968"/>
              <a:gd name="adj2" fmla="val -68221"/>
              <a:gd name="adj3" fmla="val 16667"/>
            </a:avLst>
          </a:prstGeom>
          <a:solidFill>
            <a:schemeClr val="bg1"/>
          </a:solid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400" dirty="0">
                <a:solidFill>
                  <a:schemeClr val="tx1"/>
                </a:solidFill>
                <a:latin typeface="メイリオ" panose="020B0604030504040204" pitchFamily="50" charset="-128"/>
                <a:ea typeface="メイリオ" panose="020B0604030504040204" pitchFamily="50" charset="-128"/>
              </a:rPr>
              <a:t>繰り返しは、</a:t>
            </a:r>
            <a:r>
              <a:rPr kumimoji="1" lang="ja-JP" altLang="en-US" sz="1400" b="1" u="sng" dirty="0">
                <a:solidFill>
                  <a:srgbClr val="FF7C80"/>
                </a:solidFill>
                <a:latin typeface="メイリオ" panose="020B0604030504040204" pitchFamily="50" charset="-128"/>
                <a:ea typeface="メイリオ" panose="020B0604030504040204" pitchFamily="50" charset="-128"/>
              </a:rPr>
              <a:t>回数</a:t>
            </a:r>
            <a:r>
              <a:rPr kumimoji="1" lang="ja-JP" altLang="en-US" sz="1400" dirty="0">
                <a:solidFill>
                  <a:schemeClr val="tx1"/>
                </a:solidFill>
                <a:latin typeface="メイリオ" panose="020B0604030504040204" pitchFamily="50" charset="-128"/>
                <a:ea typeface="メイリオ" panose="020B0604030504040204" pitchFamily="50" charset="-128"/>
              </a:rPr>
              <a:t>で終わったり、</a:t>
            </a:r>
            <a:r>
              <a:rPr kumimoji="1" lang="ja-JP" altLang="en-US" sz="1400" b="1" u="sng" dirty="0">
                <a:solidFill>
                  <a:srgbClr val="FF7C80"/>
                </a:solidFill>
                <a:latin typeface="メイリオ" panose="020B0604030504040204" pitchFamily="50" charset="-128"/>
                <a:ea typeface="メイリオ" panose="020B0604030504040204" pitchFamily="50" charset="-128"/>
              </a:rPr>
              <a:t>何かがなくなるまで続ける</a:t>
            </a:r>
            <a:r>
              <a:rPr kumimoji="1" lang="ja-JP" altLang="en-US" sz="1400" dirty="0">
                <a:solidFill>
                  <a:schemeClr val="tx1"/>
                </a:solidFill>
                <a:latin typeface="メイリオ" panose="020B0604030504040204" pitchFamily="50" charset="-128"/>
                <a:ea typeface="メイリオ" panose="020B0604030504040204" pitchFamily="50" charset="-128"/>
              </a:rPr>
              <a:t>ということが多いと思います</a:t>
            </a:r>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ja-JP" altLang="en-US" sz="1400" dirty="0">
                <a:solidFill>
                  <a:schemeClr val="tx1"/>
                </a:solidFill>
                <a:latin typeface="メイリオ" panose="020B0604030504040204" pitchFamily="50" charset="-128"/>
                <a:ea typeface="メイリオ" panose="020B0604030504040204" pitchFamily="50" charset="-128"/>
              </a:rPr>
              <a:t>＊今回の場合は、担当者名をすべて読み終わるまでなど</a:t>
            </a:r>
            <a:endParaRPr kumimoji="1" lang="en-US" altLang="ja-JP" sz="1400" dirty="0">
              <a:solidFill>
                <a:schemeClr val="tx1"/>
              </a:solidFill>
              <a:latin typeface="メイリオ" panose="020B0604030504040204" pitchFamily="50" charset="-128"/>
              <a:ea typeface="メイリオ" panose="020B0604030504040204" pitchFamily="50" charset="-128"/>
            </a:endParaRPr>
          </a:p>
        </p:txBody>
      </p:sp>
      <p:sp>
        <p:nvSpPr>
          <p:cNvPr id="25" name="四角形: 角を丸くする 24">
            <a:extLst>
              <a:ext uri="{FF2B5EF4-FFF2-40B4-BE49-F238E27FC236}">
                <a16:creationId xmlns:a16="http://schemas.microsoft.com/office/drawing/2014/main" id="{C02D91B1-2ED8-4977-8A71-DCA7577F5578}"/>
              </a:ext>
            </a:extLst>
          </p:cNvPr>
          <p:cNvSpPr/>
          <p:nvPr/>
        </p:nvSpPr>
        <p:spPr>
          <a:xfrm>
            <a:off x="613101" y="2691160"/>
            <a:ext cx="1790208" cy="545092"/>
          </a:xfrm>
          <a:prstGeom prst="roundRec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b="1" dirty="0">
                <a:solidFill>
                  <a:schemeClr val="accent5"/>
                </a:solidFill>
                <a:latin typeface="メイリオ" panose="020B0604030504040204" pitchFamily="50" charset="-128"/>
                <a:ea typeface="メイリオ" panose="020B0604030504040204" pitchFamily="50" charset="-128"/>
              </a:rPr>
              <a:t>新規メールを作る</a:t>
            </a:r>
          </a:p>
        </p:txBody>
      </p:sp>
      <p:sp>
        <p:nvSpPr>
          <p:cNvPr id="26" name="四角形: 角を丸くする 25">
            <a:extLst>
              <a:ext uri="{FF2B5EF4-FFF2-40B4-BE49-F238E27FC236}">
                <a16:creationId xmlns:a16="http://schemas.microsoft.com/office/drawing/2014/main" id="{E7DBAC87-541D-4DE3-A6A0-692B763D2604}"/>
              </a:ext>
            </a:extLst>
          </p:cNvPr>
          <p:cNvSpPr/>
          <p:nvPr/>
        </p:nvSpPr>
        <p:spPr>
          <a:xfrm>
            <a:off x="2650448" y="2691160"/>
            <a:ext cx="1790208" cy="545092"/>
          </a:xfrm>
          <a:prstGeom prst="roundRec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b="1" dirty="0">
                <a:solidFill>
                  <a:schemeClr val="accent5"/>
                </a:solidFill>
                <a:latin typeface="メイリオ" panose="020B0604030504040204" pitchFamily="50" charset="-128"/>
                <a:ea typeface="メイリオ" panose="020B0604030504040204" pitchFamily="50" charset="-128"/>
              </a:rPr>
              <a:t>メモ帳を開く</a:t>
            </a:r>
          </a:p>
        </p:txBody>
      </p:sp>
      <p:sp>
        <p:nvSpPr>
          <p:cNvPr id="27" name="四角形: 角を丸くする 26">
            <a:extLst>
              <a:ext uri="{FF2B5EF4-FFF2-40B4-BE49-F238E27FC236}">
                <a16:creationId xmlns:a16="http://schemas.microsoft.com/office/drawing/2014/main" id="{A731B502-0F76-4695-A3DE-939DF45DBF93}"/>
              </a:ext>
            </a:extLst>
          </p:cNvPr>
          <p:cNvSpPr/>
          <p:nvPr/>
        </p:nvSpPr>
        <p:spPr>
          <a:xfrm>
            <a:off x="4687795" y="2691160"/>
            <a:ext cx="1790208" cy="545092"/>
          </a:xfrm>
          <a:prstGeom prst="roundRec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b="1" dirty="0">
                <a:solidFill>
                  <a:schemeClr val="accent5"/>
                </a:solidFill>
                <a:latin typeface="メイリオ" panose="020B0604030504040204" pitchFamily="50" charset="-128"/>
                <a:ea typeface="メイリオ" panose="020B0604030504040204" pitchFamily="50" charset="-128"/>
              </a:rPr>
              <a:t>メモ帳のデータをコピー</a:t>
            </a:r>
          </a:p>
        </p:txBody>
      </p:sp>
      <p:sp>
        <p:nvSpPr>
          <p:cNvPr id="28" name="四角形: 角を丸くする 27">
            <a:extLst>
              <a:ext uri="{FF2B5EF4-FFF2-40B4-BE49-F238E27FC236}">
                <a16:creationId xmlns:a16="http://schemas.microsoft.com/office/drawing/2014/main" id="{D1BE846A-BD37-4E47-B3AC-25AF18782F92}"/>
              </a:ext>
            </a:extLst>
          </p:cNvPr>
          <p:cNvSpPr/>
          <p:nvPr/>
        </p:nvSpPr>
        <p:spPr>
          <a:xfrm>
            <a:off x="6725142" y="2691160"/>
            <a:ext cx="1790208" cy="545092"/>
          </a:xfrm>
          <a:prstGeom prst="roundRec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b="1" dirty="0">
                <a:solidFill>
                  <a:schemeClr val="accent5"/>
                </a:solidFill>
                <a:latin typeface="メイリオ" panose="020B0604030504040204" pitchFamily="50" charset="-128"/>
                <a:ea typeface="メイリオ" panose="020B0604030504040204" pitchFamily="50" charset="-128"/>
              </a:rPr>
              <a:t>新規メールに張り付ける</a:t>
            </a:r>
          </a:p>
        </p:txBody>
      </p:sp>
      <p:sp>
        <p:nvSpPr>
          <p:cNvPr id="29" name="四角形: 角を丸くする 28">
            <a:extLst>
              <a:ext uri="{FF2B5EF4-FFF2-40B4-BE49-F238E27FC236}">
                <a16:creationId xmlns:a16="http://schemas.microsoft.com/office/drawing/2014/main" id="{EC7451E1-5AF3-4574-AEB9-8A792FDDC5B3}"/>
              </a:ext>
            </a:extLst>
          </p:cNvPr>
          <p:cNvSpPr/>
          <p:nvPr/>
        </p:nvSpPr>
        <p:spPr>
          <a:xfrm>
            <a:off x="613101" y="3836986"/>
            <a:ext cx="1790208" cy="545092"/>
          </a:xfrm>
          <a:prstGeom prst="roundRec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b="1" dirty="0">
                <a:solidFill>
                  <a:schemeClr val="accent5"/>
                </a:solidFill>
                <a:latin typeface="メイリオ" panose="020B0604030504040204" pitchFamily="50" charset="-128"/>
                <a:ea typeface="メイリオ" panose="020B0604030504040204" pitchFamily="50" charset="-128"/>
              </a:rPr>
              <a:t>メールを送る</a:t>
            </a:r>
          </a:p>
        </p:txBody>
      </p:sp>
      <p:sp>
        <p:nvSpPr>
          <p:cNvPr id="30" name="四角形: 角を丸くする 29">
            <a:extLst>
              <a:ext uri="{FF2B5EF4-FFF2-40B4-BE49-F238E27FC236}">
                <a16:creationId xmlns:a16="http://schemas.microsoft.com/office/drawing/2014/main" id="{B3397069-E4C6-4BA1-A55A-6D646E78C5B0}"/>
              </a:ext>
            </a:extLst>
          </p:cNvPr>
          <p:cNvSpPr/>
          <p:nvPr/>
        </p:nvSpPr>
        <p:spPr>
          <a:xfrm>
            <a:off x="2650448" y="3836986"/>
            <a:ext cx="1790208" cy="545092"/>
          </a:xfrm>
          <a:prstGeom prst="roundRec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b="1" dirty="0">
                <a:solidFill>
                  <a:schemeClr val="accent5"/>
                </a:solidFill>
                <a:latin typeface="メイリオ" panose="020B0604030504040204" pitchFamily="50" charset="-128"/>
                <a:ea typeface="メイリオ" panose="020B0604030504040204" pitchFamily="50" charset="-128"/>
              </a:rPr>
              <a:t>担当者のアドレスを張り付ける</a:t>
            </a:r>
          </a:p>
        </p:txBody>
      </p:sp>
      <p:sp>
        <p:nvSpPr>
          <p:cNvPr id="31" name="四角形: 角を丸くする 30">
            <a:extLst>
              <a:ext uri="{FF2B5EF4-FFF2-40B4-BE49-F238E27FC236}">
                <a16:creationId xmlns:a16="http://schemas.microsoft.com/office/drawing/2014/main" id="{5D15AADD-9D9D-4D2C-A486-2185C8ECB6C1}"/>
              </a:ext>
            </a:extLst>
          </p:cNvPr>
          <p:cNvSpPr/>
          <p:nvPr/>
        </p:nvSpPr>
        <p:spPr>
          <a:xfrm>
            <a:off x="4687795" y="3836986"/>
            <a:ext cx="1790208" cy="545092"/>
          </a:xfrm>
          <a:prstGeom prst="roundRec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b="1" dirty="0">
                <a:solidFill>
                  <a:schemeClr val="accent5"/>
                </a:solidFill>
                <a:latin typeface="メイリオ" panose="020B0604030504040204" pitchFamily="50" charset="-128"/>
                <a:ea typeface="メイリオ" panose="020B0604030504040204" pitchFamily="50" charset="-128"/>
              </a:rPr>
              <a:t>担当者名を書き替える</a:t>
            </a:r>
          </a:p>
        </p:txBody>
      </p:sp>
      <p:sp>
        <p:nvSpPr>
          <p:cNvPr id="32" name="四角形: 角を丸くする 31">
            <a:extLst>
              <a:ext uri="{FF2B5EF4-FFF2-40B4-BE49-F238E27FC236}">
                <a16:creationId xmlns:a16="http://schemas.microsoft.com/office/drawing/2014/main" id="{C20122F4-D3FC-4DE7-95C7-9E5199D7D980}"/>
              </a:ext>
            </a:extLst>
          </p:cNvPr>
          <p:cNvSpPr/>
          <p:nvPr/>
        </p:nvSpPr>
        <p:spPr>
          <a:xfrm>
            <a:off x="6725142" y="3836986"/>
            <a:ext cx="1790208" cy="545092"/>
          </a:xfrm>
          <a:prstGeom prst="roundRec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b="1" dirty="0">
                <a:solidFill>
                  <a:schemeClr val="accent5"/>
                </a:solidFill>
                <a:latin typeface="メイリオ" panose="020B0604030504040204" pitchFamily="50" charset="-128"/>
                <a:ea typeface="メイリオ" panose="020B0604030504040204" pitchFamily="50" charset="-128"/>
              </a:rPr>
              <a:t>担当者名リストを確認する</a:t>
            </a:r>
          </a:p>
        </p:txBody>
      </p:sp>
      <p:cxnSp>
        <p:nvCxnSpPr>
          <p:cNvPr id="35" name="直線矢印コネクタ 34">
            <a:extLst>
              <a:ext uri="{FF2B5EF4-FFF2-40B4-BE49-F238E27FC236}">
                <a16:creationId xmlns:a16="http://schemas.microsoft.com/office/drawing/2014/main" id="{57BDCE29-0B32-47E1-98CB-B387C9CE9D81}"/>
              </a:ext>
            </a:extLst>
          </p:cNvPr>
          <p:cNvCxnSpPr>
            <a:cxnSpLocks/>
            <a:stCxn id="29" idx="0"/>
            <a:endCxn id="25" idx="2"/>
          </p:cNvCxnSpPr>
          <p:nvPr/>
        </p:nvCxnSpPr>
        <p:spPr>
          <a:xfrm flipV="1">
            <a:off x="1508205" y="3236252"/>
            <a:ext cx="0" cy="600734"/>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矢印コネクタ 35">
            <a:extLst>
              <a:ext uri="{FF2B5EF4-FFF2-40B4-BE49-F238E27FC236}">
                <a16:creationId xmlns:a16="http://schemas.microsoft.com/office/drawing/2014/main" id="{B12689B9-4684-48FA-8DF9-77494E4E6192}"/>
              </a:ext>
            </a:extLst>
          </p:cNvPr>
          <p:cNvCxnSpPr>
            <a:cxnSpLocks/>
            <a:stCxn id="28" idx="2"/>
            <a:endCxn id="32" idx="0"/>
          </p:cNvCxnSpPr>
          <p:nvPr/>
        </p:nvCxnSpPr>
        <p:spPr>
          <a:xfrm>
            <a:off x="7620246" y="3236252"/>
            <a:ext cx="0" cy="600734"/>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19" name="楕円 18">
            <a:extLst>
              <a:ext uri="{FF2B5EF4-FFF2-40B4-BE49-F238E27FC236}">
                <a16:creationId xmlns:a16="http://schemas.microsoft.com/office/drawing/2014/main" id="{CD9B9CB7-571D-4D3A-89E5-16720DE9D879}"/>
              </a:ext>
            </a:extLst>
          </p:cNvPr>
          <p:cNvSpPr/>
          <p:nvPr/>
        </p:nvSpPr>
        <p:spPr>
          <a:xfrm>
            <a:off x="7717871" y="318781"/>
            <a:ext cx="964734" cy="964734"/>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OK</a:t>
            </a:r>
            <a:endParaRPr kumimoji="1" lang="ja-JP" altLang="en-US" dirty="0"/>
          </a:p>
        </p:txBody>
      </p:sp>
    </p:spTree>
    <p:extLst>
      <p:ext uri="{BB962C8B-B14F-4D97-AF65-F5344CB8AC3E}">
        <p14:creationId xmlns:p14="http://schemas.microsoft.com/office/powerpoint/2010/main" val="35410545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3" name="直線矢印コネクタ 32">
            <a:extLst>
              <a:ext uri="{FF2B5EF4-FFF2-40B4-BE49-F238E27FC236}">
                <a16:creationId xmlns:a16="http://schemas.microsoft.com/office/drawing/2014/main" id="{5445A806-DA31-4178-BDD8-693CBDBD2695}"/>
              </a:ext>
            </a:extLst>
          </p:cNvPr>
          <p:cNvCxnSpPr>
            <a:cxnSpLocks/>
            <a:stCxn id="25" idx="3"/>
            <a:endCxn id="26" idx="1"/>
          </p:cNvCxnSpPr>
          <p:nvPr/>
        </p:nvCxnSpPr>
        <p:spPr>
          <a:xfrm flipV="1">
            <a:off x="3591428" y="3554584"/>
            <a:ext cx="1063546" cy="569864"/>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5" name="テキスト ボックス 4">
            <a:extLst>
              <a:ext uri="{FF2B5EF4-FFF2-40B4-BE49-F238E27FC236}">
                <a16:creationId xmlns:a16="http://schemas.microsoft.com/office/drawing/2014/main" id="{ABCA02E8-196B-4B7F-BF92-C13BA6F81B88}"/>
              </a:ext>
            </a:extLst>
          </p:cNvPr>
          <p:cNvSpPr txBox="1"/>
          <p:nvPr/>
        </p:nvSpPr>
        <p:spPr>
          <a:xfrm>
            <a:off x="111211" y="657813"/>
            <a:ext cx="6783859" cy="600164"/>
          </a:xfrm>
          <a:prstGeom prst="rect">
            <a:avLst/>
          </a:prstGeom>
          <a:noFill/>
        </p:spPr>
        <p:txBody>
          <a:bodyPr wrap="square" rtlCol="0">
            <a:spAutoFit/>
          </a:bodyPr>
          <a:lstStyle/>
          <a:p>
            <a:pPr>
              <a:lnSpc>
                <a:spcPct val="150000"/>
              </a:lnSpc>
            </a:pPr>
            <a:r>
              <a:rPr lang="ja-JP" altLang="en-US" sz="2400" b="1" dirty="0">
                <a:solidFill>
                  <a:schemeClr val="accent1"/>
                </a:solidFill>
                <a:latin typeface="メイリオ" panose="020B0604030504040204" pitchFamily="50" charset="-128"/>
                <a:ea typeface="メイリオ" panose="020B0604030504040204" pitchFamily="50" charset="-128"/>
              </a:rPr>
              <a:t>条件分岐とはなに？</a:t>
            </a:r>
          </a:p>
        </p:txBody>
      </p:sp>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15</a:t>
            </a:fld>
            <a:endParaRPr kumimoji="1" lang="ja-JP" altLang="en-US"/>
          </a:p>
        </p:txBody>
      </p:sp>
      <p:sp>
        <p:nvSpPr>
          <p:cNvPr id="16" name="テキスト ボックス 15">
            <a:extLst>
              <a:ext uri="{FF2B5EF4-FFF2-40B4-BE49-F238E27FC236}">
                <a16:creationId xmlns:a16="http://schemas.microsoft.com/office/drawing/2014/main" id="{7C11F730-6E7C-4F0B-BCC6-5E87864DC834}"/>
              </a:ext>
            </a:extLst>
          </p:cNvPr>
          <p:cNvSpPr txBox="1"/>
          <p:nvPr/>
        </p:nvSpPr>
        <p:spPr bwMode="auto">
          <a:xfrm>
            <a:off x="111211" y="1157037"/>
            <a:ext cx="8921576" cy="1034899"/>
          </a:xfrm>
          <a:prstGeom prst="rect">
            <a:avLst/>
          </a:prstGeom>
          <a:noFill/>
        </p:spPr>
        <p:txBody>
          <a:bodyPr wrap="square" rtlCol="0">
            <a:spAutoFit/>
          </a:bodyPr>
          <a:lstStyle/>
          <a:p>
            <a:pPr>
              <a:lnSpc>
                <a:spcPct val="150000"/>
              </a:lnSpc>
            </a:pPr>
            <a:r>
              <a:rPr lang="ja-JP" altLang="en-US" sz="1400" dirty="0">
                <a:latin typeface="メイリオ" panose="020B0604030504040204" pitchFamily="50" charset="-128"/>
                <a:ea typeface="メイリオ" panose="020B0604030504040204" pitchFamily="50" charset="-128"/>
              </a:rPr>
              <a:t>　難しく書いていますが、</a:t>
            </a:r>
            <a:r>
              <a:rPr lang="en-US" altLang="ja-JP" sz="1400" dirty="0">
                <a:latin typeface="メイリオ" panose="020B0604030504040204" pitchFamily="50" charset="-128"/>
                <a:ea typeface="メイリオ" panose="020B0604030504040204" pitchFamily="50" charset="-128"/>
              </a:rPr>
              <a:t>YES</a:t>
            </a:r>
            <a:r>
              <a:rPr lang="ja-JP" altLang="en-US" sz="1400" dirty="0">
                <a:latin typeface="メイリオ" panose="020B0604030504040204" pitchFamily="50" charset="-128"/>
                <a:ea typeface="メイリオ" panose="020B0604030504040204" pitchFamily="50" charset="-128"/>
              </a:rPr>
              <a:t>か</a:t>
            </a:r>
            <a:r>
              <a:rPr lang="en-US" altLang="ja-JP" sz="1400" dirty="0">
                <a:latin typeface="メイリオ" panose="020B0604030504040204" pitchFamily="50" charset="-128"/>
                <a:ea typeface="メイリオ" panose="020B0604030504040204" pitchFamily="50" charset="-128"/>
              </a:rPr>
              <a:t>No</a:t>
            </a:r>
            <a:r>
              <a:rPr lang="ja-JP" altLang="en-US" sz="1400" dirty="0">
                <a:latin typeface="メイリオ" panose="020B0604030504040204" pitchFamily="50" charset="-128"/>
                <a:ea typeface="メイリオ" panose="020B0604030504040204" pitchFamily="50" charset="-128"/>
              </a:rPr>
              <a:t>かを判断することです</a:t>
            </a:r>
            <a:endParaRPr lang="en-US" altLang="ja-JP" sz="1400" dirty="0">
              <a:latin typeface="メイリオ" panose="020B0604030504040204" pitchFamily="50" charset="-128"/>
              <a:ea typeface="メイリオ" panose="020B0604030504040204" pitchFamily="50" charset="-128"/>
            </a:endParaRPr>
          </a:p>
          <a:p>
            <a:pPr>
              <a:lnSpc>
                <a:spcPct val="150000"/>
              </a:lnSpc>
            </a:pPr>
            <a:r>
              <a:rPr lang="ja-JP" altLang="en-US" sz="1400" dirty="0">
                <a:latin typeface="メイリオ" panose="020B0604030504040204" pitchFamily="50" charset="-128"/>
                <a:ea typeface="メイリオ" panose="020B0604030504040204" pitchFamily="50" charset="-128"/>
              </a:rPr>
              <a:t>　プログラミングでは</a:t>
            </a:r>
            <a:r>
              <a:rPr lang="en-US" altLang="ja-JP" sz="1400" dirty="0">
                <a:latin typeface="メイリオ" panose="020B0604030504040204" pitchFamily="50" charset="-128"/>
                <a:ea typeface="メイリオ" panose="020B0604030504040204" pitchFamily="50" charset="-128"/>
              </a:rPr>
              <a:t>True</a:t>
            </a:r>
            <a:r>
              <a:rPr lang="ja-JP" altLang="en-US" sz="1400" dirty="0">
                <a:latin typeface="メイリオ" panose="020B0604030504040204" pitchFamily="50" charset="-128"/>
                <a:ea typeface="メイリオ" panose="020B0604030504040204" pitchFamily="50" charset="-128"/>
              </a:rPr>
              <a:t>か</a:t>
            </a:r>
            <a:r>
              <a:rPr lang="en-US" altLang="ja-JP" sz="1400" dirty="0">
                <a:latin typeface="メイリオ" panose="020B0604030504040204" pitchFamily="50" charset="-128"/>
                <a:ea typeface="メイリオ" panose="020B0604030504040204" pitchFamily="50" charset="-128"/>
              </a:rPr>
              <a:t>False</a:t>
            </a:r>
            <a:r>
              <a:rPr lang="ja-JP" altLang="en-US" sz="1400" dirty="0">
                <a:latin typeface="メイリオ" panose="020B0604030504040204" pitchFamily="50" charset="-128"/>
                <a:ea typeface="メイリオ" panose="020B0604030504040204" pitchFamily="50" charset="-128"/>
              </a:rPr>
              <a:t>といいます</a:t>
            </a:r>
            <a:endParaRPr lang="en-US" altLang="ja-JP" sz="1400" dirty="0">
              <a:latin typeface="メイリオ" panose="020B0604030504040204" pitchFamily="50" charset="-128"/>
              <a:ea typeface="メイリオ" panose="020B0604030504040204" pitchFamily="50" charset="-128"/>
            </a:endParaRPr>
          </a:p>
          <a:p>
            <a:pPr>
              <a:lnSpc>
                <a:spcPct val="150000"/>
              </a:lnSpc>
            </a:pPr>
            <a:r>
              <a:rPr lang="ja-JP" altLang="en-US" sz="1400" dirty="0">
                <a:latin typeface="メイリオ" panose="020B0604030504040204" pitchFamily="50" charset="-128"/>
                <a:ea typeface="メイリオ" panose="020B0604030504040204" pitchFamily="50" charset="-128"/>
              </a:rPr>
              <a:t>　これがあるからプログラムは様々な動作をすることができます</a:t>
            </a:r>
            <a:endParaRPr lang="en-US" altLang="ja-JP" sz="1400" dirty="0">
              <a:latin typeface="メイリオ" panose="020B0604030504040204" pitchFamily="50" charset="-128"/>
              <a:ea typeface="メイリオ" panose="020B0604030504040204" pitchFamily="50" charset="-128"/>
            </a:endParaRPr>
          </a:p>
        </p:txBody>
      </p:sp>
      <p:sp>
        <p:nvSpPr>
          <p:cNvPr id="20" name="テキスト ボックス 19">
            <a:extLst>
              <a:ext uri="{FF2B5EF4-FFF2-40B4-BE49-F238E27FC236}">
                <a16:creationId xmlns:a16="http://schemas.microsoft.com/office/drawing/2014/main" id="{1E5370A3-99B1-4F77-BD64-29BF07AF83F1}"/>
              </a:ext>
            </a:extLst>
          </p:cNvPr>
          <p:cNvSpPr txBox="1"/>
          <p:nvPr/>
        </p:nvSpPr>
        <p:spPr>
          <a:xfrm>
            <a:off x="111212" y="117527"/>
            <a:ext cx="5828193"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考えることを楽しもう</a:t>
            </a:r>
          </a:p>
        </p:txBody>
      </p:sp>
      <p:sp>
        <p:nvSpPr>
          <p:cNvPr id="25" name="四角形: 角を丸くする 24">
            <a:extLst>
              <a:ext uri="{FF2B5EF4-FFF2-40B4-BE49-F238E27FC236}">
                <a16:creationId xmlns:a16="http://schemas.microsoft.com/office/drawing/2014/main" id="{C02D91B1-2ED8-4977-8A71-DCA7577F5578}"/>
              </a:ext>
            </a:extLst>
          </p:cNvPr>
          <p:cNvSpPr/>
          <p:nvPr/>
        </p:nvSpPr>
        <p:spPr>
          <a:xfrm>
            <a:off x="1801220" y="3851902"/>
            <a:ext cx="1790208" cy="545092"/>
          </a:xfrm>
          <a:prstGeom prst="roundRec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b="1" dirty="0">
                <a:solidFill>
                  <a:schemeClr val="accent5"/>
                </a:solidFill>
                <a:latin typeface="メイリオ" panose="020B0604030504040204" pitchFamily="50" charset="-128"/>
                <a:ea typeface="メイリオ" panose="020B0604030504040204" pitchFamily="50" charset="-128"/>
              </a:rPr>
              <a:t>宝箱をあける？</a:t>
            </a:r>
          </a:p>
        </p:txBody>
      </p:sp>
      <p:sp>
        <p:nvSpPr>
          <p:cNvPr id="26" name="四角形: 角を丸くする 25">
            <a:extLst>
              <a:ext uri="{FF2B5EF4-FFF2-40B4-BE49-F238E27FC236}">
                <a16:creationId xmlns:a16="http://schemas.microsoft.com/office/drawing/2014/main" id="{E7DBAC87-541D-4DE3-A6A0-692B763D2604}"/>
              </a:ext>
            </a:extLst>
          </p:cNvPr>
          <p:cNvSpPr/>
          <p:nvPr/>
        </p:nvSpPr>
        <p:spPr>
          <a:xfrm>
            <a:off x="4654974" y="3282038"/>
            <a:ext cx="1369840" cy="545092"/>
          </a:xfrm>
          <a:prstGeom prst="roundRec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b="1" dirty="0">
                <a:solidFill>
                  <a:schemeClr val="accent5"/>
                </a:solidFill>
                <a:latin typeface="メイリオ" panose="020B0604030504040204" pitchFamily="50" charset="-128"/>
                <a:ea typeface="メイリオ" panose="020B0604030504040204" pitchFamily="50" charset="-128"/>
              </a:rPr>
              <a:t>開ける</a:t>
            </a:r>
          </a:p>
        </p:txBody>
      </p:sp>
      <p:sp>
        <p:nvSpPr>
          <p:cNvPr id="27" name="四角形: 角を丸くする 26">
            <a:extLst>
              <a:ext uri="{FF2B5EF4-FFF2-40B4-BE49-F238E27FC236}">
                <a16:creationId xmlns:a16="http://schemas.microsoft.com/office/drawing/2014/main" id="{A731B502-0F76-4695-A3DE-939DF45DBF93}"/>
              </a:ext>
            </a:extLst>
          </p:cNvPr>
          <p:cNvSpPr/>
          <p:nvPr/>
        </p:nvSpPr>
        <p:spPr>
          <a:xfrm>
            <a:off x="4654974" y="4393519"/>
            <a:ext cx="1369840" cy="545092"/>
          </a:xfrm>
          <a:prstGeom prst="roundRec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b="1" dirty="0">
                <a:solidFill>
                  <a:schemeClr val="accent5"/>
                </a:solidFill>
                <a:latin typeface="メイリオ" panose="020B0604030504040204" pitchFamily="50" charset="-128"/>
                <a:ea typeface="メイリオ" panose="020B0604030504040204" pitchFamily="50" charset="-128"/>
              </a:rPr>
              <a:t>開けない</a:t>
            </a:r>
          </a:p>
        </p:txBody>
      </p:sp>
      <p:cxnSp>
        <p:nvCxnSpPr>
          <p:cNvPr id="24" name="直線矢印コネクタ 23">
            <a:extLst>
              <a:ext uri="{FF2B5EF4-FFF2-40B4-BE49-F238E27FC236}">
                <a16:creationId xmlns:a16="http://schemas.microsoft.com/office/drawing/2014/main" id="{AA83A78B-6464-42ED-8AA2-9F71625735F2}"/>
              </a:ext>
            </a:extLst>
          </p:cNvPr>
          <p:cNvCxnSpPr>
            <a:cxnSpLocks/>
            <a:stCxn id="25" idx="3"/>
            <a:endCxn id="27" idx="1"/>
          </p:cNvCxnSpPr>
          <p:nvPr/>
        </p:nvCxnSpPr>
        <p:spPr>
          <a:xfrm>
            <a:off x="3591428" y="4124448"/>
            <a:ext cx="1063546" cy="541617"/>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37" name="テキスト ボックス 36">
            <a:extLst>
              <a:ext uri="{FF2B5EF4-FFF2-40B4-BE49-F238E27FC236}">
                <a16:creationId xmlns:a16="http://schemas.microsoft.com/office/drawing/2014/main" id="{658038DD-A6CE-48DC-A64C-B5E2D70D6926}"/>
              </a:ext>
            </a:extLst>
          </p:cNvPr>
          <p:cNvSpPr txBox="1"/>
          <p:nvPr/>
        </p:nvSpPr>
        <p:spPr>
          <a:xfrm>
            <a:off x="3726045" y="3471335"/>
            <a:ext cx="662474" cy="307777"/>
          </a:xfrm>
          <a:prstGeom prst="rect">
            <a:avLst/>
          </a:prstGeom>
          <a:noFill/>
        </p:spPr>
        <p:txBody>
          <a:bodyPr wrap="square">
            <a:spAutoFit/>
          </a:bodyPr>
          <a:lstStyle/>
          <a:p>
            <a:r>
              <a:rPr lang="ja-JP" altLang="en-US" sz="1400" dirty="0">
                <a:solidFill>
                  <a:srgbClr val="FF7C80"/>
                </a:solidFill>
                <a:latin typeface="メイリオ" panose="020B0604030504040204" pitchFamily="50" charset="-128"/>
                <a:ea typeface="メイリオ" panose="020B0604030504040204" pitchFamily="50" charset="-128"/>
              </a:rPr>
              <a:t>True</a:t>
            </a:r>
          </a:p>
        </p:txBody>
      </p:sp>
      <p:sp>
        <p:nvSpPr>
          <p:cNvPr id="38" name="テキスト ボックス 37">
            <a:extLst>
              <a:ext uri="{FF2B5EF4-FFF2-40B4-BE49-F238E27FC236}">
                <a16:creationId xmlns:a16="http://schemas.microsoft.com/office/drawing/2014/main" id="{F2014BE1-8058-444E-874D-F51ECDC05435}"/>
              </a:ext>
            </a:extLst>
          </p:cNvPr>
          <p:cNvSpPr txBox="1"/>
          <p:nvPr/>
        </p:nvSpPr>
        <p:spPr>
          <a:xfrm>
            <a:off x="3726045" y="4421766"/>
            <a:ext cx="662474" cy="307777"/>
          </a:xfrm>
          <a:prstGeom prst="rect">
            <a:avLst/>
          </a:prstGeom>
          <a:noFill/>
        </p:spPr>
        <p:txBody>
          <a:bodyPr wrap="square">
            <a:spAutoFit/>
          </a:bodyPr>
          <a:lstStyle/>
          <a:p>
            <a:r>
              <a:rPr lang="en-US" altLang="ja-JP" sz="1400" dirty="0">
                <a:solidFill>
                  <a:srgbClr val="FF7C80"/>
                </a:solidFill>
                <a:latin typeface="メイリオ" panose="020B0604030504040204" pitchFamily="50" charset="-128"/>
                <a:ea typeface="メイリオ" panose="020B0604030504040204" pitchFamily="50" charset="-128"/>
              </a:rPr>
              <a:t>False</a:t>
            </a:r>
            <a:endParaRPr lang="ja-JP" altLang="en-US" sz="1400" dirty="0">
              <a:solidFill>
                <a:srgbClr val="FF7C80"/>
              </a:solidFill>
              <a:latin typeface="メイリオ" panose="020B0604030504040204" pitchFamily="50" charset="-128"/>
              <a:ea typeface="メイリオ" panose="020B0604030504040204" pitchFamily="50" charset="-128"/>
            </a:endParaRPr>
          </a:p>
        </p:txBody>
      </p:sp>
      <p:cxnSp>
        <p:nvCxnSpPr>
          <p:cNvPr id="39" name="直線矢印コネクタ 38">
            <a:extLst>
              <a:ext uri="{FF2B5EF4-FFF2-40B4-BE49-F238E27FC236}">
                <a16:creationId xmlns:a16="http://schemas.microsoft.com/office/drawing/2014/main" id="{D8DB9B90-1CA7-404B-B0BD-2CF781105E0A}"/>
              </a:ext>
            </a:extLst>
          </p:cNvPr>
          <p:cNvCxnSpPr>
            <a:cxnSpLocks/>
            <a:stCxn id="26" idx="3"/>
          </p:cNvCxnSpPr>
          <p:nvPr/>
        </p:nvCxnSpPr>
        <p:spPr>
          <a:xfrm>
            <a:off x="6024814" y="3554584"/>
            <a:ext cx="433137" cy="0"/>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40" name="四角形: 角を丸くする 39">
            <a:extLst>
              <a:ext uri="{FF2B5EF4-FFF2-40B4-BE49-F238E27FC236}">
                <a16:creationId xmlns:a16="http://schemas.microsoft.com/office/drawing/2014/main" id="{096F8F5C-0127-4ECA-A99F-CB86921C2AEF}"/>
              </a:ext>
            </a:extLst>
          </p:cNvPr>
          <p:cNvSpPr/>
          <p:nvPr/>
        </p:nvSpPr>
        <p:spPr>
          <a:xfrm>
            <a:off x="6457950" y="3289888"/>
            <a:ext cx="1744764" cy="545092"/>
          </a:xfrm>
          <a:prstGeom prst="roundRec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b="1" dirty="0">
                <a:solidFill>
                  <a:schemeClr val="accent5"/>
                </a:solidFill>
                <a:latin typeface="メイリオ" panose="020B0604030504040204" pitchFamily="50" charset="-128"/>
                <a:ea typeface="メイリオ" panose="020B0604030504040204" pitchFamily="50" charset="-128"/>
              </a:rPr>
              <a:t>宝を手に入れた</a:t>
            </a:r>
          </a:p>
        </p:txBody>
      </p:sp>
      <p:cxnSp>
        <p:nvCxnSpPr>
          <p:cNvPr id="44" name="直線矢印コネクタ 43">
            <a:extLst>
              <a:ext uri="{FF2B5EF4-FFF2-40B4-BE49-F238E27FC236}">
                <a16:creationId xmlns:a16="http://schemas.microsoft.com/office/drawing/2014/main" id="{FF294FF4-9952-407D-984A-6AEB9FBEB751}"/>
              </a:ext>
            </a:extLst>
          </p:cNvPr>
          <p:cNvCxnSpPr>
            <a:cxnSpLocks/>
          </p:cNvCxnSpPr>
          <p:nvPr/>
        </p:nvCxnSpPr>
        <p:spPr>
          <a:xfrm>
            <a:off x="6024814" y="4658215"/>
            <a:ext cx="433137" cy="0"/>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45" name="四角形: 角を丸くする 44">
            <a:extLst>
              <a:ext uri="{FF2B5EF4-FFF2-40B4-BE49-F238E27FC236}">
                <a16:creationId xmlns:a16="http://schemas.microsoft.com/office/drawing/2014/main" id="{DCA07327-76E7-45AC-8152-247D491F45F4}"/>
              </a:ext>
            </a:extLst>
          </p:cNvPr>
          <p:cNvSpPr/>
          <p:nvPr/>
        </p:nvSpPr>
        <p:spPr>
          <a:xfrm>
            <a:off x="6457950" y="4393519"/>
            <a:ext cx="1744764" cy="545092"/>
          </a:xfrm>
          <a:prstGeom prst="roundRec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b="1" dirty="0">
                <a:solidFill>
                  <a:schemeClr val="accent5"/>
                </a:solidFill>
                <a:latin typeface="メイリオ" panose="020B0604030504040204" pitchFamily="50" charset="-128"/>
                <a:ea typeface="メイリオ" panose="020B0604030504040204" pitchFamily="50" charset="-128"/>
              </a:rPr>
              <a:t>何も起きなかった</a:t>
            </a:r>
          </a:p>
        </p:txBody>
      </p:sp>
      <p:pic>
        <p:nvPicPr>
          <p:cNvPr id="4" name="図 3" descr="おもちゃ, 人形, レゴ, 食品 が含まれている画像&#10;&#10;自動的に生成された説明">
            <a:extLst>
              <a:ext uri="{FF2B5EF4-FFF2-40B4-BE49-F238E27FC236}">
                <a16:creationId xmlns:a16="http://schemas.microsoft.com/office/drawing/2014/main" id="{76115741-7FE5-488F-9FC5-79C120E70677}"/>
              </a:ext>
            </a:extLst>
          </p:cNvPr>
          <p:cNvPicPr>
            <a:picLocks noChangeAspect="1"/>
          </p:cNvPicPr>
          <p:nvPr/>
        </p:nvPicPr>
        <p:blipFill rotWithShape="1">
          <a:blip r:embed="rId2">
            <a:extLst>
              <a:ext uri="{28A0092B-C50C-407E-A947-70E740481C1C}">
                <a14:useLocalDpi xmlns:a14="http://schemas.microsoft.com/office/drawing/2010/main" val="0"/>
              </a:ext>
            </a:extLst>
          </a:blip>
          <a:srcRect l="61988" t="42169" r="15705" b="35299"/>
          <a:stretch/>
        </p:blipFill>
        <p:spPr>
          <a:xfrm>
            <a:off x="5503775" y="5019351"/>
            <a:ext cx="1908350" cy="1363223"/>
          </a:xfrm>
          <a:prstGeom prst="rect">
            <a:avLst/>
          </a:prstGeom>
        </p:spPr>
      </p:pic>
      <p:pic>
        <p:nvPicPr>
          <p:cNvPr id="19" name="図 18" descr="おもちゃ, 人形, レゴ, 食品 が含まれている画像&#10;&#10;自動的に生成された説明">
            <a:extLst>
              <a:ext uri="{FF2B5EF4-FFF2-40B4-BE49-F238E27FC236}">
                <a16:creationId xmlns:a16="http://schemas.microsoft.com/office/drawing/2014/main" id="{A0CDB821-0A31-4B79-8E46-26E414262CCC}"/>
              </a:ext>
            </a:extLst>
          </p:cNvPr>
          <p:cNvPicPr>
            <a:picLocks noChangeAspect="1"/>
          </p:cNvPicPr>
          <p:nvPr/>
        </p:nvPicPr>
        <p:blipFill rotWithShape="1">
          <a:blip r:embed="rId3">
            <a:extLst>
              <a:ext uri="{28A0092B-C50C-407E-A947-70E740481C1C}">
                <a14:useLocalDpi xmlns:a14="http://schemas.microsoft.com/office/drawing/2010/main" val="0"/>
              </a:ext>
            </a:extLst>
          </a:blip>
          <a:srcRect l="42330" t="1466" r="39797" b="63798"/>
          <a:stretch/>
        </p:blipFill>
        <p:spPr>
          <a:xfrm>
            <a:off x="5642020" y="1507954"/>
            <a:ext cx="1298498" cy="1784773"/>
          </a:xfrm>
          <a:prstGeom prst="rect">
            <a:avLst/>
          </a:prstGeom>
        </p:spPr>
      </p:pic>
      <p:pic>
        <p:nvPicPr>
          <p:cNvPr id="21" name="図 20" descr="おもちゃ, 人形, レゴ, 食品 が含まれている画像&#10;&#10;自動的に生成された説明">
            <a:extLst>
              <a:ext uri="{FF2B5EF4-FFF2-40B4-BE49-F238E27FC236}">
                <a16:creationId xmlns:a16="http://schemas.microsoft.com/office/drawing/2014/main" id="{4F7DEF3F-D531-4A38-86D7-A5D5A030DBF2}"/>
              </a:ext>
            </a:extLst>
          </p:cNvPr>
          <p:cNvPicPr>
            <a:picLocks noChangeAspect="1"/>
          </p:cNvPicPr>
          <p:nvPr/>
        </p:nvPicPr>
        <p:blipFill rotWithShape="1">
          <a:blip r:embed="rId3">
            <a:extLst>
              <a:ext uri="{28A0092B-C50C-407E-A947-70E740481C1C}">
                <a14:useLocalDpi xmlns:a14="http://schemas.microsoft.com/office/drawing/2010/main" val="0"/>
              </a:ext>
            </a:extLst>
          </a:blip>
          <a:srcRect l="2489" t="5387" r="81913" b="60163"/>
          <a:stretch/>
        </p:blipFill>
        <p:spPr>
          <a:xfrm flipH="1">
            <a:off x="466293" y="3030421"/>
            <a:ext cx="1265789" cy="1928812"/>
          </a:xfrm>
          <a:prstGeom prst="rect">
            <a:avLst/>
          </a:prstGeom>
        </p:spPr>
      </p:pic>
      <p:sp>
        <p:nvSpPr>
          <p:cNvPr id="22" name="楕円 21">
            <a:extLst>
              <a:ext uri="{FF2B5EF4-FFF2-40B4-BE49-F238E27FC236}">
                <a16:creationId xmlns:a16="http://schemas.microsoft.com/office/drawing/2014/main" id="{52C6665E-6C52-406E-9930-D035B40D447D}"/>
              </a:ext>
            </a:extLst>
          </p:cNvPr>
          <p:cNvSpPr/>
          <p:nvPr/>
        </p:nvSpPr>
        <p:spPr>
          <a:xfrm>
            <a:off x="7717871" y="318781"/>
            <a:ext cx="964734" cy="964734"/>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OK</a:t>
            </a:r>
            <a:endParaRPr kumimoji="1" lang="ja-JP" altLang="en-US" dirty="0"/>
          </a:p>
        </p:txBody>
      </p:sp>
    </p:spTree>
    <p:extLst>
      <p:ext uri="{BB962C8B-B14F-4D97-AF65-F5344CB8AC3E}">
        <p14:creationId xmlns:p14="http://schemas.microsoft.com/office/powerpoint/2010/main" val="18975990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ABCA02E8-196B-4B7F-BF92-C13BA6F81B88}"/>
              </a:ext>
            </a:extLst>
          </p:cNvPr>
          <p:cNvSpPr txBox="1"/>
          <p:nvPr/>
        </p:nvSpPr>
        <p:spPr>
          <a:xfrm>
            <a:off x="111211" y="657813"/>
            <a:ext cx="6783859" cy="600164"/>
          </a:xfrm>
          <a:prstGeom prst="rect">
            <a:avLst/>
          </a:prstGeom>
          <a:noFill/>
        </p:spPr>
        <p:txBody>
          <a:bodyPr wrap="square" rtlCol="0">
            <a:spAutoFit/>
          </a:bodyPr>
          <a:lstStyle/>
          <a:p>
            <a:pPr>
              <a:lnSpc>
                <a:spcPct val="150000"/>
              </a:lnSpc>
            </a:pPr>
            <a:r>
              <a:rPr lang="ja-JP" altLang="en-US" sz="2400" b="1" dirty="0">
                <a:solidFill>
                  <a:schemeClr val="accent1"/>
                </a:solidFill>
                <a:latin typeface="メイリオ" panose="020B0604030504040204" pitchFamily="50" charset="-128"/>
                <a:ea typeface="メイリオ" panose="020B0604030504040204" pitchFamily="50" charset="-128"/>
              </a:rPr>
              <a:t>引数と戻値って何？</a:t>
            </a:r>
          </a:p>
        </p:txBody>
      </p:sp>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16</a:t>
            </a:fld>
            <a:endParaRPr kumimoji="1" lang="ja-JP" altLang="en-US"/>
          </a:p>
        </p:txBody>
      </p:sp>
      <p:sp>
        <p:nvSpPr>
          <p:cNvPr id="16" name="テキスト ボックス 15">
            <a:extLst>
              <a:ext uri="{FF2B5EF4-FFF2-40B4-BE49-F238E27FC236}">
                <a16:creationId xmlns:a16="http://schemas.microsoft.com/office/drawing/2014/main" id="{7C11F730-6E7C-4F0B-BCC6-5E87864DC834}"/>
              </a:ext>
            </a:extLst>
          </p:cNvPr>
          <p:cNvSpPr txBox="1"/>
          <p:nvPr/>
        </p:nvSpPr>
        <p:spPr bwMode="auto">
          <a:xfrm>
            <a:off x="111211" y="1157037"/>
            <a:ext cx="8921576" cy="711733"/>
          </a:xfrm>
          <a:prstGeom prst="rect">
            <a:avLst/>
          </a:prstGeom>
          <a:noFill/>
        </p:spPr>
        <p:txBody>
          <a:bodyPr wrap="square" rtlCol="0">
            <a:spAutoFit/>
          </a:bodyPr>
          <a:lstStyle/>
          <a:p>
            <a:pPr>
              <a:lnSpc>
                <a:spcPct val="150000"/>
              </a:lnSpc>
            </a:pPr>
            <a:r>
              <a:rPr lang="ja-JP" altLang="en-US" sz="1400" dirty="0">
                <a:latin typeface="メイリオ" panose="020B0604030504040204" pitchFamily="50" charset="-128"/>
                <a:ea typeface="メイリオ" panose="020B0604030504040204" pitchFamily="50" charset="-128"/>
              </a:rPr>
              <a:t>　日常生活ではほぼ触れない言葉だと思います</a:t>
            </a:r>
            <a:endParaRPr lang="en-US" altLang="ja-JP" sz="1400" dirty="0">
              <a:latin typeface="メイリオ" panose="020B0604030504040204" pitchFamily="50" charset="-128"/>
              <a:ea typeface="メイリオ" panose="020B0604030504040204" pitchFamily="50" charset="-128"/>
            </a:endParaRPr>
          </a:p>
          <a:p>
            <a:pPr>
              <a:lnSpc>
                <a:spcPct val="150000"/>
              </a:lnSpc>
            </a:pPr>
            <a:r>
              <a:rPr lang="ja-JP" altLang="en-US" sz="1400" dirty="0">
                <a:latin typeface="メイリオ" panose="020B0604030504040204" pitchFamily="50" charset="-128"/>
                <a:ea typeface="メイリオ" panose="020B0604030504040204" pitchFamily="50" charset="-128"/>
              </a:rPr>
              <a:t>　これは値や変数をプログラムがどう扱っているかを表している言葉です</a:t>
            </a:r>
            <a:endParaRPr lang="en-US" altLang="ja-JP" sz="1400" dirty="0">
              <a:latin typeface="メイリオ" panose="020B0604030504040204" pitchFamily="50" charset="-128"/>
              <a:ea typeface="メイリオ" panose="020B0604030504040204" pitchFamily="50" charset="-128"/>
            </a:endParaRPr>
          </a:p>
        </p:txBody>
      </p:sp>
      <p:sp>
        <p:nvSpPr>
          <p:cNvPr id="20" name="テキスト ボックス 19">
            <a:extLst>
              <a:ext uri="{FF2B5EF4-FFF2-40B4-BE49-F238E27FC236}">
                <a16:creationId xmlns:a16="http://schemas.microsoft.com/office/drawing/2014/main" id="{1E5370A3-99B1-4F77-BD64-29BF07AF83F1}"/>
              </a:ext>
            </a:extLst>
          </p:cNvPr>
          <p:cNvSpPr txBox="1"/>
          <p:nvPr/>
        </p:nvSpPr>
        <p:spPr>
          <a:xfrm>
            <a:off x="111212" y="117527"/>
            <a:ext cx="5828193"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考えることを楽しもう</a:t>
            </a:r>
          </a:p>
        </p:txBody>
      </p:sp>
      <p:sp>
        <p:nvSpPr>
          <p:cNvPr id="25" name="四角形: 角を丸くする 24">
            <a:extLst>
              <a:ext uri="{FF2B5EF4-FFF2-40B4-BE49-F238E27FC236}">
                <a16:creationId xmlns:a16="http://schemas.microsoft.com/office/drawing/2014/main" id="{C02D91B1-2ED8-4977-8A71-DCA7577F5578}"/>
              </a:ext>
            </a:extLst>
          </p:cNvPr>
          <p:cNvSpPr/>
          <p:nvPr/>
        </p:nvSpPr>
        <p:spPr>
          <a:xfrm>
            <a:off x="900734" y="2310482"/>
            <a:ext cx="1790208" cy="601882"/>
          </a:xfrm>
          <a:prstGeom prst="roundRec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b="1" dirty="0">
                <a:solidFill>
                  <a:schemeClr val="accent5"/>
                </a:solidFill>
                <a:latin typeface="メイリオ" panose="020B0604030504040204" pitchFamily="50" charset="-128"/>
                <a:ea typeface="メイリオ" panose="020B0604030504040204" pitchFamily="50" charset="-128"/>
              </a:rPr>
              <a:t>今作業している</a:t>
            </a:r>
            <a:endParaRPr kumimoji="1" lang="en-US" altLang="ja-JP" sz="1400" b="1" dirty="0">
              <a:solidFill>
                <a:schemeClr val="accent5"/>
              </a:solidFill>
              <a:latin typeface="メイリオ" panose="020B0604030504040204" pitchFamily="50" charset="-128"/>
              <a:ea typeface="メイリオ" panose="020B0604030504040204" pitchFamily="50" charset="-128"/>
            </a:endParaRPr>
          </a:p>
          <a:p>
            <a:pPr algn="ctr"/>
            <a:r>
              <a:rPr kumimoji="1" lang="ja-JP" altLang="en-US" sz="1400" b="1" dirty="0">
                <a:solidFill>
                  <a:schemeClr val="accent5"/>
                </a:solidFill>
                <a:latin typeface="メイリオ" panose="020B0604030504040204" pitchFamily="50" charset="-128"/>
                <a:ea typeface="メイリオ" panose="020B0604030504040204" pitchFamily="50" charset="-128"/>
              </a:rPr>
              <a:t>プログラム</a:t>
            </a:r>
          </a:p>
        </p:txBody>
      </p:sp>
      <p:cxnSp>
        <p:nvCxnSpPr>
          <p:cNvPr id="24" name="直線矢印コネクタ 23">
            <a:extLst>
              <a:ext uri="{FF2B5EF4-FFF2-40B4-BE49-F238E27FC236}">
                <a16:creationId xmlns:a16="http://schemas.microsoft.com/office/drawing/2014/main" id="{AA83A78B-6464-42ED-8AA2-9F71625735F2}"/>
              </a:ext>
            </a:extLst>
          </p:cNvPr>
          <p:cNvCxnSpPr>
            <a:cxnSpLocks/>
            <a:stCxn id="28" idx="1"/>
          </p:cNvCxnSpPr>
          <p:nvPr/>
        </p:nvCxnSpPr>
        <p:spPr>
          <a:xfrm flipH="1">
            <a:off x="2690942" y="2611423"/>
            <a:ext cx="956001" cy="0"/>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37" name="テキスト ボックス 36">
            <a:extLst>
              <a:ext uri="{FF2B5EF4-FFF2-40B4-BE49-F238E27FC236}">
                <a16:creationId xmlns:a16="http://schemas.microsoft.com/office/drawing/2014/main" id="{658038DD-A6CE-48DC-A64C-B5E2D70D6926}"/>
              </a:ext>
            </a:extLst>
          </p:cNvPr>
          <p:cNvSpPr txBox="1"/>
          <p:nvPr/>
        </p:nvSpPr>
        <p:spPr>
          <a:xfrm>
            <a:off x="2837705" y="2312806"/>
            <a:ext cx="662474" cy="307777"/>
          </a:xfrm>
          <a:prstGeom prst="rect">
            <a:avLst/>
          </a:prstGeom>
          <a:noFill/>
        </p:spPr>
        <p:txBody>
          <a:bodyPr wrap="square">
            <a:spAutoFit/>
          </a:bodyPr>
          <a:lstStyle/>
          <a:p>
            <a:r>
              <a:rPr lang="ja-JP" altLang="en-US" sz="1400" dirty="0">
                <a:solidFill>
                  <a:srgbClr val="FF7C80"/>
                </a:solidFill>
                <a:latin typeface="メイリオ" panose="020B0604030504040204" pitchFamily="50" charset="-128"/>
                <a:ea typeface="メイリオ" panose="020B0604030504040204" pitchFamily="50" charset="-128"/>
              </a:rPr>
              <a:t>変数</a:t>
            </a:r>
            <a:r>
              <a:rPr lang="en-US" altLang="ja-JP" sz="1400" dirty="0">
                <a:solidFill>
                  <a:srgbClr val="FF7C80"/>
                </a:solidFill>
                <a:latin typeface="メイリオ" panose="020B0604030504040204" pitchFamily="50" charset="-128"/>
                <a:ea typeface="メイリオ" panose="020B0604030504040204" pitchFamily="50" charset="-128"/>
              </a:rPr>
              <a:t>x</a:t>
            </a:r>
            <a:endParaRPr lang="ja-JP" altLang="en-US" sz="1400" dirty="0">
              <a:solidFill>
                <a:srgbClr val="FF7C80"/>
              </a:solidFill>
              <a:latin typeface="メイリオ" panose="020B0604030504040204" pitchFamily="50" charset="-128"/>
              <a:ea typeface="メイリオ" panose="020B0604030504040204" pitchFamily="50" charset="-128"/>
            </a:endParaRPr>
          </a:p>
        </p:txBody>
      </p:sp>
      <p:sp>
        <p:nvSpPr>
          <p:cNvPr id="28" name="四角形: 角を丸くする 27">
            <a:extLst>
              <a:ext uri="{FF2B5EF4-FFF2-40B4-BE49-F238E27FC236}">
                <a16:creationId xmlns:a16="http://schemas.microsoft.com/office/drawing/2014/main" id="{2D669888-F3DC-4F66-B14A-0BA79D9A2247}"/>
              </a:ext>
            </a:extLst>
          </p:cNvPr>
          <p:cNvSpPr/>
          <p:nvPr/>
        </p:nvSpPr>
        <p:spPr>
          <a:xfrm>
            <a:off x="3646943" y="2310482"/>
            <a:ext cx="1790208" cy="601882"/>
          </a:xfrm>
          <a:prstGeom prst="roundRec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b="1" dirty="0">
                <a:solidFill>
                  <a:schemeClr val="accent5"/>
                </a:solidFill>
                <a:latin typeface="メイリオ" panose="020B0604030504040204" pitchFamily="50" charset="-128"/>
                <a:ea typeface="メイリオ" panose="020B0604030504040204" pitchFamily="50" charset="-128"/>
              </a:rPr>
              <a:t>他のプログラム</a:t>
            </a:r>
          </a:p>
        </p:txBody>
      </p:sp>
      <p:sp>
        <p:nvSpPr>
          <p:cNvPr id="29" name="吹き出し: 角を丸めた四角形 28">
            <a:extLst>
              <a:ext uri="{FF2B5EF4-FFF2-40B4-BE49-F238E27FC236}">
                <a16:creationId xmlns:a16="http://schemas.microsoft.com/office/drawing/2014/main" id="{E00DCC7D-DB68-4A07-9EFB-F8A845DA6CE4}"/>
              </a:ext>
            </a:extLst>
          </p:cNvPr>
          <p:cNvSpPr/>
          <p:nvPr/>
        </p:nvSpPr>
        <p:spPr>
          <a:xfrm>
            <a:off x="3562536" y="3655017"/>
            <a:ext cx="2074199" cy="419485"/>
          </a:xfrm>
          <a:prstGeom prst="wedgeRoundRectCallout">
            <a:avLst>
              <a:gd name="adj1" fmla="val 28345"/>
              <a:gd name="adj2" fmla="val -116451"/>
              <a:gd name="adj3" fmla="val 16667"/>
            </a:avLst>
          </a:prstGeom>
          <a:solidFill>
            <a:schemeClr val="bg1"/>
          </a:solid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dirty="0">
                <a:solidFill>
                  <a:schemeClr val="tx1"/>
                </a:solidFill>
                <a:latin typeface="メイリオ" panose="020B0604030504040204" pitchFamily="50" charset="-128"/>
                <a:ea typeface="メイリオ" panose="020B0604030504040204" pitchFamily="50" charset="-128"/>
              </a:rPr>
              <a:t>っていう変数あげるよ</a:t>
            </a:r>
          </a:p>
        </p:txBody>
      </p:sp>
      <p:cxnSp>
        <p:nvCxnSpPr>
          <p:cNvPr id="17" name="直線コネクタ 16">
            <a:extLst>
              <a:ext uri="{FF2B5EF4-FFF2-40B4-BE49-F238E27FC236}">
                <a16:creationId xmlns:a16="http://schemas.microsoft.com/office/drawing/2014/main" id="{4A340DD3-0196-4716-8B0E-25F226E46CFC}"/>
              </a:ext>
            </a:extLst>
          </p:cNvPr>
          <p:cNvCxnSpPr/>
          <p:nvPr/>
        </p:nvCxnSpPr>
        <p:spPr>
          <a:xfrm flipH="1">
            <a:off x="192505" y="4275220"/>
            <a:ext cx="8776764" cy="0"/>
          </a:xfrm>
          <a:prstGeom prst="line">
            <a:avLst/>
          </a:prstGeom>
          <a:ln w="28575">
            <a:solidFill>
              <a:schemeClr val="accent6"/>
            </a:solidFill>
            <a:prstDash val="dashDot"/>
          </a:ln>
        </p:spPr>
        <p:style>
          <a:lnRef idx="1">
            <a:schemeClr val="accent1"/>
          </a:lnRef>
          <a:fillRef idx="0">
            <a:schemeClr val="accent1"/>
          </a:fillRef>
          <a:effectRef idx="0">
            <a:schemeClr val="accent1"/>
          </a:effectRef>
          <a:fontRef idx="minor">
            <a:schemeClr val="tx1"/>
          </a:fontRef>
        </p:style>
      </p:cxnSp>
      <p:sp>
        <p:nvSpPr>
          <p:cNvPr id="34" name="テキスト ボックス 33">
            <a:extLst>
              <a:ext uri="{FF2B5EF4-FFF2-40B4-BE49-F238E27FC236}">
                <a16:creationId xmlns:a16="http://schemas.microsoft.com/office/drawing/2014/main" id="{C6E4C0FB-4F19-4155-BC04-E5B648BADA7B}"/>
              </a:ext>
            </a:extLst>
          </p:cNvPr>
          <p:cNvSpPr txBox="1"/>
          <p:nvPr/>
        </p:nvSpPr>
        <p:spPr bwMode="auto">
          <a:xfrm>
            <a:off x="6017101" y="2487188"/>
            <a:ext cx="2682741" cy="1177245"/>
          </a:xfrm>
          <a:prstGeom prst="rect">
            <a:avLst/>
          </a:prstGeom>
          <a:noFill/>
          <a:ln w="28575">
            <a:solidFill>
              <a:schemeClr val="accent6"/>
            </a:solidFill>
          </a:ln>
        </p:spPr>
        <p:txBody>
          <a:bodyPr wrap="square" rtlCol="0">
            <a:spAutoFit/>
          </a:bodyPr>
          <a:lstStyle/>
          <a:p>
            <a:pPr>
              <a:lnSpc>
                <a:spcPct val="150000"/>
              </a:lnSpc>
            </a:pPr>
            <a:r>
              <a:rPr lang="en-US" altLang="ja-JP" sz="1200" dirty="0">
                <a:latin typeface="メイリオ" panose="020B0604030504040204" pitchFamily="50" charset="-128"/>
                <a:ea typeface="メイリオ" panose="020B0604030504040204" pitchFamily="50" charset="-128"/>
              </a:rPr>
              <a:t>~</a:t>
            </a:r>
            <a:r>
              <a:rPr lang="ja-JP" altLang="en-US" sz="1200" dirty="0">
                <a:latin typeface="メイリオ" panose="020B0604030504040204" pitchFamily="50" charset="-128"/>
                <a:ea typeface="メイリオ" panose="020B0604030504040204" pitchFamily="50" charset="-128"/>
              </a:rPr>
              <a:t>解説</a:t>
            </a:r>
            <a:r>
              <a:rPr lang="en-US" altLang="ja-JP" sz="1200" dirty="0">
                <a:latin typeface="メイリオ" panose="020B0604030504040204" pitchFamily="50" charset="-128"/>
                <a:ea typeface="メイリオ" panose="020B0604030504040204" pitchFamily="50" charset="-128"/>
              </a:rPr>
              <a:t>~</a:t>
            </a:r>
          </a:p>
          <a:p>
            <a:pPr>
              <a:lnSpc>
                <a:spcPct val="150000"/>
              </a:lnSpc>
            </a:pPr>
            <a:r>
              <a:rPr lang="ja-JP" altLang="en-US" sz="1200" dirty="0">
                <a:latin typeface="メイリオ" panose="020B0604030504040204" pitchFamily="50" charset="-128"/>
                <a:ea typeface="メイリオ" panose="020B0604030504040204" pitchFamily="50" charset="-128"/>
              </a:rPr>
              <a:t>　他のプログラムから</a:t>
            </a:r>
            <a:r>
              <a:rPr lang="ja-JP" altLang="en-US" sz="1200" b="1" u="sng" dirty="0">
                <a:solidFill>
                  <a:schemeClr val="accent6"/>
                </a:solidFill>
                <a:latin typeface="メイリオ" panose="020B0604030504040204" pitchFamily="50" charset="-128"/>
                <a:ea typeface="メイリオ" panose="020B0604030504040204" pitchFamily="50" charset="-128"/>
              </a:rPr>
              <a:t>変数や値を引き込みますよ</a:t>
            </a:r>
            <a:r>
              <a:rPr lang="ja-JP" altLang="en-US" sz="1200" dirty="0">
                <a:latin typeface="メイリオ" panose="020B0604030504040204" pitchFamily="50" charset="-128"/>
                <a:ea typeface="メイリオ" panose="020B0604030504040204" pitchFamily="50" charset="-128"/>
              </a:rPr>
              <a:t>という意味で、引数といわれています</a:t>
            </a:r>
            <a:endParaRPr lang="en-US" altLang="ja-JP" sz="1200" dirty="0">
              <a:latin typeface="メイリオ" panose="020B0604030504040204" pitchFamily="50" charset="-128"/>
              <a:ea typeface="メイリオ" panose="020B0604030504040204" pitchFamily="50" charset="-128"/>
            </a:endParaRPr>
          </a:p>
        </p:txBody>
      </p:sp>
      <p:sp>
        <p:nvSpPr>
          <p:cNvPr id="35" name="四角形: 角を丸くする 34">
            <a:extLst>
              <a:ext uri="{FF2B5EF4-FFF2-40B4-BE49-F238E27FC236}">
                <a16:creationId xmlns:a16="http://schemas.microsoft.com/office/drawing/2014/main" id="{0B8AEDBC-7DF4-45B9-83D8-9AD1D8A385BC}"/>
              </a:ext>
            </a:extLst>
          </p:cNvPr>
          <p:cNvSpPr/>
          <p:nvPr/>
        </p:nvSpPr>
        <p:spPr>
          <a:xfrm>
            <a:off x="192505" y="1923288"/>
            <a:ext cx="1214954" cy="457714"/>
          </a:xfrm>
          <a:prstGeom prst="roundRect">
            <a:avLst>
              <a:gd name="adj" fmla="val 8988"/>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800" b="1" dirty="0">
                <a:solidFill>
                  <a:srgbClr val="FF7C80"/>
                </a:solidFill>
                <a:latin typeface="メイリオ" panose="020B0604030504040204" pitchFamily="50" charset="-128"/>
                <a:ea typeface="メイリオ" panose="020B0604030504040204" pitchFamily="50" charset="-128"/>
              </a:rPr>
              <a:t>引数</a:t>
            </a:r>
          </a:p>
        </p:txBody>
      </p:sp>
      <p:sp>
        <p:nvSpPr>
          <p:cNvPr id="36" name="四角形: 角を丸くする 35">
            <a:extLst>
              <a:ext uri="{FF2B5EF4-FFF2-40B4-BE49-F238E27FC236}">
                <a16:creationId xmlns:a16="http://schemas.microsoft.com/office/drawing/2014/main" id="{FD676FCB-93B0-4AEF-8915-3E2959B4B318}"/>
              </a:ext>
            </a:extLst>
          </p:cNvPr>
          <p:cNvSpPr/>
          <p:nvPr/>
        </p:nvSpPr>
        <p:spPr>
          <a:xfrm>
            <a:off x="900734" y="4753118"/>
            <a:ext cx="1790208" cy="601882"/>
          </a:xfrm>
          <a:prstGeom prst="roundRec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b="1" dirty="0">
                <a:solidFill>
                  <a:schemeClr val="accent5"/>
                </a:solidFill>
                <a:latin typeface="メイリオ" panose="020B0604030504040204" pitchFamily="50" charset="-128"/>
                <a:ea typeface="メイリオ" panose="020B0604030504040204" pitchFamily="50" charset="-128"/>
              </a:rPr>
              <a:t>動かしている</a:t>
            </a:r>
            <a:endParaRPr kumimoji="1" lang="en-US" altLang="ja-JP" sz="1400" b="1" dirty="0">
              <a:solidFill>
                <a:schemeClr val="accent5"/>
              </a:solidFill>
              <a:latin typeface="メイリオ" panose="020B0604030504040204" pitchFamily="50" charset="-128"/>
              <a:ea typeface="メイリオ" panose="020B0604030504040204" pitchFamily="50" charset="-128"/>
            </a:endParaRPr>
          </a:p>
          <a:p>
            <a:pPr algn="ctr"/>
            <a:r>
              <a:rPr kumimoji="1" lang="ja-JP" altLang="en-US" sz="1400" b="1" dirty="0">
                <a:solidFill>
                  <a:schemeClr val="accent5"/>
                </a:solidFill>
                <a:latin typeface="メイリオ" panose="020B0604030504040204" pitchFamily="50" charset="-128"/>
                <a:ea typeface="メイリオ" panose="020B0604030504040204" pitchFamily="50" charset="-128"/>
              </a:rPr>
              <a:t>プログラム</a:t>
            </a:r>
          </a:p>
        </p:txBody>
      </p:sp>
      <p:cxnSp>
        <p:nvCxnSpPr>
          <p:cNvPr id="41" name="直線矢印コネクタ 40">
            <a:extLst>
              <a:ext uri="{FF2B5EF4-FFF2-40B4-BE49-F238E27FC236}">
                <a16:creationId xmlns:a16="http://schemas.microsoft.com/office/drawing/2014/main" id="{B1F6EC98-9FED-4193-8183-B1DB26E5B140}"/>
              </a:ext>
            </a:extLst>
          </p:cNvPr>
          <p:cNvCxnSpPr>
            <a:cxnSpLocks/>
          </p:cNvCxnSpPr>
          <p:nvPr/>
        </p:nvCxnSpPr>
        <p:spPr>
          <a:xfrm flipH="1">
            <a:off x="2690942" y="5200723"/>
            <a:ext cx="956001" cy="0"/>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42" name="テキスト ボックス 41">
            <a:extLst>
              <a:ext uri="{FF2B5EF4-FFF2-40B4-BE49-F238E27FC236}">
                <a16:creationId xmlns:a16="http://schemas.microsoft.com/office/drawing/2014/main" id="{D634C20F-99DA-4CDC-B12C-6A847111A52A}"/>
              </a:ext>
            </a:extLst>
          </p:cNvPr>
          <p:cNvSpPr txBox="1"/>
          <p:nvPr/>
        </p:nvSpPr>
        <p:spPr>
          <a:xfrm>
            <a:off x="2866931" y="5255012"/>
            <a:ext cx="662474" cy="307777"/>
          </a:xfrm>
          <a:prstGeom prst="rect">
            <a:avLst/>
          </a:prstGeom>
          <a:noFill/>
        </p:spPr>
        <p:txBody>
          <a:bodyPr wrap="square">
            <a:spAutoFit/>
          </a:bodyPr>
          <a:lstStyle/>
          <a:p>
            <a:r>
              <a:rPr lang="ja-JP" altLang="en-US" sz="1400" dirty="0">
                <a:solidFill>
                  <a:srgbClr val="FF7C80"/>
                </a:solidFill>
                <a:latin typeface="メイリオ" panose="020B0604030504040204" pitchFamily="50" charset="-128"/>
                <a:ea typeface="メイリオ" panose="020B0604030504040204" pitchFamily="50" charset="-128"/>
              </a:rPr>
              <a:t>変数</a:t>
            </a:r>
            <a:r>
              <a:rPr lang="en-US" altLang="ja-JP" sz="1400" dirty="0">
                <a:solidFill>
                  <a:srgbClr val="FF7C80"/>
                </a:solidFill>
                <a:latin typeface="メイリオ" panose="020B0604030504040204" pitchFamily="50" charset="-128"/>
                <a:ea typeface="メイリオ" panose="020B0604030504040204" pitchFamily="50" charset="-128"/>
              </a:rPr>
              <a:t>x</a:t>
            </a:r>
            <a:endParaRPr lang="ja-JP" altLang="en-US" sz="1400" dirty="0">
              <a:solidFill>
                <a:srgbClr val="FF7C80"/>
              </a:solidFill>
              <a:latin typeface="メイリオ" panose="020B0604030504040204" pitchFamily="50" charset="-128"/>
              <a:ea typeface="メイリオ" panose="020B0604030504040204" pitchFamily="50" charset="-128"/>
            </a:endParaRPr>
          </a:p>
        </p:txBody>
      </p:sp>
      <p:sp>
        <p:nvSpPr>
          <p:cNvPr id="46" name="四角形: 角を丸くする 45">
            <a:extLst>
              <a:ext uri="{FF2B5EF4-FFF2-40B4-BE49-F238E27FC236}">
                <a16:creationId xmlns:a16="http://schemas.microsoft.com/office/drawing/2014/main" id="{3AFC808E-2F6C-45C2-B35C-8B1B4447AFA5}"/>
              </a:ext>
            </a:extLst>
          </p:cNvPr>
          <p:cNvSpPr/>
          <p:nvPr/>
        </p:nvSpPr>
        <p:spPr>
          <a:xfrm>
            <a:off x="3646943" y="4753118"/>
            <a:ext cx="1790208" cy="601882"/>
          </a:xfrm>
          <a:prstGeom prst="roundRec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b="1" dirty="0">
                <a:solidFill>
                  <a:schemeClr val="accent5"/>
                </a:solidFill>
                <a:latin typeface="メイリオ" panose="020B0604030504040204" pitchFamily="50" charset="-128"/>
                <a:ea typeface="メイリオ" panose="020B0604030504040204" pitchFamily="50" charset="-128"/>
              </a:rPr>
              <a:t>他のプログラム</a:t>
            </a:r>
          </a:p>
        </p:txBody>
      </p:sp>
      <p:sp>
        <p:nvSpPr>
          <p:cNvPr id="47" name="吹き出し: 角を丸めた四角形 46">
            <a:extLst>
              <a:ext uri="{FF2B5EF4-FFF2-40B4-BE49-F238E27FC236}">
                <a16:creationId xmlns:a16="http://schemas.microsoft.com/office/drawing/2014/main" id="{C3B06901-1D5E-4B19-83AF-5D4A7D7505C8}"/>
              </a:ext>
            </a:extLst>
          </p:cNvPr>
          <p:cNvSpPr/>
          <p:nvPr/>
        </p:nvSpPr>
        <p:spPr>
          <a:xfrm>
            <a:off x="3755031" y="6301991"/>
            <a:ext cx="2074199" cy="419485"/>
          </a:xfrm>
          <a:prstGeom prst="wedgeRoundRectCallout">
            <a:avLst>
              <a:gd name="adj1" fmla="val 2314"/>
              <a:gd name="adj2" fmla="val -168351"/>
              <a:gd name="adj3" fmla="val 16667"/>
            </a:avLst>
          </a:prstGeom>
          <a:solidFill>
            <a:schemeClr val="bg1"/>
          </a:solid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200" dirty="0">
                <a:solidFill>
                  <a:schemeClr val="tx1"/>
                </a:solidFill>
                <a:latin typeface="メイリオ" panose="020B0604030504040204" pitchFamily="50" charset="-128"/>
                <a:ea typeface="メイリオ" panose="020B0604030504040204" pitchFamily="50" charset="-128"/>
              </a:rPr>
              <a:t>変数</a:t>
            </a:r>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dirty="0">
                <a:solidFill>
                  <a:schemeClr val="tx1"/>
                </a:solidFill>
                <a:latin typeface="メイリオ" panose="020B0604030504040204" pitchFamily="50" charset="-128"/>
                <a:ea typeface="メイリオ" panose="020B0604030504040204" pitchFamily="50" charset="-128"/>
              </a:rPr>
              <a:t>を作ったから戻すね</a:t>
            </a:r>
          </a:p>
        </p:txBody>
      </p:sp>
      <p:sp>
        <p:nvSpPr>
          <p:cNvPr id="48" name="テキスト ボックス 47">
            <a:extLst>
              <a:ext uri="{FF2B5EF4-FFF2-40B4-BE49-F238E27FC236}">
                <a16:creationId xmlns:a16="http://schemas.microsoft.com/office/drawing/2014/main" id="{895FD89F-FF90-4C56-8235-D898030B6E0B}"/>
              </a:ext>
            </a:extLst>
          </p:cNvPr>
          <p:cNvSpPr txBox="1"/>
          <p:nvPr/>
        </p:nvSpPr>
        <p:spPr bwMode="auto">
          <a:xfrm>
            <a:off x="6017101" y="4629045"/>
            <a:ext cx="2682741" cy="1731243"/>
          </a:xfrm>
          <a:prstGeom prst="rect">
            <a:avLst/>
          </a:prstGeom>
          <a:noFill/>
          <a:ln w="28575">
            <a:solidFill>
              <a:schemeClr val="accent6"/>
            </a:solidFill>
          </a:ln>
        </p:spPr>
        <p:txBody>
          <a:bodyPr wrap="square" rtlCol="0">
            <a:spAutoFit/>
          </a:bodyPr>
          <a:lstStyle/>
          <a:p>
            <a:pPr>
              <a:lnSpc>
                <a:spcPct val="150000"/>
              </a:lnSpc>
            </a:pPr>
            <a:r>
              <a:rPr lang="en-US" altLang="ja-JP" sz="1200" dirty="0">
                <a:latin typeface="メイリオ" panose="020B0604030504040204" pitchFamily="50" charset="-128"/>
                <a:ea typeface="メイリオ" panose="020B0604030504040204" pitchFamily="50" charset="-128"/>
              </a:rPr>
              <a:t>~</a:t>
            </a:r>
            <a:r>
              <a:rPr lang="ja-JP" altLang="en-US" sz="1200" dirty="0">
                <a:latin typeface="メイリオ" panose="020B0604030504040204" pitchFamily="50" charset="-128"/>
                <a:ea typeface="メイリオ" panose="020B0604030504040204" pitchFamily="50" charset="-128"/>
              </a:rPr>
              <a:t>解説</a:t>
            </a:r>
            <a:r>
              <a:rPr lang="en-US" altLang="ja-JP" sz="1200" dirty="0">
                <a:latin typeface="メイリオ" panose="020B0604030504040204" pitchFamily="50" charset="-128"/>
                <a:ea typeface="メイリオ" panose="020B0604030504040204" pitchFamily="50" charset="-128"/>
              </a:rPr>
              <a:t>~</a:t>
            </a:r>
          </a:p>
          <a:p>
            <a:pPr>
              <a:lnSpc>
                <a:spcPct val="150000"/>
              </a:lnSpc>
            </a:pPr>
            <a:r>
              <a:rPr lang="ja-JP" altLang="en-US" sz="1200" dirty="0">
                <a:latin typeface="メイリオ" panose="020B0604030504040204" pitchFamily="50" charset="-128"/>
                <a:ea typeface="メイリオ" panose="020B0604030504040204" pitchFamily="50" charset="-128"/>
              </a:rPr>
              <a:t>　プログラムで他のプログラムを起動させて、その動かしたプログラムで作った</a:t>
            </a:r>
            <a:r>
              <a:rPr lang="ja-JP" altLang="en-US" sz="1200" b="1" u="sng" dirty="0">
                <a:solidFill>
                  <a:schemeClr val="accent6"/>
                </a:solidFill>
                <a:latin typeface="メイリオ" panose="020B0604030504040204" pitchFamily="50" charset="-128"/>
                <a:ea typeface="メイリオ" panose="020B0604030504040204" pitchFamily="50" charset="-128"/>
              </a:rPr>
              <a:t>変数や値を元のプログラムに戻しますよ</a:t>
            </a:r>
            <a:r>
              <a:rPr lang="ja-JP" altLang="en-US" sz="1200" dirty="0">
                <a:latin typeface="メイリオ" panose="020B0604030504040204" pitchFamily="50" charset="-128"/>
                <a:ea typeface="メイリオ" panose="020B0604030504040204" pitchFamily="50" charset="-128"/>
              </a:rPr>
              <a:t>という意味で、引数といわれています</a:t>
            </a:r>
            <a:endParaRPr lang="en-US" altLang="ja-JP" sz="1200" dirty="0">
              <a:latin typeface="メイリオ" panose="020B0604030504040204" pitchFamily="50" charset="-128"/>
              <a:ea typeface="メイリオ" panose="020B0604030504040204" pitchFamily="50" charset="-128"/>
            </a:endParaRPr>
          </a:p>
        </p:txBody>
      </p:sp>
      <p:sp>
        <p:nvSpPr>
          <p:cNvPr id="49" name="四角形: 角を丸くする 48">
            <a:extLst>
              <a:ext uri="{FF2B5EF4-FFF2-40B4-BE49-F238E27FC236}">
                <a16:creationId xmlns:a16="http://schemas.microsoft.com/office/drawing/2014/main" id="{6917934C-7DBA-4CAA-B152-211A41DFB82A}"/>
              </a:ext>
            </a:extLst>
          </p:cNvPr>
          <p:cNvSpPr/>
          <p:nvPr/>
        </p:nvSpPr>
        <p:spPr>
          <a:xfrm>
            <a:off x="192505" y="4365924"/>
            <a:ext cx="1214954" cy="457714"/>
          </a:xfrm>
          <a:prstGeom prst="roundRect">
            <a:avLst>
              <a:gd name="adj" fmla="val 8988"/>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800" b="1" dirty="0">
                <a:solidFill>
                  <a:srgbClr val="FF7C80"/>
                </a:solidFill>
                <a:latin typeface="メイリオ" panose="020B0604030504040204" pitchFamily="50" charset="-128"/>
                <a:ea typeface="メイリオ" panose="020B0604030504040204" pitchFamily="50" charset="-128"/>
              </a:rPr>
              <a:t>戻値</a:t>
            </a:r>
          </a:p>
        </p:txBody>
      </p:sp>
      <p:cxnSp>
        <p:nvCxnSpPr>
          <p:cNvPr id="50" name="直線矢印コネクタ 49">
            <a:extLst>
              <a:ext uri="{FF2B5EF4-FFF2-40B4-BE49-F238E27FC236}">
                <a16:creationId xmlns:a16="http://schemas.microsoft.com/office/drawing/2014/main" id="{F596D4CF-D0B1-49D0-8089-38A3253C23B0}"/>
              </a:ext>
            </a:extLst>
          </p:cNvPr>
          <p:cNvCxnSpPr>
            <a:cxnSpLocks/>
          </p:cNvCxnSpPr>
          <p:nvPr/>
        </p:nvCxnSpPr>
        <p:spPr>
          <a:xfrm>
            <a:off x="2679836" y="4936028"/>
            <a:ext cx="967107" cy="0"/>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51" name="テキスト ボックス 50">
            <a:extLst>
              <a:ext uri="{FF2B5EF4-FFF2-40B4-BE49-F238E27FC236}">
                <a16:creationId xmlns:a16="http://schemas.microsoft.com/office/drawing/2014/main" id="{D7693FF3-C773-44C1-A6FC-0A39523018CD}"/>
              </a:ext>
            </a:extLst>
          </p:cNvPr>
          <p:cNvSpPr txBox="1"/>
          <p:nvPr/>
        </p:nvSpPr>
        <p:spPr>
          <a:xfrm>
            <a:off x="2711169" y="4635502"/>
            <a:ext cx="909157" cy="307777"/>
          </a:xfrm>
          <a:prstGeom prst="rect">
            <a:avLst/>
          </a:prstGeom>
          <a:noFill/>
        </p:spPr>
        <p:txBody>
          <a:bodyPr wrap="square">
            <a:spAutoFit/>
          </a:bodyPr>
          <a:lstStyle/>
          <a:p>
            <a:r>
              <a:rPr lang="ja-JP" altLang="en-US" sz="1400" dirty="0">
                <a:solidFill>
                  <a:srgbClr val="FF7C80"/>
                </a:solidFill>
                <a:latin typeface="メイリオ" panose="020B0604030504040204" pitchFamily="50" charset="-128"/>
                <a:ea typeface="メイリオ" panose="020B0604030504040204" pitchFamily="50" charset="-128"/>
              </a:rPr>
              <a:t>起動指令</a:t>
            </a:r>
          </a:p>
        </p:txBody>
      </p:sp>
      <p:pic>
        <p:nvPicPr>
          <p:cNvPr id="4" name="図 3" descr="部屋 が含まれている画像&#10;&#10;自動的に生成された説明">
            <a:extLst>
              <a:ext uri="{FF2B5EF4-FFF2-40B4-BE49-F238E27FC236}">
                <a16:creationId xmlns:a16="http://schemas.microsoft.com/office/drawing/2014/main" id="{061AD569-D357-4894-B7A3-6E029AEBE748}"/>
              </a:ext>
            </a:extLst>
          </p:cNvPr>
          <p:cNvPicPr>
            <a:picLocks noChangeAspect="1"/>
          </p:cNvPicPr>
          <p:nvPr/>
        </p:nvPicPr>
        <p:blipFill rotWithShape="1">
          <a:blip r:embed="rId2">
            <a:extLst>
              <a:ext uri="{28A0092B-C50C-407E-A947-70E740481C1C}">
                <a14:useLocalDpi xmlns:a14="http://schemas.microsoft.com/office/drawing/2010/main" val="0"/>
              </a:ext>
            </a:extLst>
          </a:blip>
          <a:srcRect l="5335" t="42724" r="77166" b="32487"/>
          <a:stretch/>
        </p:blipFill>
        <p:spPr>
          <a:xfrm>
            <a:off x="503197" y="5153135"/>
            <a:ext cx="1282872" cy="1285252"/>
          </a:xfrm>
          <a:prstGeom prst="rect">
            <a:avLst/>
          </a:prstGeom>
        </p:spPr>
      </p:pic>
      <p:pic>
        <p:nvPicPr>
          <p:cNvPr id="27" name="図 26" descr="部屋 が含まれている画像&#10;&#10;自動的に生成された説明">
            <a:extLst>
              <a:ext uri="{FF2B5EF4-FFF2-40B4-BE49-F238E27FC236}">
                <a16:creationId xmlns:a16="http://schemas.microsoft.com/office/drawing/2014/main" id="{802849C4-BF58-4C3D-9174-A6DAFC877234}"/>
              </a:ext>
            </a:extLst>
          </p:cNvPr>
          <p:cNvPicPr>
            <a:picLocks noChangeAspect="1"/>
          </p:cNvPicPr>
          <p:nvPr/>
        </p:nvPicPr>
        <p:blipFill rotWithShape="1">
          <a:blip r:embed="rId3">
            <a:extLst>
              <a:ext uri="{28A0092B-C50C-407E-A947-70E740481C1C}">
                <a14:useLocalDpi xmlns:a14="http://schemas.microsoft.com/office/drawing/2010/main" val="0"/>
              </a:ext>
            </a:extLst>
          </a:blip>
          <a:srcRect l="62710" t="11692" r="17025" b="58052"/>
          <a:stretch/>
        </p:blipFill>
        <p:spPr>
          <a:xfrm>
            <a:off x="467035" y="2755893"/>
            <a:ext cx="1364317" cy="1440649"/>
          </a:xfrm>
          <a:prstGeom prst="rect">
            <a:avLst/>
          </a:prstGeom>
        </p:spPr>
      </p:pic>
      <p:sp>
        <p:nvSpPr>
          <p:cNvPr id="23" name="吹き出し: 角を丸めた四角形 22">
            <a:extLst>
              <a:ext uri="{FF2B5EF4-FFF2-40B4-BE49-F238E27FC236}">
                <a16:creationId xmlns:a16="http://schemas.microsoft.com/office/drawing/2014/main" id="{4B34D514-7A0A-4867-8975-CE64D173C419}"/>
              </a:ext>
            </a:extLst>
          </p:cNvPr>
          <p:cNvSpPr/>
          <p:nvPr/>
        </p:nvSpPr>
        <p:spPr>
          <a:xfrm>
            <a:off x="1638169" y="3442900"/>
            <a:ext cx="1879853" cy="734098"/>
          </a:xfrm>
          <a:prstGeom prst="wedgeRoundRectCallout">
            <a:avLst>
              <a:gd name="adj1" fmla="val -59819"/>
              <a:gd name="adj2" fmla="val -44360"/>
              <a:gd name="adj3" fmla="val 16667"/>
            </a:avLst>
          </a:prstGeom>
          <a:solidFill>
            <a:schemeClr val="bg1"/>
          </a:solid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dirty="0">
                <a:solidFill>
                  <a:schemeClr val="tx1"/>
                </a:solidFill>
                <a:latin typeface="メイリオ" panose="020B0604030504040204" pitchFamily="50" charset="-128"/>
                <a:ea typeface="メイリオ" panose="020B0604030504040204" pitchFamily="50" charset="-128"/>
              </a:rPr>
              <a:t>という変数がないと動かないよ～</a:t>
            </a:r>
          </a:p>
        </p:txBody>
      </p:sp>
      <p:pic>
        <p:nvPicPr>
          <p:cNvPr id="7" name="図 6" descr="おもちゃ, 人形, 異なる, テーブル が含まれている画像&#10;&#10;自動的に生成された説明">
            <a:extLst>
              <a:ext uri="{FF2B5EF4-FFF2-40B4-BE49-F238E27FC236}">
                <a16:creationId xmlns:a16="http://schemas.microsoft.com/office/drawing/2014/main" id="{10A5DEE8-A2A6-44BC-AB2B-7F5A7D99C971}"/>
              </a:ext>
            </a:extLst>
          </p:cNvPr>
          <p:cNvPicPr>
            <a:picLocks noChangeAspect="1"/>
          </p:cNvPicPr>
          <p:nvPr/>
        </p:nvPicPr>
        <p:blipFill rotWithShape="1">
          <a:blip r:embed="rId4">
            <a:extLst>
              <a:ext uri="{28A0092B-C50C-407E-A947-70E740481C1C}">
                <a14:useLocalDpi xmlns:a14="http://schemas.microsoft.com/office/drawing/2010/main" val="0"/>
              </a:ext>
            </a:extLst>
          </a:blip>
          <a:srcRect l="33365" t="4930" r="48542" b="54199"/>
          <a:stretch/>
        </p:blipFill>
        <p:spPr>
          <a:xfrm>
            <a:off x="5136480" y="2756389"/>
            <a:ext cx="753710" cy="1204183"/>
          </a:xfrm>
          <a:prstGeom prst="rect">
            <a:avLst/>
          </a:prstGeom>
        </p:spPr>
      </p:pic>
      <p:sp>
        <p:nvSpPr>
          <p:cNvPr id="43" name="吹き出し: 角を丸めた四角形 42">
            <a:extLst>
              <a:ext uri="{FF2B5EF4-FFF2-40B4-BE49-F238E27FC236}">
                <a16:creationId xmlns:a16="http://schemas.microsoft.com/office/drawing/2014/main" id="{C1B5DCC3-F3B7-4E00-ACE4-8E1E3E8156CA}"/>
              </a:ext>
            </a:extLst>
          </p:cNvPr>
          <p:cNvSpPr/>
          <p:nvPr/>
        </p:nvSpPr>
        <p:spPr>
          <a:xfrm>
            <a:off x="1456135" y="5996339"/>
            <a:ext cx="2037724" cy="734098"/>
          </a:xfrm>
          <a:prstGeom prst="wedgeRoundRectCallout">
            <a:avLst>
              <a:gd name="adj1" fmla="val -47252"/>
              <a:gd name="adj2" fmla="val -74049"/>
              <a:gd name="adj3" fmla="val 16667"/>
            </a:avLst>
          </a:prstGeom>
          <a:solidFill>
            <a:schemeClr val="bg1"/>
          </a:solid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200" dirty="0">
                <a:solidFill>
                  <a:schemeClr val="tx1"/>
                </a:solidFill>
                <a:latin typeface="メイリオ" panose="020B0604030504040204" pitchFamily="50" charset="-128"/>
                <a:ea typeface="メイリオ" panose="020B0604030504040204" pitchFamily="50" charset="-128"/>
              </a:rPr>
              <a:t>この仕事やってほしい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ja-JP" altLang="en-US" sz="1200" dirty="0">
                <a:solidFill>
                  <a:schemeClr val="tx1"/>
                </a:solidFill>
                <a:latin typeface="メイリオ" panose="020B0604030504040204" pitchFamily="50" charset="-128"/>
                <a:ea typeface="メイリオ" panose="020B0604030504040204" pitchFamily="50" charset="-128"/>
              </a:rPr>
              <a:t>できたら変数</a:t>
            </a:r>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dirty="0">
                <a:solidFill>
                  <a:schemeClr val="tx1"/>
                </a:solidFill>
                <a:latin typeface="メイリオ" panose="020B0604030504040204" pitchFamily="50" charset="-128"/>
                <a:ea typeface="メイリオ" panose="020B0604030504040204" pitchFamily="50" charset="-128"/>
              </a:rPr>
              <a:t>を戻してね</a:t>
            </a:r>
          </a:p>
        </p:txBody>
      </p:sp>
      <p:pic>
        <p:nvPicPr>
          <p:cNvPr id="9" name="図 8">
            <a:extLst>
              <a:ext uri="{FF2B5EF4-FFF2-40B4-BE49-F238E27FC236}">
                <a16:creationId xmlns:a16="http://schemas.microsoft.com/office/drawing/2014/main" id="{7986D239-8D30-42F3-8C99-D8443D6516C2}"/>
              </a:ext>
            </a:extLst>
          </p:cNvPr>
          <p:cNvPicPr>
            <a:picLocks noChangeAspect="1"/>
          </p:cNvPicPr>
          <p:nvPr/>
        </p:nvPicPr>
        <p:blipFill rotWithShape="1">
          <a:blip r:embed="rId5">
            <a:extLst>
              <a:ext uri="{28A0092B-C50C-407E-A947-70E740481C1C}">
                <a14:useLocalDpi xmlns:a14="http://schemas.microsoft.com/office/drawing/2010/main" val="0"/>
              </a:ext>
            </a:extLst>
          </a:blip>
          <a:srcRect l="51365" t="5209" r="34370" b="55603"/>
          <a:stretch/>
        </p:blipFill>
        <p:spPr>
          <a:xfrm>
            <a:off x="4336096" y="5118095"/>
            <a:ext cx="658077" cy="1278599"/>
          </a:xfrm>
          <a:prstGeom prst="rect">
            <a:avLst/>
          </a:prstGeom>
        </p:spPr>
      </p:pic>
      <p:sp>
        <p:nvSpPr>
          <p:cNvPr id="30" name="楕円 29">
            <a:extLst>
              <a:ext uri="{FF2B5EF4-FFF2-40B4-BE49-F238E27FC236}">
                <a16:creationId xmlns:a16="http://schemas.microsoft.com/office/drawing/2014/main" id="{D4BF2210-A643-4303-AB0D-012602DCB2EA}"/>
              </a:ext>
            </a:extLst>
          </p:cNvPr>
          <p:cNvSpPr/>
          <p:nvPr/>
        </p:nvSpPr>
        <p:spPr>
          <a:xfrm>
            <a:off x="7717871" y="318781"/>
            <a:ext cx="964734" cy="964734"/>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OK</a:t>
            </a:r>
            <a:endParaRPr kumimoji="1" lang="ja-JP" altLang="en-US" dirty="0"/>
          </a:p>
        </p:txBody>
      </p:sp>
    </p:spTree>
    <p:extLst>
      <p:ext uri="{BB962C8B-B14F-4D97-AF65-F5344CB8AC3E}">
        <p14:creationId xmlns:p14="http://schemas.microsoft.com/office/powerpoint/2010/main" val="14033055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ABCA02E8-196B-4B7F-BF92-C13BA6F81B88}"/>
              </a:ext>
            </a:extLst>
          </p:cNvPr>
          <p:cNvSpPr txBox="1"/>
          <p:nvPr/>
        </p:nvSpPr>
        <p:spPr>
          <a:xfrm>
            <a:off x="111211" y="657813"/>
            <a:ext cx="6783859" cy="600164"/>
          </a:xfrm>
          <a:prstGeom prst="rect">
            <a:avLst/>
          </a:prstGeom>
          <a:noFill/>
        </p:spPr>
        <p:txBody>
          <a:bodyPr wrap="square" rtlCol="0">
            <a:spAutoFit/>
          </a:bodyPr>
          <a:lstStyle/>
          <a:p>
            <a:pPr>
              <a:lnSpc>
                <a:spcPct val="150000"/>
              </a:lnSpc>
            </a:pPr>
            <a:r>
              <a:rPr lang="ja-JP" altLang="en-US" sz="2400" b="1" dirty="0">
                <a:solidFill>
                  <a:schemeClr val="accent1"/>
                </a:solidFill>
                <a:latin typeface="メイリオ" panose="020B0604030504040204" pitchFamily="50" charset="-128"/>
                <a:ea typeface="メイリオ" panose="020B0604030504040204" pitchFamily="50" charset="-128"/>
              </a:rPr>
              <a:t>データ型って何？</a:t>
            </a:r>
          </a:p>
        </p:txBody>
      </p:sp>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17</a:t>
            </a:fld>
            <a:endParaRPr kumimoji="1" lang="ja-JP" altLang="en-US"/>
          </a:p>
        </p:txBody>
      </p:sp>
      <p:sp>
        <p:nvSpPr>
          <p:cNvPr id="16" name="テキスト ボックス 15">
            <a:extLst>
              <a:ext uri="{FF2B5EF4-FFF2-40B4-BE49-F238E27FC236}">
                <a16:creationId xmlns:a16="http://schemas.microsoft.com/office/drawing/2014/main" id="{7C11F730-6E7C-4F0B-BCC6-5E87864DC834}"/>
              </a:ext>
            </a:extLst>
          </p:cNvPr>
          <p:cNvSpPr txBox="1"/>
          <p:nvPr/>
        </p:nvSpPr>
        <p:spPr bwMode="auto">
          <a:xfrm>
            <a:off x="111211" y="1157037"/>
            <a:ext cx="8921576" cy="1034899"/>
          </a:xfrm>
          <a:prstGeom prst="rect">
            <a:avLst/>
          </a:prstGeom>
          <a:noFill/>
        </p:spPr>
        <p:txBody>
          <a:bodyPr wrap="square" rtlCol="0">
            <a:spAutoFit/>
          </a:bodyPr>
          <a:lstStyle/>
          <a:p>
            <a:pPr>
              <a:lnSpc>
                <a:spcPct val="150000"/>
              </a:lnSpc>
            </a:pPr>
            <a:r>
              <a:rPr lang="ja-JP" altLang="en-US" sz="1400" dirty="0">
                <a:latin typeface="メイリオ" panose="020B0604030504040204" pitchFamily="50" charset="-128"/>
                <a:ea typeface="メイリオ" panose="020B0604030504040204" pitchFamily="50" charset="-128"/>
              </a:rPr>
              <a:t>　これも普段聞きなれない言葉かもしれませんが、</a:t>
            </a:r>
            <a:r>
              <a:rPr lang="en-US" altLang="ja-JP" sz="1400" dirty="0">
                <a:latin typeface="メイリオ" panose="020B0604030504040204" pitchFamily="50" charset="-128"/>
                <a:ea typeface="メイリオ" panose="020B0604030504040204" pitchFamily="50" charset="-128"/>
              </a:rPr>
              <a:t>Excel</a:t>
            </a:r>
            <a:r>
              <a:rPr lang="ja-JP" altLang="en-US" sz="1400" dirty="0">
                <a:latin typeface="メイリオ" panose="020B0604030504040204" pitchFamily="50" charset="-128"/>
                <a:ea typeface="メイリオ" panose="020B0604030504040204" pitchFamily="50" charset="-128"/>
              </a:rPr>
              <a:t>を使ったことがある人は必ず触れています</a:t>
            </a:r>
            <a:endParaRPr lang="en-US" altLang="ja-JP" sz="1400" dirty="0">
              <a:latin typeface="メイリオ" panose="020B0604030504040204" pitchFamily="50" charset="-128"/>
              <a:ea typeface="メイリオ" panose="020B0604030504040204" pitchFamily="50" charset="-128"/>
            </a:endParaRPr>
          </a:p>
          <a:p>
            <a:pPr>
              <a:lnSpc>
                <a:spcPct val="150000"/>
              </a:lnSpc>
            </a:pPr>
            <a:r>
              <a:rPr lang="ja-JP" altLang="en-US" sz="1400" dirty="0">
                <a:latin typeface="メイリオ" panose="020B0604030504040204" pitchFamily="50" charset="-128"/>
                <a:ea typeface="メイリオ" panose="020B0604030504040204" pitchFamily="50" charset="-128"/>
              </a:rPr>
              <a:t>　端的に言うと</a:t>
            </a:r>
            <a:r>
              <a:rPr lang="en-US" altLang="ja-JP" sz="1400" dirty="0">
                <a:latin typeface="メイリオ" panose="020B0604030504040204" pitchFamily="50" charset="-128"/>
                <a:ea typeface="メイリオ" panose="020B0604030504040204" pitchFamily="50" charset="-128"/>
              </a:rPr>
              <a:t>『</a:t>
            </a:r>
            <a:r>
              <a:rPr lang="ja-JP" altLang="en-US" sz="1400" dirty="0">
                <a:latin typeface="メイリオ" panose="020B0604030504040204" pitchFamily="50" charset="-128"/>
                <a:ea typeface="メイリオ" panose="020B0604030504040204" pitchFamily="50" charset="-128"/>
              </a:rPr>
              <a:t>この値は日付です</a:t>
            </a:r>
            <a:r>
              <a:rPr lang="en-US" altLang="ja-JP" sz="1400" dirty="0">
                <a:latin typeface="メイリオ" panose="020B0604030504040204" pitchFamily="50" charset="-128"/>
                <a:ea typeface="メイリオ" panose="020B0604030504040204" pitchFamily="50" charset="-128"/>
              </a:rPr>
              <a:t>』『</a:t>
            </a:r>
            <a:r>
              <a:rPr lang="ja-JP" altLang="en-US" sz="1400" dirty="0">
                <a:latin typeface="メイリオ" panose="020B0604030504040204" pitchFamily="50" charset="-128"/>
                <a:ea typeface="メイリオ" panose="020B0604030504040204" pitchFamily="50" charset="-128"/>
              </a:rPr>
              <a:t>この値は数字です</a:t>
            </a:r>
            <a:r>
              <a:rPr lang="en-US" altLang="ja-JP" sz="1400" dirty="0">
                <a:latin typeface="メイリオ" panose="020B0604030504040204" pitchFamily="50" charset="-128"/>
                <a:ea typeface="メイリオ" panose="020B0604030504040204" pitchFamily="50" charset="-128"/>
              </a:rPr>
              <a:t>』</a:t>
            </a:r>
            <a:r>
              <a:rPr lang="ja-JP" altLang="en-US" sz="1400" dirty="0">
                <a:latin typeface="メイリオ" panose="020B0604030504040204" pitchFamily="50" charset="-128"/>
                <a:ea typeface="メイリオ" panose="020B0604030504040204" pitchFamily="50" charset="-128"/>
              </a:rPr>
              <a:t>などということです</a:t>
            </a:r>
            <a:endParaRPr lang="en-US" altLang="ja-JP" sz="1400" dirty="0">
              <a:latin typeface="メイリオ" panose="020B0604030504040204" pitchFamily="50" charset="-128"/>
              <a:ea typeface="メイリオ" panose="020B0604030504040204" pitchFamily="50" charset="-128"/>
            </a:endParaRPr>
          </a:p>
          <a:p>
            <a:pPr>
              <a:lnSpc>
                <a:spcPct val="150000"/>
              </a:lnSpc>
            </a:pPr>
            <a:r>
              <a:rPr lang="ja-JP" altLang="en-US" sz="1400" dirty="0">
                <a:latin typeface="メイリオ" panose="020B0604030504040204" pitchFamily="50" charset="-128"/>
                <a:ea typeface="メイリオ" panose="020B0604030504040204" pitchFamily="50" charset="-128"/>
              </a:rPr>
              <a:t>　プログラミングでは、この型がとても大事になってきます</a:t>
            </a:r>
            <a:endParaRPr lang="en-US" altLang="ja-JP" sz="1400" dirty="0">
              <a:latin typeface="メイリオ" panose="020B0604030504040204" pitchFamily="50" charset="-128"/>
              <a:ea typeface="メイリオ" panose="020B0604030504040204" pitchFamily="50" charset="-128"/>
            </a:endParaRPr>
          </a:p>
        </p:txBody>
      </p:sp>
      <p:sp>
        <p:nvSpPr>
          <p:cNvPr id="20" name="テキスト ボックス 19">
            <a:extLst>
              <a:ext uri="{FF2B5EF4-FFF2-40B4-BE49-F238E27FC236}">
                <a16:creationId xmlns:a16="http://schemas.microsoft.com/office/drawing/2014/main" id="{1E5370A3-99B1-4F77-BD64-29BF07AF83F1}"/>
              </a:ext>
            </a:extLst>
          </p:cNvPr>
          <p:cNvSpPr txBox="1"/>
          <p:nvPr/>
        </p:nvSpPr>
        <p:spPr>
          <a:xfrm>
            <a:off x="111212" y="117527"/>
            <a:ext cx="5828193"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考えることを楽しもう</a:t>
            </a:r>
          </a:p>
        </p:txBody>
      </p:sp>
      <p:graphicFrame>
        <p:nvGraphicFramePr>
          <p:cNvPr id="26" name="表 3">
            <a:extLst>
              <a:ext uri="{FF2B5EF4-FFF2-40B4-BE49-F238E27FC236}">
                <a16:creationId xmlns:a16="http://schemas.microsoft.com/office/drawing/2014/main" id="{3F66B52C-FCC8-4B65-BDE9-51C9153DA6A6}"/>
              </a:ext>
            </a:extLst>
          </p:cNvPr>
          <p:cNvGraphicFramePr>
            <a:graphicFrameLocks noGrp="1"/>
          </p:cNvGraphicFramePr>
          <p:nvPr>
            <p:extLst>
              <p:ext uri="{D42A27DB-BD31-4B8C-83A1-F6EECF244321}">
                <p14:modId xmlns:p14="http://schemas.microsoft.com/office/powerpoint/2010/main" val="4271085597"/>
              </p:ext>
            </p:extLst>
          </p:nvPr>
        </p:nvGraphicFramePr>
        <p:xfrm>
          <a:off x="931179" y="2133328"/>
          <a:ext cx="6954473" cy="2956560"/>
        </p:xfrm>
        <a:graphic>
          <a:graphicData uri="http://schemas.openxmlformats.org/drawingml/2006/table">
            <a:tbl>
              <a:tblPr firstRow="1" bandRow="1">
                <a:tableStyleId>{5C22544A-7EE6-4342-B048-85BDC9FD1C3A}</a:tableStyleId>
              </a:tblPr>
              <a:tblGrid>
                <a:gridCol w="1602296">
                  <a:extLst>
                    <a:ext uri="{9D8B030D-6E8A-4147-A177-3AD203B41FA5}">
                      <a16:colId xmlns:a16="http://schemas.microsoft.com/office/drawing/2014/main" val="1899288962"/>
                    </a:ext>
                  </a:extLst>
                </a:gridCol>
                <a:gridCol w="1770077">
                  <a:extLst>
                    <a:ext uri="{9D8B030D-6E8A-4147-A177-3AD203B41FA5}">
                      <a16:colId xmlns:a16="http://schemas.microsoft.com/office/drawing/2014/main" val="3392265261"/>
                    </a:ext>
                  </a:extLst>
                </a:gridCol>
                <a:gridCol w="3582100">
                  <a:extLst>
                    <a:ext uri="{9D8B030D-6E8A-4147-A177-3AD203B41FA5}">
                      <a16:colId xmlns:a16="http://schemas.microsoft.com/office/drawing/2014/main" val="2265918455"/>
                    </a:ext>
                  </a:extLst>
                </a:gridCol>
              </a:tblGrid>
              <a:tr h="261823">
                <a:tc>
                  <a:txBody>
                    <a:bodyPr/>
                    <a:lstStyle/>
                    <a:p>
                      <a:r>
                        <a:rPr kumimoji="1" lang="ja-JP" altLang="en-US" sz="1400" dirty="0">
                          <a:latin typeface="メイリオ" panose="020B0604030504040204" pitchFamily="50" charset="-128"/>
                          <a:ea typeface="メイリオ" panose="020B0604030504040204" pitchFamily="50" charset="-128"/>
                        </a:rPr>
                        <a:t>型名</a:t>
                      </a:r>
                    </a:p>
                  </a:txBody>
                  <a:tcPr/>
                </a:tc>
                <a:tc>
                  <a:txBody>
                    <a:bodyPr/>
                    <a:lstStyle/>
                    <a:p>
                      <a:r>
                        <a:rPr kumimoji="1" lang="ja-JP" altLang="en-US" sz="1400" dirty="0">
                          <a:latin typeface="メイリオ" panose="020B0604030504040204" pitchFamily="50" charset="-128"/>
                          <a:ea typeface="メイリオ" panose="020B0604030504040204" pitchFamily="50" charset="-128"/>
                        </a:rPr>
                        <a:t>内容</a:t>
                      </a:r>
                    </a:p>
                  </a:txBody>
                  <a:tcPr/>
                </a:tc>
                <a:tc>
                  <a:txBody>
                    <a:bodyPr/>
                    <a:lstStyle/>
                    <a:p>
                      <a:r>
                        <a:rPr kumimoji="1" lang="ja-JP" altLang="en-US" sz="1400" dirty="0">
                          <a:latin typeface="メイリオ" panose="020B0604030504040204" pitchFamily="50" charset="-128"/>
                          <a:ea typeface="メイリオ" panose="020B0604030504040204" pitchFamily="50" charset="-128"/>
                        </a:rPr>
                        <a:t>例</a:t>
                      </a:r>
                    </a:p>
                  </a:txBody>
                  <a:tcPr/>
                </a:tc>
                <a:extLst>
                  <a:ext uri="{0D108BD9-81ED-4DB2-BD59-A6C34878D82A}">
                    <a16:rowId xmlns:a16="http://schemas.microsoft.com/office/drawing/2014/main" val="2690918472"/>
                  </a:ext>
                </a:extLst>
              </a:tr>
              <a:tr h="261823">
                <a:tc>
                  <a:txBody>
                    <a:bodyPr/>
                    <a:lstStyle/>
                    <a:p>
                      <a:r>
                        <a:rPr kumimoji="1" lang="en-US" altLang="ja-JP" sz="1400" dirty="0">
                          <a:latin typeface="メイリオ" panose="020B0604030504040204" pitchFamily="50" charset="-128"/>
                          <a:ea typeface="メイリオ" panose="020B0604030504040204" pitchFamily="50" charset="-128"/>
                        </a:rPr>
                        <a:t>int</a:t>
                      </a:r>
                      <a:endParaRPr kumimoji="1" lang="ja-JP" altLang="en-US" sz="1400" dirty="0">
                        <a:latin typeface="メイリオ" panose="020B0604030504040204" pitchFamily="50" charset="-128"/>
                        <a:ea typeface="メイリオ" panose="020B0604030504040204" pitchFamily="50" charset="-128"/>
                      </a:endParaRPr>
                    </a:p>
                  </a:txBody>
                  <a:tcPr/>
                </a:tc>
                <a:tc>
                  <a:txBody>
                    <a:bodyPr/>
                    <a:lstStyle/>
                    <a:p>
                      <a:r>
                        <a:rPr kumimoji="1" lang="ja-JP" altLang="en-US" sz="1400" dirty="0">
                          <a:latin typeface="メイリオ" panose="020B0604030504040204" pitchFamily="50" charset="-128"/>
                          <a:ea typeface="メイリオ" panose="020B0604030504040204" pitchFamily="50" charset="-128"/>
                        </a:rPr>
                        <a:t>整数</a:t>
                      </a:r>
                    </a:p>
                  </a:txBody>
                  <a:tcPr/>
                </a:tc>
                <a:tc>
                  <a:txBody>
                    <a:bodyPr/>
                    <a:lstStyle/>
                    <a:p>
                      <a:r>
                        <a:rPr kumimoji="1" lang="en-US" altLang="ja-JP" sz="1400" dirty="0">
                          <a:latin typeface="メイリオ" panose="020B0604030504040204" pitchFamily="50" charset="-128"/>
                          <a:ea typeface="メイリオ" panose="020B0604030504040204" pitchFamily="50" charset="-128"/>
                        </a:rPr>
                        <a:t>1</a:t>
                      </a:r>
                      <a:endParaRPr kumimoji="1" lang="ja-JP" altLang="en-US" sz="14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3028128919"/>
                  </a:ext>
                </a:extLst>
              </a:tr>
              <a:tr h="261823">
                <a:tc>
                  <a:txBody>
                    <a:bodyPr/>
                    <a:lstStyle/>
                    <a:p>
                      <a:r>
                        <a:rPr kumimoji="1" lang="en-US" altLang="ja-JP" sz="1400" dirty="0">
                          <a:latin typeface="メイリオ" panose="020B0604030504040204" pitchFamily="50" charset="-128"/>
                          <a:ea typeface="メイリオ" panose="020B0604030504040204" pitchFamily="50" charset="-128"/>
                        </a:rPr>
                        <a:t>float</a:t>
                      </a:r>
                      <a:endParaRPr kumimoji="1" lang="ja-JP" altLang="en-US" sz="1400" dirty="0">
                        <a:latin typeface="メイリオ" panose="020B0604030504040204" pitchFamily="50" charset="-128"/>
                        <a:ea typeface="メイリオ" panose="020B0604030504040204" pitchFamily="50" charset="-128"/>
                      </a:endParaRPr>
                    </a:p>
                  </a:txBody>
                  <a:tcPr/>
                </a:tc>
                <a:tc>
                  <a:txBody>
                    <a:bodyPr/>
                    <a:lstStyle/>
                    <a:p>
                      <a:r>
                        <a:rPr kumimoji="1" lang="ja-JP" altLang="en-US" sz="1400" dirty="0">
                          <a:latin typeface="メイリオ" panose="020B0604030504040204" pitchFamily="50" charset="-128"/>
                          <a:ea typeface="メイリオ" panose="020B0604030504040204" pitchFamily="50" charset="-128"/>
                        </a:rPr>
                        <a:t>浮動小数点</a:t>
                      </a:r>
                    </a:p>
                  </a:txBody>
                  <a:tcPr/>
                </a:tc>
                <a:tc>
                  <a:txBody>
                    <a:bodyPr/>
                    <a:lstStyle/>
                    <a:p>
                      <a:r>
                        <a:rPr kumimoji="1" lang="en-US" altLang="ja-JP" sz="1400" dirty="0">
                          <a:latin typeface="メイリオ" panose="020B0604030504040204" pitchFamily="50" charset="-128"/>
                          <a:ea typeface="メイリオ" panose="020B0604030504040204" pitchFamily="50" charset="-128"/>
                        </a:rPr>
                        <a:t>3.14</a:t>
                      </a:r>
                      <a:endParaRPr kumimoji="1" lang="ja-JP" altLang="en-US" sz="14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654525222"/>
                  </a:ext>
                </a:extLst>
              </a:tr>
              <a:tr h="261823">
                <a:tc>
                  <a:txBody>
                    <a:bodyPr/>
                    <a:lstStyle/>
                    <a:p>
                      <a:r>
                        <a:rPr kumimoji="1" lang="en-US" altLang="ja-JP" sz="1400" dirty="0">
                          <a:latin typeface="メイリオ" panose="020B0604030504040204" pitchFamily="50" charset="-128"/>
                          <a:ea typeface="メイリオ" panose="020B0604030504040204" pitchFamily="50" charset="-128"/>
                        </a:rPr>
                        <a:t>bool</a:t>
                      </a:r>
                      <a:endParaRPr kumimoji="1" lang="ja-JP" altLang="en-US" sz="1400" dirty="0">
                        <a:latin typeface="メイリオ" panose="020B0604030504040204" pitchFamily="50" charset="-128"/>
                        <a:ea typeface="メイリオ" panose="020B0604030504040204" pitchFamily="50" charset="-128"/>
                      </a:endParaRPr>
                    </a:p>
                  </a:txBody>
                  <a:tcPr/>
                </a:tc>
                <a:tc>
                  <a:txBody>
                    <a:bodyPr/>
                    <a:lstStyle/>
                    <a:p>
                      <a:r>
                        <a:rPr kumimoji="1" lang="ja-JP" altLang="en-US" sz="1400" dirty="0">
                          <a:latin typeface="メイリオ" panose="020B0604030504040204" pitchFamily="50" charset="-128"/>
                          <a:ea typeface="メイリオ" panose="020B0604030504040204" pitchFamily="50" charset="-128"/>
                        </a:rPr>
                        <a:t>判定</a:t>
                      </a:r>
                    </a:p>
                  </a:txBody>
                  <a:tcPr/>
                </a:tc>
                <a:tc>
                  <a:txBody>
                    <a:bodyPr/>
                    <a:lstStyle/>
                    <a:p>
                      <a:r>
                        <a:rPr kumimoji="1" lang="en-US" altLang="ja-JP" sz="1400" dirty="0" err="1">
                          <a:latin typeface="メイリオ" panose="020B0604030504040204" pitchFamily="50" charset="-128"/>
                          <a:ea typeface="メイリオ" panose="020B0604030504040204" pitchFamily="50" charset="-128"/>
                        </a:rPr>
                        <a:t>True,False</a:t>
                      </a:r>
                      <a:endParaRPr kumimoji="1" lang="ja-JP" altLang="en-US" sz="14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454112254"/>
                  </a:ext>
                </a:extLst>
              </a:tr>
              <a:tr h="261823">
                <a:tc>
                  <a:txBody>
                    <a:bodyPr/>
                    <a:lstStyle/>
                    <a:p>
                      <a:r>
                        <a:rPr kumimoji="1" lang="en-US" altLang="ja-JP" sz="1400" dirty="0">
                          <a:latin typeface="メイリオ" panose="020B0604030504040204" pitchFamily="50" charset="-128"/>
                          <a:ea typeface="メイリオ" panose="020B0604030504040204" pitchFamily="50" charset="-128"/>
                        </a:rPr>
                        <a:t>str</a:t>
                      </a:r>
                      <a:endParaRPr kumimoji="1" lang="ja-JP" altLang="en-US" sz="1400" dirty="0">
                        <a:latin typeface="メイリオ" panose="020B0604030504040204" pitchFamily="50" charset="-128"/>
                        <a:ea typeface="メイリオ" panose="020B0604030504040204" pitchFamily="50" charset="-128"/>
                      </a:endParaRPr>
                    </a:p>
                  </a:txBody>
                  <a:tcPr/>
                </a:tc>
                <a:tc>
                  <a:txBody>
                    <a:bodyPr/>
                    <a:lstStyle/>
                    <a:p>
                      <a:r>
                        <a:rPr kumimoji="1" lang="ja-JP" altLang="en-US" sz="1400" dirty="0">
                          <a:latin typeface="メイリオ" panose="020B0604030504040204" pitchFamily="50" charset="-128"/>
                          <a:ea typeface="メイリオ" panose="020B0604030504040204" pitchFamily="50" charset="-128"/>
                        </a:rPr>
                        <a:t>文字列</a:t>
                      </a:r>
                    </a:p>
                  </a:txBody>
                  <a:tcPr/>
                </a:tc>
                <a:tc>
                  <a:txBody>
                    <a:bodyPr/>
                    <a:lstStyle/>
                    <a:p>
                      <a:r>
                        <a:rPr kumimoji="1" lang="ja-JP" altLang="en-US" sz="1400" dirty="0">
                          <a:latin typeface="メイリオ" panose="020B0604030504040204" pitchFamily="50" charset="-128"/>
                          <a:ea typeface="メイリオ" panose="020B0604030504040204" pitchFamily="50" charset="-128"/>
                        </a:rPr>
                        <a:t>ストアカ</a:t>
                      </a:r>
                    </a:p>
                  </a:txBody>
                  <a:tcPr/>
                </a:tc>
                <a:extLst>
                  <a:ext uri="{0D108BD9-81ED-4DB2-BD59-A6C34878D82A}">
                    <a16:rowId xmlns:a16="http://schemas.microsoft.com/office/drawing/2014/main" val="3337979663"/>
                  </a:ext>
                </a:extLst>
              </a:tr>
              <a:tr h="261823">
                <a:tc>
                  <a:txBody>
                    <a:bodyPr/>
                    <a:lstStyle/>
                    <a:p>
                      <a:r>
                        <a:rPr kumimoji="1" lang="en-US" altLang="ja-JP" sz="1400" dirty="0">
                          <a:latin typeface="メイリオ" panose="020B0604030504040204" pitchFamily="50" charset="-128"/>
                          <a:ea typeface="メイリオ" panose="020B0604030504040204" pitchFamily="50" charset="-128"/>
                        </a:rPr>
                        <a:t>datetime</a:t>
                      </a:r>
                      <a:endParaRPr kumimoji="1" lang="ja-JP" altLang="en-US" sz="1400" dirty="0">
                        <a:latin typeface="メイリオ" panose="020B0604030504040204" pitchFamily="50" charset="-128"/>
                        <a:ea typeface="メイリオ" panose="020B0604030504040204" pitchFamily="50" charset="-128"/>
                      </a:endParaRPr>
                    </a:p>
                  </a:txBody>
                  <a:tcPr/>
                </a:tc>
                <a:tc>
                  <a:txBody>
                    <a:bodyPr/>
                    <a:lstStyle/>
                    <a:p>
                      <a:r>
                        <a:rPr kumimoji="1" lang="ja-JP" altLang="en-US" sz="1400" dirty="0">
                          <a:latin typeface="メイリオ" panose="020B0604030504040204" pitchFamily="50" charset="-128"/>
                          <a:ea typeface="メイリオ" panose="020B0604030504040204" pitchFamily="50" charset="-128"/>
                        </a:rPr>
                        <a:t>日付</a:t>
                      </a:r>
                    </a:p>
                  </a:txBody>
                  <a:tcPr/>
                </a:tc>
                <a:tc>
                  <a:txBody>
                    <a:bodyPr/>
                    <a:lstStyle/>
                    <a:p>
                      <a:r>
                        <a:rPr kumimoji="1" lang="en-US" altLang="ja-JP" sz="1400" dirty="0">
                          <a:latin typeface="メイリオ" panose="020B0604030504040204" pitchFamily="50" charset="-128"/>
                          <a:ea typeface="メイリオ" panose="020B0604030504040204" pitchFamily="50" charset="-128"/>
                        </a:rPr>
                        <a:t>2021/1/1</a:t>
                      </a:r>
                      <a:endParaRPr kumimoji="1" lang="ja-JP" altLang="en-US" sz="14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28604065"/>
                  </a:ext>
                </a:extLst>
              </a:tr>
              <a:tr h="261823">
                <a:tc>
                  <a:txBody>
                    <a:bodyPr/>
                    <a:lstStyle/>
                    <a:p>
                      <a:r>
                        <a:rPr kumimoji="1" lang="en-US" altLang="ja-JP" sz="1400" dirty="0" err="1">
                          <a:latin typeface="メイリオ" panose="020B0604030504040204" pitchFamily="50" charset="-128"/>
                          <a:ea typeface="メイリオ" panose="020B0604030504040204" pitchFamily="50" charset="-128"/>
                        </a:rPr>
                        <a:t>lsit</a:t>
                      </a:r>
                      <a:endParaRPr kumimoji="1" lang="ja-JP" altLang="en-US" sz="1400" dirty="0">
                        <a:latin typeface="メイリオ" panose="020B0604030504040204" pitchFamily="50" charset="-128"/>
                        <a:ea typeface="メイリオ" panose="020B0604030504040204" pitchFamily="50" charset="-128"/>
                      </a:endParaRPr>
                    </a:p>
                  </a:txBody>
                  <a:tcPr/>
                </a:tc>
                <a:tc>
                  <a:txBody>
                    <a:bodyPr/>
                    <a:lstStyle/>
                    <a:p>
                      <a:r>
                        <a:rPr kumimoji="1" lang="ja-JP" altLang="en-US" sz="1400" dirty="0">
                          <a:latin typeface="メイリオ" panose="020B0604030504040204" pitchFamily="50" charset="-128"/>
                          <a:ea typeface="メイリオ" panose="020B0604030504040204" pitchFamily="50" charset="-128"/>
                        </a:rPr>
                        <a:t>配列</a:t>
                      </a:r>
                    </a:p>
                  </a:txBody>
                  <a:tcPr/>
                </a:tc>
                <a:tc>
                  <a:txBody>
                    <a:bodyPr/>
                    <a:lstStyle/>
                    <a:p>
                      <a:r>
                        <a:rPr kumimoji="1" lang="en-US" altLang="ja-JP" sz="1400" dirty="0">
                          <a:latin typeface="メイリオ" panose="020B0604030504040204" pitchFamily="50" charset="-128"/>
                          <a:ea typeface="メイリオ" panose="020B0604030504040204" pitchFamily="50" charset="-128"/>
                        </a:rPr>
                        <a:t>[1,1,1,1,1,1,1,1]</a:t>
                      </a:r>
                      <a:endParaRPr kumimoji="1" lang="ja-JP" altLang="en-US" sz="14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964614725"/>
                  </a:ext>
                </a:extLst>
              </a:tr>
              <a:tr h="261823">
                <a:tc>
                  <a:txBody>
                    <a:bodyPr/>
                    <a:lstStyle/>
                    <a:p>
                      <a:r>
                        <a:rPr kumimoji="1" lang="en-US" altLang="ja-JP" sz="1400" dirty="0">
                          <a:latin typeface="メイリオ" panose="020B0604030504040204" pitchFamily="50" charset="-128"/>
                          <a:ea typeface="メイリオ" panose="020B0604030504040204" pitchFamily="50" charset="-128"/>
                        </a:rPr>
                        <a:t>dictionary</a:t>
                      </a:r>
                      <a:endParaRPr kumimoji="1" lang="ja-JP" altLang="en-US" sz="1400" dirty="0">
                        <a:latin typeface="メイリオ" panose="020B0604030504040204" pitchFamily="50" charset="-128"/>
                        <a:ea typeface="メイリオ" panose="020B0604030504040204" pitchFamily="50" charset="-128"/>
                      </a:endParaRPr>
                    </a:p>
                  </a:txBody>
                  <a:tcPr/>
                </a:tc>
                <a:tc>
                  <a:txBody>
                    <a:bodyPr/>
                    <a:lstStyle/>
                    <a:p>
                      <a:r>
                        <a:rPr kumimoji="1" lang="ja-JP" altLang="en-US" sz="1400" dirty="0">
                          <a:latin typeface="メイリオ" panose="020B0604030504040204" pitchFamily="50" charset="-128"/>
                          <a:ea typeface="メイリオ" panose="020B0604030504040204" pitchFamily="50" charset="-128"/>
                        </a:rPr>
                        <a:t>辞書</a:t>
                      </a:r>
                    </a:p>
                  </a:txBody>
                  <a:tcPr/>
                </a:tc>
                <a:tc>
                  <a:txBody>
                    <a:bodyPr/>
                    <a:lstStyle/>
                    <a:p>
                      <a:r>
                        <a:rPr kumimoji="1" lang="en-US" altLang="ja-JP" sz="1400" dirty="0">
                          <a:latin typeface="メイリオ" panose="020B0604030504040204" pitchFamily="50" charset="-128"/>
                          <a:ea typeface="メイリオ" panose="020B0604030504040204" pitchFamily="50" charset="-128"/>
                        </a:rPr>
                        <a:t>{‘key1’:’val1’, ‘key2’:’val2’}</a:t>
                      </a:r>
                      <a:endParaRPr kumimoji="1" lang="ja-JP" altLang="en-US" sz="14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3185429314"/>
                  </a:ext>
                </a:extLst>
              </a:tr>
              <a:tr h="261823">
                <a:tc>
                  <a:txBody>
                    <a:bodyPr/>
                    <a:lstStyle/>
                    <a:p>
                      <a:r>
                        <a:rPr kumimoji="1" lang="en-US" altLang="ja-JP" sz="1400" dirty="0">
                          <a:latin typeface="メイリオ" panose="020B0604030504040204" pitchFamily="50" charset="-128"/>
                          <a:ea typeface="メイリオ" panose="020B0604030504040204" pitchFamily="50" charset="-128"/>
                        </a:rPr>
                        <a:t>tuple</a:t>
                      </a:r>
                      <a:endParaRPr kumimoji="1" lang="ja-JP" altLang="en-US" sz="1400" dirty="0">
                        <a:latin typeface="メイリオ" panose="020B0604030504040204" pitchFamily="50" charset="-128"/>
                        <a:ea typeface="メイリオ" panose="020B0604030504040204" pitchFamily="50" charset="-128"/>
                      </a:endParaRPr>
                    </a:p>
                  </a:txBody>
                  <a:tcPr/>
                </a:tc>
                <a:tc>
                  <a:txBody>
                    <a:bodyPr/>
                    <a:lstStyle/>
                    <a:p>
                      <a:r>
                        <a:rPr kumimoji="1" lang="ja-JP" altLang="en-US" sz="1400" dirty="0">
                          <a:latin typeface="メイリオ" panose="020B0604030504040204" pitchFamily="50" charset="-128"/>
                          <a:ea typeface="メイリオ" panose="020B0604030504040204" pitchFamily="50" charset="-128"/>
                        </a:rPr>
                        <a:t>配列</a:t>
                      </a:r>
                      <a:endParaRPr kumimoji="1" lang="en-US" altLang="ja-JP" sz="1400" dirty="0">
                        <a:latin typeface="メイリオ" panose="020B0604030504040204" pitchFamily="50" charset="-128"/>
                        <a:ea typeface="メイリオ" panose="020B0604030504040204" pitchFamily="50" charset="-128"/>
                      </a:endParaRPr>
                    </a:p>
                    <a:p>
                      <a:r>
                        <a:rPr kumimoji="1" lang="en-US" altLang="ja-JP" sz="1400" dirty="0">
                          <a:latin typeface="メイリオ" panose="020B0604030504040204" pitchFamily="50" charset="-128"/>
                          <a:ea typeface="メイリオ" panose="020B0604030504040204" pitchFamily="50" charset="-128"/>
                        </a:rPr>
                        <a:t>(</a:t>
                      </a:r>
                      <a:r>
                        <a:rPr kumimoji="1" lang="ja-JP" altLang="en-US" sz="1400" dirty="0">
                          <a:latin typeface="メイリオ" panose="020B0604030504040204" pitchFamily="50" charset="-128"/>
                          <a:ea typeface="メイリオ" panose="020B0604030504040204" pitchFamily="50" charset="-128"/>
                        </a:rPr>
                        <a:t>格納要素変更不可</a:t>
                      </a:r>
                      <a:r>
                        <a:rPr kumimoji="1" lang="en-US" altLang="ja-JP" sz="1400" dirty="0">
                          <a:latin typeface="メイリオ" panose="020B0604030504040204" pitchFamily="50" charset="-128"/>
                          <a:ea typeface="メイリオ" panose="020B0604030504040204" pitchFamily="50" charset="-128"/>
                        </a:rPr>
                        <a:t>)</a:t>
                      </a:r>
                      <a:endParaRPr kumimoji="1" lang="ja-JP" altLang="en-US" sz="1400" dirty="0">
                        <a:latin typeface="メイリオ" panose="020B0604030504040204" pitchFamily="50" charset="-128"/>
                        <a:ea typeface="メイリオ" panose="020B0604030504040204" pitchFamily="50" charset="-128"/>
                      </a:endParaRPr>
                    </a:p>
                  </a:txBody>
                  <a:tcPr/>
                </a:tc>
                <a:tc>
                  <a:txBody>
                    <a:bodyPr/>
                    <a:lstStyle/>
                    <a:p>
                      <a:r>
                        <a:rPr kumimoji="1" lang="en-US" altLang="ja-JP" sz="1400" dirty="0">
                          <a:latin typeface="メイリオ" panose="020B0604030504040204" pitchFamily="50" charset="-128"/>
                          <a:ea typeface="メイリオ" panose="020B0604030504040204" pitchFamily="50" charset="-128"/>
                        </a:rPr>
                        <a:t>(1,1,1,1,1,1,1,1)</a:t>
                      </a:r>
                      <a:endParaRPr kumimoji="1" lang="ja-JP" altLang="en-US" sz="14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778177527"/>
                  </a:ext>
                </a:extLst>
              </a:tr>
            </a:tbl>
          </a:graphicData>
        </a:graphic>
      </p:graphicFrame>
      <p:sp>
        <p:nvSpPr>
          <p:cNvPr id="7" name="テキスト ボックス 6">
            <a:extLst>
              <a:ext uri="{FF2B5EF4-FFF2-40B4-BE49-F238E27FC236}">
                <a16:creationId xmlns:a16="http://schemas.microsoft.com/office/drawing/2014/main" id="{70B7F85B-0A0A-4760-8E58-22D47BBB075D}"/>
              </a:ext>
            </a:extLst>
          </p:cNvPr>
          <p:cNvSpPr txBox="1"/>
          <p:nvPr/>
        </p:nvSpPr>
        <p:spPr bwMode="auto">
          <a:xfrm>
            <a:off x="386474" y="4970899"/>
            <a:ext cx="7690550" cy="473206"/>
          </a:xfrm>
          <a:prstGeom prst="rect">
            <a:avLst/>
          </a:prstGeom>
          <a:noFill/>
        </p:spPr>
        <p:txBody>
          <a:bodyPr wrap="square" rtlCol="0">
            <a:spAutoFit/>
          </a:bodyPr>
          <a:lstStyle/>
          <a:p>
            <a:pPr>
              <a:lnSpc>
                <a:spcPct val="150000"/>
              </a:lnSpc>
            </a:pPr>
            <a:r>
              <a:rPr lang="ja-JP" altLang="en-US" b="1" dirty="0">
                <a:solidFill>
                  <a:srgbClr val="0070C0"/>
                </a:solidFill>
                <a:latin typeface="メイリオ" panose="020B0604030504040204" pitchFamily="50" charset="-128"/>
                <a:ea typeface="メイリオ" panose="020B0604030504040204" pitchFamily="50" charset="-128"/>
              </a:rPr>
              <a:t>例題</a:t>
            </a:r>
            <a:endParaRPr lang="en-US" altLang="ja-JP" b="1" dirty="0">
              <a:solidFill>
                <a:srgbClr val="0070C0"/>
              </a:solidFill>
              <a:latin typeface="メイリオ" panose="020B0604030504040204" pitchFamily="50" charset="-128"/>
              <a:ea typeface="メイリオ" panose="020B0604030504040204" pitchFamily="50" charset="-128"/>
            </a:endParaRPr>
          </a:p>
        </p:txBody>
      </p:sp>
      <p:sp>
        <p:nvSpPr>
          <p:cNvPr id="8" name="テキスト ボックス 7">
            <a:extLst>
              <a:ext uri="{FF2B5EF4-FFF2-40B4-BE49-F238E27FC236}">
                <a16:creationId xmlns:a16="http://schemas.microsoft.com/office/drawing/2014/main" id="{6F65045A-4696-4280-B954-9510988F4AD1}"/>
              </a:ext>
            </a:extLst>
          </p:cNvPr>
          <p:cNvSpPr txBox="1"/>
          <p:nvPr/>
        </p:nvSpPr>
        <p:spPr bwMode="auto">
          <a:xfrm>
            <a:off x="936450" y="5417273"/>
            <a:ext cx="7222310" cy="1304203"/>
          </a:xfrm>
          <a:prstGeom prst="rect">
            <a:avLst/>
          </a:prstGeom>
          <a:noFill/>
          <a:ln w="28575">
            <a:solidFill>
              <a:srgbClr val="0070C0"/>
            </a:solidFill>
          </a:ln>
        </p:spPr>
        <p:txBody>
          <a:bodyPr wrap="square" rtlCol="0">
            <a:spAutoFit/>
          </a:bodyPr>
          <a:lstStyle/>
          <a:p>
            <a:pPr>
              <a:lnSpc>
                <a:spcPct val="150000"/>
              </a:lnSpc>
            </a:pPr>
            <a:r>
              <a:rPr lang="ja-JP" altLang="en-US" dirty="0">
                <a:latin typeface="メイリオ" panose="020B0604030504040204" pitchFamily="50" charset="-128"/>
                <a:ea typeface="メイリオ" panose="020B0604030504040204" pitchFamily="50" charset="-128"/>
              </a:rPr>
              <a:t>① </a:t>
            </a:r>
            <a:r>
              <a:rPr lang="en-US" altLang="ja-JP" dirty="0">
                <a:latin typeface="メイリオ" panose="020B0604030504040204" pitchFamily="50" charset="-128"/>
                <a:ea typeface="メイリオ" panose="020B0604030504040204" pitchFamily="50" charset="-128"/>
              </a:rPr>
              <a:t>x = “2021-1-1”</a:t>
            </a:r>
          </a:p>
          <a:p>
            <a:pPr>
              <a:lnSpc>
                <a:spcPct val="150000"/>
              </a:lnSpc>
            </a:pPr>
            <a:r>
              <a:rPr lang="ja-JP" altLang="en-US" dirty="0">
                <a:latin typeface="メイリオ" panose="020B0604030504040204" pitchFamily="50" charset="-128"/>
                <a:ea typeface="メイリオ" panose="020B0604030504040204" pitchFamily="50" charset="-128"/>
              </a:rPr>
              <a:t>② </a:t>
            </a:r>
            <a:r>
              <a:rPr lang="en-US" altLang="ja-JP" dirty="0">
                <a:latin typeface="メイリオ" panose="020B0604030504040204" pitchFamily="50" charset="-128"/>
                <a:ea typeface="メイリオ" panose="020B0604030504040204" pitchFamily="50" charset="-128"/>
              </a:rPr>
              <a:t>y = 1</a:t>
            </a:r>
          </a:p>
          <a:p>
            <a:pPr>
              <a:lnSpc>
                <a:spcPct val="150000"/>
              </a:lnSpc>
            </a:pPr>
            <a:r>
              <a:rPr lang="ja-JP" altLang="en-US" dirty="0">
                <a:latin typeface="メイリオ" panose="020B0604030504040204" pitchFamily="50" charset="-128"/>
                <a:ea typeface="メイリオ" panose="020B0604030504040204" pitchFamily="50" charset="-128"/>
              </a:rPr>
              <a:t>③ </a:t>
            </a:r>
            <a:r>
              <a:rPr lang="en-US" altLang="ja-JP" dirty="0">
                <a:latin typeface="メイリオ" panose="020B0604030504040204" pitchFamily="50" charset="-128"/>
                <a:ea typeface="メイリオ" panose="020B0604030504040204" pitchFamily="50" charset="-128"/>
              </a:rPr>
              <a:t>z = datetime(x) + int(y)</a:t>
            </a:r>
          </a:p>
        </p:txBody>
      </p:sp>
      <p:sp>
        <p:nvSpPr>
          <p:cNvPr id="9" name="吹き出し: 角を丸めた四角形 8">
            <a:extLst>
              <a:ext uri="{FF2B5EF4-FFF2-40B4-BE49-F238E27FC236}">
                <a16:creationId xmlns:a16="http://schemas.microsoft.com/office/drawing/2014/main" id="{3AD52715-3D6D-4888-906E-AEA8A4399D25}"/>
              </a:ext>
            </a:extLst>
          </p:cNvPr>
          <p:cNvSpPr/>
          <p:nvPr/>
        </p:nvSpPr>
        <p:spPr>
          <a:xfrm>
            <a:off x="4408415" y="5187001"/>
            <a:ext cx="3360288" cy="734098"/>
          </a:xfrm>
          <a:prstGeom prst="wedgeRoundRectCallout">
            <a:avLst>
              <a:gd name="adj1" fmla="val -37754"/>
              <a:gd name="adj2" fmla="val 91970"/>
              <a:gd name="adj3" fmla="val 16667"/>
            </a:avLst>
          </a:prstGeom>
          <a:solidFill>
            <a:schemeClr val="bg1"/>
          </a:solid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600" dirty="0">
                <a:solidFill>
                  <a:schemeClr val="tx1"/>
                </a:solidFill>
                <a:latin typeface="メイリオ" panose="020B0604030504040204" pitchFamily="50" charset="-128"/>
                <a:ea typeface="メイリオ" panose="020B0604030504040204" pitchFamily="50" charset="-128"/>
              </a:rPr>
              <a:t>左辺の変数には何が入っていることになるでしょう？</a:t>
            </a:r>
          </a:p>
        </p:txBody>
      </p:sp>
      <p:sp>
        <p:nvSpPr>
          <p:cNvPr id="10" name="楕円 9">
            <a:extLst>
              <a:ext uri="{FF2B5EF4-FFF2-40B4-BE49-F238E27FC236}">
                <a16:creationId xmlns:a16="http://schemas.microsoft.com/office/drawing/2014/main" id="{96C2C372-E4B7-4847-A311-7B8A09835897}"/>
              </a:ext>
            </a:extLst>
          </p:cNvPr>
          <p:cNvSpPr/>
          <p:nvPr/>
        </p:nvSpPr>
        <p:spPr>
          <a:xfrm>
            <a:off x="7717871" y="318781"/>
            <a:ext cx="964734" cy="964734"/>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OK</a:t>
            </a:r>
            <a:endParaRPr kumimoji="1" lang="ja-JP" altLang="en-US" dirty="0"/>
          </a:p>
        </p:txBody>
      </p:sp>
    </p:spTree>
    <p:extLst>
      <p:ext uri="{BB962C8B-B14F-4D97-AF65-F5344CB8AC3E}">
        <p14:creationId xmlns:p14="http://schemas.microsoft.com/office/powerpoint/2010/main" val="33250817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ABCA02E8-196B-4B7F-BF92-C13BA6F81B88}"/>
              </a:ext>
            </a:extLst>
          </p:cNvPr>
          <p:cNvSpPr txBox="1"/>
          <p:nvPr/>
        </p:nvSpPr>
        <p:spPr>
          <a:xfrm>
            <a:off x="111211" y="657813"/>
            <a:ext cx="6783859" cy="600164"/>
          </a:xfrm>
          <a:prstGeom prst="rect">
            <a:avLst/>
          </a:prstGeom>
          <a:noFill/>
        </p:spPr>
        <p:txBody>
          <a:bodyPr wrap="square" rtlCol="0">
            <a:spAutoFit/>
          </a:bodyPr>
          <a:lstStyle/>
          <a:p>
            <a:pPr>
              <a:lnSpc>
                <a:spcPct val="150000"/>
              </a:lnSpc>
            </a:pPr>
            <a:r>
              <a:rPr lang="ja-JP" altLang="en-US" sz="2400" b="1" dirty="0">
                <a:solidFill>
                  <a:schemeClr val="accent1"/>
                </a:solidFill>
                <a:latin typeface="メイリオ" panose="020B0604030504040204" pitchFamily="50" charset="-128"/>
                <a:ea typeface="メイリオ" panose="020B0604030504040204" pitchFamily="50" charset="-128"/>
              </a:rPr>
              <a:t>入出力は意外と限定されている</a:t>
            </a:r>
          </a:p>
        </p:txBody>
      </p:sp>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18</a:t>
            </a:fld>
            <a:endParaRPr kumimoji="1" lang="ja-JP" altLang="en-US"/>
          </a:p>
        </p:txBody>
      </p:sp>
      <p:sp>
        <p:nvSpPr>
          <p:cNvPr id="16" name="テキスト ボックス 15">
            <a:extLst>
              <a:ext uri="{FF2B5EF4-FFF2-40B4-BE49-F238E27FC236}">
                <a16:creationId xmlns:a16="http://schemas.microsoft.com/office/drawing/2014/main" id="{7C11F730-6E7C-4F0B-BCC6-5E87864DC834}"/>
              </a:ext>
            </a:extLst>
          </p:cNvPr>
          <p:cNvSpPr txBox="1"/>
          <p:nvPr/>
        </p:nvSpPr>
        <p:spPr bwMode="auto">
          <a:xfrm>
            <a:off x="111211" y="1157037"/>
            <a:ext cx="6519649" cy="1681229"/>
          </a:xfrm>
          <a:prstGeom prst="rect">
            <a:avLst/>
          </a:prstGeom>
          <a:noFill/>
        </p:spPr>
        <p:txBody>
          <a:bodyPr wrap="square" rtlCol="0">
            <a:spAutoFit/>
          </a:bodyPr>
          <a:lstStyle/>
          <a:p>
            <a:pPr>
              <a:lnSpc>
                <a:spcPct val="150000"/>
              </a:lnSpc>
            </a:pPr>
            <a:r>
              <a:rPr lang="ja-JP" altLang="en-US" sz="1400" dirty="0">
                <a:latin typeface="メイリオ" panose="020B0604030504040204" pitchFamily="50" charset="-128"/>
                <a:ea typeface="メイリオ" panose="020B0604030504040204" pitchFamily="50" charset="-128"/>
              </a:rPr>
              <a:t>　プログラムを作りたいときに大事なことは、</a:t>
            </a:r>
            <a:endParaRPr lang="en-US" altLang="ja-JP" sz="1400" dirty="0">
              <a:latin typeface="メイリオ" panose="020B0604030504040204" pitchFamily="50" charset="-128"/>
              <a:ea typeface="メイリオ" panose="020B0604030504040204" pitchFamily="50" charset="-128"/>
            </a:endParaRPr>
          </a:p>
          <a:p>
            <a:pPr>
              <a:lnSpc>
                <a:spcPct val="150000"/>
              </a:lnSpc>
            </a:pPr>
            <a:r>
              <a:rPr lang="ja-JP" altLang="en-US" sz="1400" b="1" u="sng" dirty="0">
                <a:solidFill>
                  <a:srgbClr val="FF7C80"/>
                </a:solidFill>
                <a:latin typeface="メイリオ" panose="020B0604030504040204" pitchFamily="50" charset="-128"/>
                <a:ea typeface="メイリオ" panose="020B0604030504040204" pitchFamily="50" charset="-128"/>
              </a:rPr>
              <a:t>最初状態を設定</a:t>
            </a:r>
            <a:r>
              <a:rPr lang="ja-JP" altLang="en-US" sz="1400" dirty="0">
                <a:latin typeface="メイリオ" panose="020B0604030504040204" pitchFamily="50" charset="-128"/>
                <a:ea typeface="メイリオ" panose="020B0604030504040204" pitchFamily="50" charset="-128"/>
              </a:rPr>
              <a:t>し、</a:t>
            </a:r>
            <a:r>
              <a:rPr lang="ja-JP" altLang="en-US" sz="1400" b="1" u="sng" dirty="0">
                <a:solidFill>
                  <a:srgbClr val="FF7C80"/>
                </a:solidFill>
                <a:latin typeface="メイリオ" panose="020B0604030504040204" pitchFamily="50" charset="-128"/>
                <a:ea typeface="メイリオ" panose="020B0604030504040204" pitchFamily="50" charset="-128"/>
              </a:rPr>
              <a:t>最後の状態をイメージする</a:t>
            </a:r>
            <a:r>
              <a:rPr lang="ja-JP" altLang="en-US" sz="1400" dirty="0">
                <a:latin typeface="メイリオ" panose="020B0604030504040204" pitchFamily="50" charset="-128"/>
                <a:ea typeface="メイリオ" panose="020B0604030504040204" pitchFamily="50" charset="-128"/>
              </a:rPr>
              <a:t>ことです</a:t>
            </a:r>
            <a:endParaRPr lang="en-US" altLang="ja-JP" sz="1400" dirty="0">
              <a:latin typeface="メイリオ" panose="020B0604030504040204" pitchFamily="50" charset="-128"/>
              <a:ea typeface="メイリオ" panose="020B0604030504040204" pitchFamily="50" charset="-128"/>
            </a:endParaRPr>
          </a:p>
          <a:p>
            <a:pPr>
              <a:lnSpc>
                <a:spcPct val="150000"/>
              </a:lnSpc>
            </a:pPr>
            <a:r>
              <a:rPr lang="ja-JP" altLang="en-US" sz="1400" dirty="0">
                <a:latin typeface="メイリオ" panose="020B0604030504040204" pitchFamily="50" charset="-128"/>
                <a:ea typeface="メイリオ" panose="020B0604030504040204" pitchFamily="50" charset="-128"/>
              </a:rPr>
              <a:t>　これがきっちり決まっていれば、プログラムはできたも同然です</a:t>
            </a:r>
            <a:endParaRPr lang="en-US" altLang="ja-JP" sz="1400" dirty="0">
              <a:latin typeface="メイリオ" panose="020B0604030504040204" pitchFamily="50" charset="-128"/>
              <a:ea typeface="メイリオ" panose="020B0604030504040204" pitchFamily="50" charset="-128"/>
            </a:endParaRPr>
          </a:p>
          <a:p>
            <a:pPr>
              <a:lnSpc>
                <a:spcPct val="150000"/>
              </a:lnSpc>
            </a:pPr>
            <a:r>
              <a:rPr lang="ja-JP" altLang="en-US" sz="1400" dirty="0">
                <a:latin typeface="メイリオ" panose="020B0604030504040204" pitchFamily="50" charset="-128"/>
                <a:ea typeface="メイリオ" panose="020B0604030504040204" pitchFamily="50" charset="-128"/>
              </a:rPr>
              <a:t>　そのぐらい大事な要素です</a:t>
            </a:r>
            <a:endParaRPr lang="en-US" altLang="ja-JP" sz="1400" dirty="0">
              <a:latin typeface="メイリオ" panose="020B0604030504040204" pitchFamily="50" charset="-128"/>
              <a:ea typeface="メイリオ" panose="020B0604030504040204" pitchFamily="50" charset="-128"/>
            </a:endParaRPr>
          </a:p>
          <a:p>
            <a:pPr>
              <a:lnSpc>
                <a:spcPct val="150000"/>
              </a:lnSpc>
            </a:pPr>
            <a:r>
              <a:rPr lang="ja-JP" altLang="en-US" sz="1400" dirty="0">
                <a:latin typeface="メイリオ" panose="020B0604030504040204" pitchFamily="50" charset="-128"/>
                <a:ea typeface="メイリオ" panose="020B0604030504040204" pitchFamily="50" charset="-128"/>
              </a:rPr>
              <a:t>　でもどちらの形も</a:t>
            </a:r>
            <a:r>
              <a:rPr lang="ja-JP" altLang="en-US" sz="1400" b="1" u="sng" dirty="0">
                <a:solidFill>
                  <a:schemeClr val="accent5"/>
                </a:solidFill>
                <a:latin typeface="メイリオ" panose="020B0604030504040204" pitchFamily="50" charset="-128"/>
                <a:ea typeface="メイリオ" panose="020B0604030504040204" pitchFamily="50" charset="-128"/>
              </a:rPr>
              <a:t>実はあまり種類はない</a:t>
            </a:r>
            <a:r>
              <a:rPr lang="ja-JP" altLang="en-US" sz="1400" dirty="0">
                <a:latin typeface="メイリオ" panose="020B0604030504040204" pitchFamily="50" charset="-128"/>
                <a:ea typeface="メイリオ" panose="020B0604030504040204" pitchFamily="50" charset="-128"/>
              </a:rPr>
              <a:t>です</a:t>
            </a:r>
            <a:endParaRPr lang="en-US" altLang="ja-JP" sz="1400" dirty="0">
              <a:latin typeface="メイリオ" panose="020B0604030504040204" pitchFamily="50" charset="-128"/>
              <a:ea typeface="メイリオ" panose="020B0604030504040204" pitchFamily="50" charset="-128"/>
            </a:endParaRPr>
          </a:p>
        </p:txBody>
      </p:sp>
      <p:sp>
        <p:nvSpPr>
          <p:cNvPr id="20" name="テキスト ボックス 19">
            <a:extLst>
              <a:ext uri="{FF2B5EF4-FFF2-40B4-BE49-F238E27FC236}">
                <a16:creationId xmlns:a16="http://schemas.microsoft.com/office/drawing/2014/main" id="{1E5370A3-99B1-4F77-BD64-29BF07AF83F1}"/>
              </a:ext>
            </a:extLst>
          </p:cNvPr>
          <p:cNvSpPr txBox="1"/>
          <p:nvPr/>
        </p:nvSpPr>
        <p:spPr>
          <a:xfrm>
            <a:off x="111212" y="117527"/>
            <a:ext cx="5828193"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考えることを楽しもう</a:t>
            </a:r>
          </a:p>
        </p:txBody>
      </p:sp>
      <p:sp>
        <p:nvSpPr>
          <p:cNvPr id="7" name="四角形: 角を丸くする 20">
            <a:extLst>
              <a:ext uri="{FF2B5EF4-FFF2-40B4-BE49-F238E27FC236}">
                <a16:creationId xmlns:a16="http://schemas.microsoft.com/office/drawing/2014/main" id="{F915C578-1685-4AA1-A368-A2E0784A6626}"/>
              </a:ext>
            </a:extLst>
          </p:cNvPr>
          <p:cNvSpPr/>
          <p:nvPr/>
        </p:nvSpPr>
        <p:spPr bwMode="auto">
          <a:xfrm>
            <a:off x="706125" y="3141394"/>
            <a:ext cx="7430334" cy="3269336"/>
          </a:xfrm>
          <a:prstGeom prst="roundRect">
            <a:avLst>
              <a:gd name="adj" fmla="val 18740"/>
            </a:avLst>
          </a:prstGeom>
          <a:noFill/>
          <a:ln w="38100">
            <a:solidFill>
              <a:schemeClr val="accent6"/>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wrap="none" anchor="t"/>
          <a:lstStyle/>
          <a:p>
            <a:pPr algn="ctr">
              <a:defRPr/>
            </a:pPr>
            <a:endParaRPr lang="ja-JP" altLang="en-US" sz="2400" dirty="0">
              <a:solidFill>
                <a:schemeClr val="tx1"/>
              </a:solidFill>
              <a:latin typeface="メイリオ" panose="020B0604030504040204" pitchFamily="50" charset="-128"/>
              <a:ea typeface="メイリオ" panose="020B0604030504040204" pitchFamily="50" charset="-128"/>
            </a:endParaRPr>
          </a:p>
        </p:txBody>
      </p:sp>
      <p:grpSp>
        <p:nvGrpSpPr>
          <p:cNvPr id="8" name="グループ化 7">
            <a:extLst>
              <a:ext uri="{FF2B5EF4-FFF2-40B4-BE49-F238E27FC236}">
                <a16:creationId xmlns:a16="http://schemas.microsoft.com/office/drawing/2014/main" id="{13DC78FD-43B2-4709-BDAF-BF21B3150746}"/>
              </a:ext>
            </a:extLst>
          </p:cNvPr>
          <p:cNvGrpSpPr/>
          <p:nvPr/>
        </p:nvGrpSpPr>
        <p:grpSpPr>
          <a:xfrm>
            <a:off x="1162225" y="3606982"/>
            <a:ext cx="1573121" cy="544907"/>
            <a:chOff x="612252" y="1754894"/>
            <a:chExt cx="1573121" cy="544907"/>
          </a:xfrm>
        </p:grpSpPr>
        <p:sp>
          <p:nvSpPr>
            <p:cNvPr id="9" name="円/楕円 4">
              <a:extLst>
                <a:ext uri="{FF2B5EF4-FFF2-40B4-BE49-F238E27FC236}">
                  <a16:creationId xmlns:a16="http://schemas.microsoft.com/office/drawing/2014/main" id="{9D6091FA-02F1-4516-B9F1-AE3DBC3BB602}"/>
                </a:ext>
              </a:extLst>
            </p:cNvPr>
            <p:cNvSpPr/>
            <p:nvPr/>
          </p:nvSpPr>
          <p:spPr>
            <a:xfrm>
              <a:off x="867228" y="1754894"/>
              <a:ext cx="1063171" cy="544907"/>
            </a:xfrm>
            <a:prstGeom prst="ellips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0" name="テキスト ボックス 9">
              <a:extLst>
                <a:ext uri="{FF2B5EF4-FFF2-40B4-BE49-F238E27FC236}">
                  <a16:creationId xmlns:a16="http://schemas.microsoft.com/office/drawing/2014/main" id="{48710FAA-277F-47DA-AA8A-E82ABD4D3F52}"/>
                </a:ext>
              </a:extLst>
            </p:cNvPr>
            <p:cNvSpPr txBox="1"/>
            <p:nvPr/>
          </p:nvSpPr>
          <p:spPr>
            <a:xfrm>
              <a:off x="612252" y="1842681"/>
              <a:ext cx="1573121" cy="369332"/>
            </a:xfrm>
            <a:prstGeom prst="rect">
              <a:avLst/>
            </a:prstGeom>
            <a:noFill/>
          </p:spPr>
          <p:txBody>
            <a:bodyPr wrap="square" rtlCol="0">
              <a:spAutoFit/>
            </a:bodyPr>
            <a:lstStyle/>
            <a:p>
              <a:pPr algn="ctr"/>
              <a:r>
                <a:rPr kumimoji="1" lang="en-US" altLang="ja-JP" dirty="0"/>
                <a:t>Excel</a:t>
              </a:r>
              <a:endParaRPr kumimoji="1" lang="ja-JP" altLang="en-US" dirty="0"/>
            </a:p>
          </p:txBody>
        </p:sp>
      </p:grpSp>
      <p:sp>
        <p:nvSpPr>
          <p:cNvPr id="11" name="角丸四角形 129">
            <a:extLst>
              <a:ext uri="{FF2B5EF4-FFF2-40B4-BE49-F238E27FC236}">
                <a16:creationId xmlns:a16="http://schemas.microsoft.com/office/drawing/2014/main" id="{B39AA9BD-4965-4662-992A-E848AEC5E9B6}"/>
              </a:ext>
            </a:extLst>
          </p:cNvPr>
          <p:cNvSpPr/>
          <p:nvPr/>
        </p:nvSpPr>
        <p:spPr>
          <a:xfrm>
            <a:off x="2620900" y="2885242"/>
            <a:ext cx="1572288" cy="500367"/>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ja-JP" altLang="en-US" sz="2400" dirty="0">
                <a:solidFill>
                  <a:schemeClr val="bg1"/>
                </a:solidFill>
                <a:latin typeface="メイリオ" panose="020B0604030504040204" pitchFamily="50" charset="-128"/>
                <a:ea typeface="メイリオ" panose="020B0604030504040204" pitchFamily="50" charset="-128"/>
              </a:rPr>
              <a:t>入力</a:t>
            </a:r>
          </a:p>
        </p:txBody>
      </p:sp>
      <p:sp>
        <p:nvSpPr>
          <p:cNvPr id="13" name="角丸四角形 129">
            <a:extLst>
              <a:ext uri="{FF2B5EF4-FFF2-40B4-BE49-F238E27FC236}">
                <a16:creationId xmlns:a16="http://schemas.microsoft.com/office/drawing/2014/main" id="{255037BF-3AC7-4225-933E-7BBB9CE17D92}"/>
              </a:ext>
            </a:extLst>
          </p:cNvPr>
          <p:cNvSpPr/>
          <p:nvPr/>
        </p:nvSpPr>
        <p:spPr>
          <a:xfrm>
            <a:off x="4685899" y="2880155"/>
            <a:ext cx="1572288" cy="500367"/>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ja-JP" altLang="en-US" sz="2400" dirty="0">
                <a:solidFill>
                  <a:schemeClr val="bg1"/>
                </a:solidFill>
                <a:latin typeface="メイリオ" panose="020B0604030504040204" pitchFamily="50" charset="-128"/>
                <a:ea typeface="メイリオ" panose="020B0604030504040204" pitchFamily="50" charset="-128"/>
              </a:rPr>
              <a:t>出力</a:t>
            </a:r>
          </a:p>
        </p:txBody>
      </p:sp>
      <p:grpSp>
        <p:nvGrpSpPr>
          <p:cNvPr id="18" name="グループ化 17">
            <a:extLst>
              <a:ext uri="{FF2B5EF4-FFF2-40B4-BE49-F238E27FC236}">
                <a16:creationId xmlns:a16="http://schemas.microsoft.com/office/drawing/2014/main" id="{748A6492-9FE9-4804-B8F9-A7BF36CD73AD}"/>
              </a:ext>
            </a:extLst>
          </p:cNvPr>
          <p:cNvGrpSpPr/>
          <p:nvPr/>
        </p:nvGrpSpPr>
        <p:grpSpPr>
          <a:xfrm>
            <a:off x="2735346" y="3593551"/>
            <a:ext cx="1573121" cy="544907"/>
            <a:chOff x="612252" y="1754894"/>
            <a:chExt cx="1573121" cy="544907"/>
          </a:xfrm>
        </p:grpSpPr>
        <p:sp>
          <p:nvSpPr>
            <p:cNvPr id="19" name="円/楕円 4">
              <a:extLst>
                <a:ext uri="{FF2B5EF4-FFF2-40B4-BE49-F238E27FC236}">
                  <a16:creationId xmlns:a16="http://schemas.microsoft.com/office/drawing/2014/main" id="{10935E82-FC21-4C81-A2AA-23D763AE2AE3}"/>
                </a:ext>
              </a:extLst>
            </p:cNvPr>
            <p:cNvSpPr/>
            <p:nvPr/>
          </p:nvSpPr>
          <p:spPr>
            <a:xfrm>
              <a:off x="867228" y="1754894"/>
              <a:ext cx="1063171" cy="544907"/>
            </a:xfrm>
            <a:prstGeom prst="ellips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1" name="テキスト ボックス 20">
              <a:extLst>
                <a:ext uri="{FF2B5EF4-FFF2-40B4-BE49-F238E27FC236}">
                  <a16:creationId xmlns:a16="http://schemas.microsoft.com/office/drawing/2014/main" id="{E5D47A33-DCDE-4F59-A52C-A3EB6163EE0E}"/>
                </a:ext>
              </a:extLst>
            </p:cNvPr>
            <p:cNvSpPr txBox="1"/>
            <p:nvPr/>
          </p:nvSpPr>
          <p:spPr>
            <a:xfrm>
              <a:off x="612252" y="1842681"/>
              <a:ext cx="1573121" cy="369332"/>
            </a:xfrm>
            <a:prstGeom prst="rect">
              <a:avLst/>
            </a:prstGeom>
            <a:noFill/>
          </p:spPr>
          <p:txBody>
            <a:bodyPr wrap="square" rtlCol="0">
              <a:spAutoFit/>
            </a:bodyPr>
            <a:lstStyle/>
            <a:p>
              <a:pPr algn="ctr"/>
              <a:r>
                <a:rPr kumimoji="1" lang="en-US" altLang="ja-JP" dirty="0"/>
                <a:t>GUI</a:t>
              </a:r>
              <a:r>
                <a:rPr kumimoji="1" lang="ja-JP" altLang="en-US" dirty="0"/>
                <a:t>入力</a:t>
              </a:r>
            </a:p>
          </p:txBody>
        </p:sp>
      </p:grpSp>
      <p:grpSp>
        <p:nvGrpSpPr>
          <p:cNvPr id="22" name="グループ化 21">
            <a:extLst>
              <a:ext uri="{FF2B5EF4-FFF2-40B4-BE49-F238E27FC236}">
                <a16:creationId xmlns:a16="http://schemas.microsoft.com/office/drawing/2014/main" id="{39EDEC03-1835-43C7-BFEE-EBF137BCA4B1}"/>
              </a:ext>
            </a:extLst>
          </p:cNvPr>
          <p:cNvGrpSpPr/>
          <p:nvPr/>
        </p:nvGrpSpPr>
        <p:grpSpPr>
          <a:xfrm>
            <a:off x="4269978" y="3778216"/>
            <a:ext cx="1573121" cy="544907"/>
            <a:chOff x="612252" y="1754894"/>
            <a:chExt cx="1573121" cy="544907"/>
          </a:xfrm>
        </p:grpSpPr>
        <p:sp>
          <p:nvSpPr>
            <p:cNvPr id="23" name="円/楕円 4">
              <a:extLst>
                <a:ext uri="{FF2B5EF4-FFF2-40B4-BE49-F238E27FC236}">
                  <a16:creationId xmlns:a16="http://schemas.microsoft.com/office/drawing/2014/main" id="{30E39B20-CDE9-4246-A69F-DD38BA0D9E2C}"/>
                </a:ext>
              </a:extLst>
            </p:cNvPr>
            <p:cNvSpPr/>
            <p:nvPr/>
          </p:nvSpPr>
          <p:spPr>
            <a:xfrm>
              <a:off x="867228" y="1754894"/>
              <a:ext cx="1063171" cy="544907"/>
            </a:xfrm>
            <a:prstGeom prst="ellips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4" name="テキスト ボックス 23">
              <a:extLst>
                <a:ext uri="{FF2B5EF4-FFF2-40B4-BE49-F238E27FC236}">
                  <a16:creationId xmlns:a16="http://schemas.microsoft.com/office/drawing/2014/main" id="{215C695B-5EC9-48A0-BBAD-975DE39F7A49}"/>
                </a:ext>
              </a:extLst>
            </p:cNvPr>
            <p:cNvSpPr txBox="1"/>
            <p:nvPr/>
          </p:nvSpPr>
          <p:spPr>
            <a:xfrm>
              <a:off x="612252" y="1842681"/>
              <a:ext cx="1573121" cy="369332"/>
            </a:xfrm>
            <a:prstGeom prst="rect">
              <a:avLst/>
            </a:prstGeom>
            <a:noFill/>
          </p:spPr>
          <p:txBody>
            <a:bodyPr wrap="square" rtlCol="0">
              <a:spAutoFit/>
            </a:bodyPr>
            <a:lstStyle/>
            <a:p>
              <a:pPr algn="ctr"/>
              <a:r>
                <a:rPr kumimoji="1" lang="en-US" altLang="ja-JP" dirty="0"/>
                <a:t>CUI</a:t>
              </a:r>
              <a:r>
                <a:rPr kumimoji="1" lang="ja-JP" altLang="en-US" dirty="0"/>
                <a:t>入力</a:t>
              </a:r>
            </a:p>
          </p:txBody>
        </p:sp>
      </p:grpSp>
      <p:grpSp>
        <p:nvGrpSpPr>
          <p:cNvPr id="25" name="グループ化 24">
            <a:extLst>
              <a:ext uri="{FF2B5EF4-FFF2-40B4-BE49-F238E27FC236}">
                <a16:creationId xmlns:a16="http://schemas.microsoft.com/office/drawing/2014/main" id="{E82AB2D6-7C15-4BD0-8F72-A60ACB93985A}"/>
              </a:ext>
            </a:extLst>
          </p:cNvPr>
          <p:cNvGrpSpPr/>
          <p:nvPr/>
        </p:nvGrpSpPr>
        <p:grpSpPr>
          <a:xfrm>
            <a:off x="1833923" y="4136341"/>
            <a:ext cx="1573121" cy="544907"/>
            <a:chOff x="612252" y="1754894"/>
            <a:chExt cx="1573121" cy="544907"/>
          </a:xfrm>
        </p:grpSpPr>
        <p:sp>
          <p:nvSpPr>
            <p:cNvPr id="27" name="円/楕円 4">
              <a:extLst>
                <a:ext uri="{FF2B5EF4-FFF2-40B4-BE49-F238E27FC236}">
                  <a16:creationId xmlns:a16="http://schemas.microsoft.com/office/drawing/2014/main" id="{A5178A26-7728-4363-BB69-6B4BB6ADD87A}"/>
                </a:ext>
              </a:extLst>
            </p:cNvPr>
            <p:cNvSpPr/>
            <p:nvPr/>
          </p:nvSpPr>
          <p:spPr>
            <a:xfrm>
              <a:off x="867228" y="1754894"/>
              <a:ext cx="1063171" cy="544907"/>
            </a:xfrm>
            <a:prstGeom prst="ellips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8" name="テキスト ボックス 27">
              <a:extLst>
                <a:ext uri="{FF2B5EF4-FFF2-40B4-BE49-F238E27FC236}">
                  <a16:creationId xmlns:a16="http://schemas.microsoft.com/office/drawing/2014/main" id="{E7434EEA-6E2E-457F-BF8F-048295821C12}"/>
                </a:ext>
              </a:extLst>
            </p:cNvPr>
            <p:cNvSpPr txBox="1"/>
            <p:nvPr/>
          </p:nvSpPr>
          <p:spPr>
            <a:xfrm>
              <a:off x="612252" y="1842681"/>
              <a:ext cx="1573121" cy="369332"/>
            </a:xfrm>
            <a:prstGeom prst="rect">
              <a:avLst/>
            </a:prstGeom>
            <a:noFill/>
          </p:spPr>
          <p:txBody>
            <a:bodyPr wrap="square" rtlCol="0">
              <a:spAutoFit/>
            </a:bodyPr>
            <a:lstStyle/>
            <a:p>
              <a:pPr algn="ctr"/>
              <a:r>
                <a:rPr kumimoji="1" lang="en-US" altLang="ja-JP" dirty="0"/>
                <a:t>Word</a:t>
              </a:r>
              <a:endParaRPr kumimoji="1" lang="ja-JP" altLang="en-US" dirty="0"/>
            </a:p>
          </p:txBody>
        </p:sp>
      </p:grpSp>
      <p:grpSp>
        <p:nvGrpSpPr>
          <p:cNvPr id="29" name="グループ化 28">
            <a:extLst>
              <a:ext uri="{FF2B5EF4-FFF2-40B4-BE49-F238E27FC236}">
                <a16:creationId xmlns:a16="http://schemas.microsoft.com/office/drawing/2014/main" id="{7EF44DAD-07D5-49EE-BF72-24989C5B4EF5}"/>
              </a:ext>
            </a:extLst>
          </p:cNvPr>
          <p:cNvGrpSpPr/>
          <p:nvPr/>
        </p:nvGrpSpPr>
        <p:grpSpPr>
          <a:xfrm>
            <a:off x="716013" y="4561736"/>
            <a:ext cx="1573121" cy="544907"/>
            <a:chOff x="612252" y="1754894"/>
            <a:chExt cx="1573121" cy="544907"/>
          </a:xfrm>
        </p:grpSpPr>
        <p:sp>
          <p:nvSpPr>
            <p:cNvPr id="30" name="円/楕円 4">
              <a:extLst>
                <a:ext uri="{FF2B5EF4-FFF2-40B4-BE49-F238E27FC236}">
                  <a16:creationId xmlns:a16="http://schemas.microsoft.com/office/drawing/2014/main" id="{3266178E-DFAA-4C1D-BE7E-12A4A0DF4572}"/>
                </a:ext>
              </a:extLst>
            </p:cNvPr>
            <p:cNvSpPr/>
            <p:nvPr/>
          </p:nvSpPr>
          <p:spPr>
            <a:xfrm>
              <a:off x="867228" y="1754894"/>
              <a:ext cx="1063171" cy="544907"/>
            </a:xfrm>
            <a:prstGeom prst="ellips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1" name="テキスト ボックス 30">
              <a:extLst>
                <a:ext uri="{FF2B5EF4-FFF2-40B4-BE49-F238E27FC236}">
                  <a16:creationId xmlns:a16="http://schemas.microsoft.com/office/drawing/2014/main" id="{6A994C45-5651-4FD0-913F-112529DA9BF0}"/>
                </a:ext>
              </a:extLst>
            </p:cNvPr>
            <p:cNvSpPr txBox="1"/>
            <p:nvPr/>
          </p:nvSpPr>
          <p:spPr>
            <a:xfrm>
              <a:off x="612252" y="1842681"/>
              <a:ext cx="1573121" cy="369332"/>
            </a:xfrm>
            <a:prstGeom prst="rect">
              <a:avLst/>
            </a:prstGeom>
            <a:noFill/>
          </p:spPr>
          <p:txBody>
            <a:bodyPr wrap="square" rtlCol="0">
              <a:spAutoFit/>
            </a:bodyPr>
            <a:lstStyle/>
            <a:p>
              <a:pPr algn="ctr"/>
              <a:r>
                <a:rPr kumimoji="1" lang="en-US" altLang="ja-JP" dirty="0"/>
                <a:t>Web</a:t>
              </a:r>
              <a:r>
                <a:rPr kumimoji="1" lang="ja-JP" altLang="en-US" dirty="0"/>
                <a:t>サイト</a:t>
              </a:r>
            </a:p>
          </p:txBody>
        </p:sp>
      </p:grpSp>
      <p:grpSp>
        <p:nvGrpSpPr>
          <p:cNvPr id="32" name="グループ化 31">
            <a:extLst>
              <a:ext uri="{FF2B5EF4-FFF2-40B4-BE49-F238E27FC236}">
                <a16:creationId xmlns:a16="http://schemas.microsoft.com/office/drawing/2014/main" id="{D031B2E5-60D3-43DD-992D-321FC597C57C}"/>
              </a:ext>
            </a:extLst>
          </p:cNvPr>
          <p:cNvGrpSpPr/>
          <p:nvPr/>
        </p:nvGrpSpPr>
        <p:grpSpPr>
          <a:xfrm>
            <a:off x="2775529" y="4669581"/>
            <a:ext cx="1573121" cy="544907"/>
            <a:chOff x="612252" y="1754894"/>
            <a:chExt cx="1573121" cy="544907"/>
          </a:xfrm>
        </p:grpSpPr>
        <p:sp>
          <p:nvSpPr>
            <p:cNvPr id="33" name="円/楕円 4">
              <a:extLst>
                <a:ext uri="{FF2B5EF4-FFF2-40B4-BE49-F238E27FC236}">
                  <a16:creationId xmlns:a16="http://schemas.microsoft.com/office/drawing/2014/main" id="{3BEA871E-FD60-458B-82C3-E3F0584B3DC3}"/>
                </a:ext>
              </a:extLst>
            </p:cNvPr>
            <p:cNvSpPr/>
            <p:nvPr/>
          </p:nvSpPr>
          <p:spPr>
            <a:xfrm>
              <a:off x="867228" y="1754894"/>
              <a:ext cx="1063171" cy="544907"/>
            </a:xfrm>
            <a:prstGeom prst="ellips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4" name="テキスト ボックス 33">
              <a:extLst>
                <a:ext uri="{FF2B5EF4-FFF2-40B4-BE49-F238E27FC236}">
                  <a16:creationId xmlns:a16="http://schemas.microsoft.com/office/drawing/2014/main" id="{43595653-B841-4215-9E5A-898E572DE890}"/>
                </a:ext>
              </a:extLst>
            </p:cNvPr>
            <p:cNvSpPr txBox="1"/>
            <p:nvPr/>
          </p:nvSpPr>
          <p:spPr>
            <a:xfrm>
              <a:off x="612252" y="1842681"/>
              <a:ext cx="1573121" cy="369332"/>
            </a:xfrm>
            <a:prstGeom prst="rect">
              <a:avLst/>
            </a:prstGeom>
            <a:noFill/>
          </p:spPr>
          <p:txBody>
            <a:bodyPr wrap="square" rtlCol="0">
              <a:spAutoFit/>
            </a:bodyPr>
            <a:lstStyle/>
            <a:p>
              <a:pPr algn="ctr"/>
              <a:r>
                <a:rPr kumimoji="1" lang="ja-JP" altLang="en-US" dirty="0"/>
                <a:t>メモ帳</a:t>
              </a:r>
            </a:p>
          </p:txBody>
        </p:sp>
      </p:grpSp>
      <p:grpSp>
        <p:nvGrpSpPr>
          <p:cNvPr id="35" name="グループ化 34">
            <a:extLst>
              <a:ext uri="{FF2B5EF4-FFF2-40B4-BE49-F238E27FC236}">
                <a16:creationId xmlns:a16="http://schemas.microsoft.com/office/drawing/2014/main" id="{A52D9836-5185-49C0-B6A7-FDA2E5EF9371}"/>
              </a:ext>
            </a:extLst>
          </p:cNvPr>
          <p:cNvGrpSpPr/>
          <p:nvPr/>
        </p:nvGrpSpPr>
        <p:grpSpPr>
          <a:xfrm>
            <a:off x="1162079" y="5300161"/>
            <a:ext cx="1573121" cy="544907"/>
            <a:chOff x="612252" y="1754894"/>
            <a:chExt cx="1573121" cy="544907"/>
          </a:xfrm>
        </p:grpSpPr>
        <p:sp>
          <p:nvSpPr>
            <p:cNvPr id="36" name="円/楕円 4">
              <a:extLst>
                <a:ext uri="{FF2B5EF4-FFF2-40B4-BE49-F238E27FC236}">
                  <a16:creationId xmlns:a16="http://schemas.microsoft.com/office/drawing/2014/main" id="{66A091BC-4A80-4A28-9B19-F3480E52BCFC}"/>
                </a:ext>
              </a:extLst>
            </p:cNvPr>
            <p:cNvSpPr/>
            <p:nvPr/>
          </p:nvSpPr>
          <p:spPr>
            <a:xfrm>
              <a:off x="867228" y="1754894"/>
              <a:ext cx="1063171" cy="544907"/>
            </a:xfrm>
            <a:prstGeom prst="ellips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7" name="テキスト ボックス 36">
              <a:extLst>
                <a:ext uri="{FF2B5EF4-FFF2-40B4-BE49-F238E27FC236}">
                  <a16:creationId xmlns:a16="http://schemas.microsoft.com/office/drawing/2014/main" id="{3A945C39-E4CB-4194-B5CE-A3C8DC671FB8}"/>
                </a:ext>
              </a:extLst>
            </p:cNvPr>
            <p:cNvSpPr txBox="1"/>
            <p:nvPr/>
          </p:nvSpPr>
          <p:spPr>
            <a:xfrm>
              <a:off x="612252" y="1842681"/>
              <a:ext cx="1573121" cy="369332"/>
            </a:xfrm>
            <a:prstGeom prst="rect">
              <a:avLst/>
            </a:prstGeom>
            <a:noFill/>
          </p:spPr>
          <p:txBody>
            <a:bodyPr wrap="square" rtlCol="0">
              <a:spAutoFit/>
            </a:bodyPr>
            <a:lstStyle/>
            <a:p>
              <a:pPr algn="ctr"/>
              <a:r>
                <a:rPr kumimoji="1" lang="en-US" altLang="ja-JP" dirty="0"/>
                <a:t>PPT</a:t>
              </a:r>
              <a:endParaRPr kumimoji="1" lang="ja-JP" altLang="en-US" dirty="0"/>
            </a:p>
          </p:txBody>
        </p:sp>
      </p:grpSp>
      <p:grpSp>
        <p:nvGrpSpPr>
          <p:cNvPr id="38" name="グループ化 37">
            <a:extLst>
              <a:ext uri="{FF2B5EF4-FFF2-40B4-BE49-F238E27FC236}">
                <a16:creationId xmlns:a16="http://schemas.microsoft.com/office/drawing/2014/main" id="{9D6896AD-27DC-4989-A7BF-DBEF43AC04A0}"/>
              </a:ext>
            </a:extLst>
          </p:cNvPr>
          <p:cNvGrpSpPr/>
          <p:nvPr/>
        </p:nvGrpSpPr>
        <p:grpSpPr>
          <a:xfrm>
            <a:off x="6427291" y="3422315"/>
            <a:ext cx="1573121" cy="544907"/>
            <a:chOff x="612252" y="1754894"/>
            <a:chExt cx="1573121" cy="544907"/>
          </a:xfrm>
        </p:grpSpPr>
        <p:sp>
          <p:nvSpPr>
            <p:cNvPr id="39" name="円/楕円 4">
              <a:extLst>
                <a:ext uri="{FF2B5EF4-FFF2-40B4-BE49-F238E27FC236}">
                  <a16:creationId xmlns:a16="http://schemas.microsoft.com/office/drawing/2014/main" id="{80C54D9B-6C1F-4830-B40B-25724038B1CA}"/>
                </a:ext>
              </a:extLst>
            </p:cNvPr>
            <p:cNvSpPr/>
            <p:nvPr/>
          </p:nvSpPr>
          <p:spPr>
            <a:xfrm>
              <a:off x="867228" y="1754894"/>
              <a:ext cx="1063171" cy="544907"/>
            </a:xfrm>
            <a:prstGeom prst="ellips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0" name="テキスト ボックス 39">
              <a:extLst>
                <a:ext uri="{FF2B5EF4-FFF2-40B4-BE49-F238E27FC236}">
                  <a16:creationId xmlns:a16="http://schemas.microsoft.com/office/drawing/2014/main" id="{014638A5-ED82-4BE7-9636-DC6138CB785D}"/>
                </a:ext>
              </a:extLst>
            </p:cNvPr>
            <p:cNvSpPr txBox="1"/>
            <p:nvPr/>
          </p:nvSpPr>
          <p:spPr>
            <a:xfrm>
              <a:off x="612252" y="1842681"/>
              <a:ext cx="1573121" cy="369332"/>
            </a:xfrm>
            <a:prstGeom prst="rect">
              <a:avLst/>
            </a:prstGeom>
            <a:noFill/>
          </p:spPr>
          <p:txBody>
            <a:bodyPr wrap="square" rtlCol="0">
              <a:spAutoFit/>
            </a:bodyPr>
            <a:lstStyle/>
            <a:p>
              <a:pPr algn="ctr"/>
              <a:r>
                <a:rPr kumimoji="1" lang="en-US" altLang="ja-JP" dirty="0"/>
                <a:t>Jpeg</a:t>
              </a:r>
              <a:endParaRPr kumimoji="1" lang="ja-JP" altLang="en-US" dirty="0"/>
            </a:p>
          </p:txBody>
        </p:sp>
      </p:grpSp>
      <p:grpSp>
        <p:nvGrpSpPr>
          <p:cNvPr id="41" name="グループ化 40">
            <a:extLst>
              <a:ext uri="{FF2B5EF4-FFF2-40B4-BE49-F238E27FC236}">
                <a16:creationId xmlns:a16="http://schemas.microsoft.com/office/drawing/2014/main" id="{CA7C22D0-A224-4CEB-95DE-34FF1AD81A9C}"/>
              </a:ext>
            </a:extLst>
          </p:cNvPr>
          <p:cNvGrpSpPr/>
          <p:nvPr/>
        </p:nvGrpSpPr>
        <p:grpSpPr>
          <a:xfrm>
            <a:off x="2557529" y="5574196"/>
            <a:ext cx="1573121" cy="544907"/>
            <a:chOff x="612252" y="1754894"/>
            <a:chExt cx="1573121" cy="544907"/>
          </a:xfrm>
        </p:grpSpPr>
        <p:sp>
          <p:nvSpPr>
            <p:cNvPr id="42" name="円/楕円 4">
              <a:extLst>
                <a:ext uri="{FF2B5EF4-FFF2-40B4-BE49-F238E27FC236}">
                  <a16:creationId xmlns:a16="http://schemas.microsoft.com/office/drawing/2014/main" id="{476FB0FE-AD6C-4F83-9ACF-50D4EB574C0A}"/>
                </a:ext>
              </a:extLst>
            </p:cNvPr>
            <p:cNvSpPr/>
            <p:nvPr/>
          </p:nvSpPr>
          <p:spPr>
            <a:xfrm>
              <a:off x="867228" y="1754894"/>
              <a:ext cx="1063171" cy="544907"/>
            </a:xfrm>
            <a:prstGeom prst="ellips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3" name="テキスト ボックス 42">
              <a:extLst>
                <a:ext uri="{FF2B5EF4-FFF2-40B4-BE49-F238E27FC236}">
                  <a16:creationId xmlns:a16="http://schemas.microsoft.com/office/drawing/2014/main" id="{4EE7549C-1DD8-49E1-BAD5-A3BEFF5A1D48}"/>
                </a:ext>
              </a:extLst>
            </p:cNvPr>
            <p:cNvSpPr txBox="1"/>
            <p:nvPr/>
          </p:nvSpPr>
          <p:spPr>
            <a:xfrm>
              <a:off x="612252" y="1842681"/>
              <a:ext cx="1573121" cy="369332"/>
            </a:xfrm>
            <a:prstGeom prst="rect">
              <a:avLst/>
            </a:prstGeom>
            <a:noFill/>
          </p:spPr>
          <p:txBody>
            <a:bodyPr wrap="square" rtlCol="0">
              <a:spAutoFit/>
            </a:bodyPr>
            <a:lstStyle/>
            <a:p>
              <a:pPr algn="ctr"/>
              <a:r>
                <a:rPr kumimoji="1" lang="en-US" altLang="ja-JP" dirty="0"/>
                <a:t>MP3</a:t>
              </a:r>
              <a:endParaRPr kumimoji="1" lang="ja-JP" altLang="en-US" dirty="0"/>
            </a:p>
          </p:txBody>
        </p:sp>
      </p:grpSp>
      <p:grpSp>
        <p:nvGrpSpPr>
          <p:cNvPr id="44" name="グループ化 43">
            <a:extLst>
              <a:ext uri="{FF2B5EF4-FFF2-40B4-BE49-F238E27FC236}">
                <a16:creationId xmlns:a16="http://schemas.microsoft.com/office/drawing/2014/main" id="{646ACD07-45A7-4AEA-9E24-B906E16B5BF0}"/>
              </a:ext>
            </a:extLst>
          </p:cNvPr>
          <p:cNvGrpSpPr/>
          <p:nvPr/>
        </p:nvGrpSpPr>
        <p:grpSpPr>
          <a:xfrm>
            <a:off x="5631495" y="4124674"/>
            <a:ext cx="1573121" cy="544907"/>
            <a:chOff x="612252" y="1754894"/>
            <a:chExt cx="1573121" cy="544907"/>
          </a:xfrm>
        </p:grpSpPr>
        <p:sp>
          <p:nvSpPr>
            <p:cNvPr id="45" name="円/楕円 4">
              <a:extLst>
                <a:ext uri="{FF2B5EF4-FFF2-40B4-BE49-F238E27FC236}">
                  <a16:creationId xmlns:a16="http://schemas.microsoft.com/office/drawing/2014/main" id="{836939B1-6171-4667-A27F-EC958F21EA1E}"/>
                </a:ext>
              </a:extLst>
            </p:cNvPr>
            <p:cNvSpPr/>
            <p:nvPr/>
          </p:nvSpPr>
          <p:spPr>
            <a:xfrm>
              <a:off x="867228" y="1754894"/>
              <a:ext cx="1063171" cy="544907"/>
            </a:xfrm>
            <a:prstGeom prst="ellips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6" name="テキスト ボックス 45">
              <a:extLst>
                <a:ext uri="{FF2B5EF4-FFF2-40B4-BE49-F238E27FC236}">
                  <a16:creationId xmlns:a16="http://schemas.microsoft.com/office/drawing/2014/main" id="{2ABE1ED4-8B19-4EFA-B080-30D598640AF0}"/>
                </a:ext>
              </a:extLst>
            </p:cNvPr>
            <p:cNvSpPr txBox="1"/>
            <p:nvPr/>
          </p:nvSpPr>
          <p:spPr>
            <a:xfrm>
              <a:off x="612252" y="1842681"/>
              <a:ext cx="1573121" cy="369332"/>
            </a:xfrm>
            <a:prstGeom prst="rect">
              <a:avLst/>
            </a:prstGeom>
            <a:noFill/>
          </p:spPr>
          <p:txBody>
            <a:bodyPr wrap="square" rtlCol="0">
              <a:spAutoFit/>
            </a:bodyPr>
            <a:lstStyle/>
            <a:p>
              <a:pPr algn="ctr"/>
              <a:r>
                <a:rPr kumimoji="1" lang="en-US" altLang="ja-JP" dirty="0"/>
                <a:t>wav</a:t>
              </a:r>
              <a:endParaRPr kumimoji="1" lang="ja-JP" altLang="en-US" dirty="0"/>
            </a:p>
          </p:txBody>
        </p:sp>
      </p:grpSp>
      <p:grpSp>
        <p:nvGrpSpPr>
          <p:cNvPr id="47" name="グループ化 46">
            <a:extLst>
              <a:ext uri="{FF2B5EF4-FFF2-40B4-BE49-F238E27FC236}">
                <a16:creationId xmlns:a16="http://schemas.microsoft.com/office/drawing/2014/main" id="{FABF7888-0925-40ED-AB8C-6143A1E5D07E}"/>
              </a:ext>
            </a:extLst>
          </p:cNvPr>
          <p:cNvGrpSpPr/>
          <p:nvPr/>
        </p:nvGrpSpPr>
        <p:grpSpPr>
          <a:xfrm>
            <a:off x="4153249" y="4648599"/>
            <a:ext cx="1573121" cy="544907"/>
            <a:chOff x="612252" y="1754894"/>
            <a:chExt cx="1573121" cy="544907"/>
          </a:xfrm>
        </p:grpSpPr>
        <p:sp>
          <p:nvSpPr>
            <p:cNvPr id="48" name="円/楕円 4">
              <a:extLst>
                <a:ext uri="{FF2B5EF4-FFF2-40B4-BE49-F238E27FC236}">
                  <a16:creationId xmlns:a16="http://schemas.microsoft.com/office/drawing/2014/main" id="{17A955EC-A098-42E0-92D8-D8457C210281}"/>
                </a:ext>
              </a:extLst>
            </p:cNvPr>
            <p:cNvSpPr/>
            <p:nvPr/>
          </p:nvSpPr>
          <p:spPr>
            <a:xfrm>
              <a:off x="867228" y="1754894"/>
              <a:ext cx="1063171" cy="544907"/>
            </a:xfrm>
            <a:prstGeom prst="ellips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9" name="テキスト ボックス 48">
              <a:extLst>
                <a:ext uri="{FF2B5EF4-FFF2-40B4-BE49-F238E27FC236}">
                  <a16:creationId xmlns:a16="http://schemas.microsoft.com/office/drawing/2014/main" id="{29437403-1D1C-484E-A28B-FAE603EA5B35}"/>
                </a:ext>
              </a:extLst>
            </p:cNvPr>
            <p:cNvSpPr txBox="1"/>
            <p:nvPr/>
          </p:nvSpPr>
          <p:spPr>
            <a:xfrm>
              <a:off x="612252" y="1842681"/>
              <a:ext cx="1573121" cy="369332"/>
            </a:xfrm>
            <a:prstGeom prst="rect">
              <a:avLst/>
            </a:prstGeom>
            <a:noFill/>
          </p:spPr>
          <p:txBody>
            <a:bodyPr wrap="square" rtlCol="0">
              <a:spAutoFit/>
            </a:bodyPr>
            <a:lstStyle/>
            <a:p>
              <a:pPr algn="ctr"/>
              <a:r>
                <a:rPr kumimoji="1" lang="en-US" altLang="ja-JP" dirty="0" err="1"/>
                <a:t>png</a:t>
              </a:r>
              <a:endParaRPr kumimoji="1" lang="ja-JP" altLang="en-US" dirty="0"/>
            </a:p>
          </p:txBody>
        </p:sp>
      </p:grpSp>
      <p:grpSp>
        <p:nvGrpSpPr>
          <p:cNvPr id="50" name="グループ化 49">
            <a:extLst>
              <a:ext uri="{FF2B5EF4-FFF2-40B4-BE49-F238E27FC236}">
                <a16:creationId xmlns:a16="http://schemas.microsoft.com/office/drawing/2014/main" id="{DFCAAC64-A268-481D-9B91-CE9F6BD7A6F3}"/>
              </a:ext>
            </a:extLst>
          </p:cNvPr>
          <p:cNvGrpSpPr/>
          <p:nvPr/>
        </p:nvGrpSpPr>
        <p:grpSpPr>
          <a:xfrm>
            <a:off x="6427291" y="4799161"/>
            <a:ext cx="1573121" cy="544907"/>
            <a:chOff x="612252" y="1754894"/>
            <a:chExt cx="1573121" cy="544907"/>
          </a:xfrm>
        </p:grpSpPr>
        <p:sp>
          <p:nvSpPr>
            <p:cNvPr id="51" name="円/楕円 4">
              <a:extLst>
                <a:ext uri="{FF2B5EF4-FFF2-40B4-BE49-F238E27FC236}">
                  <a16:creationId xmlns:a16="http://schemas.microsoft.com/office/drawing/2014/main" id="{8D7FE991-CC9A-414F-9879-6E174A98A67A}"/>
                </a:ext>
              </a:extLst>
            </p:cNvPr>
            <p:cNvSpPr/>
            <p:nvPr/>
          </p:nvSpPr>
          <p:spPr>
            <a:xfrm>
              <a:off x="867228" y="1754894"/>
              <a:ext cx="1063171" cy="544907"/>
            </a:xfrm>
            <a:prstGeom prst="ellips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2" name="テキスト ボックス 51">
              <a:extLst>
                <a:ext uri="{FF2B5EF4-FFF2-40B4-BE49-F238E27FC236}">
                  <a16:creationId xmlns:a16="http://schemas.microsoft.com/office/drawing/2014/main" id="{2C94ABC0-C105-4329-81A6-C5D2787DA838}"/>
                </a:ext>
              </a:extLst>
            </p:cNvPr>
            <p:cNvSpPr txBox="1"/>
            <p:nvPr/>
          </p:nvSpPr>
          <p:spPr>
            <a:xfrm>
              <a:off x="612252" y="1842681"/>
              <a:ext cx="1573121" cy="369332"/>
            </a:xfrm>
            <a:prstGeom prst="rect">
              <a:avLst/>
            </a:prstGeom>
            <a:noFill/>
          </p:spPr>
          <p:txBody>
            <a:bodyPr wrap="square" rtlCol="0">
              <a:spAutoFit/>
            </a:bodyPr>
            <a:lstStyle/>
            <a:p>
              <a:pPr algn="ctr"/>
              <a:r>
                <a:rPr kumimoji="1" lang="en-US" altLang="ja-JP" dirty="0"/>
                <a:t>MP4</a:t>
              </a:r>
              <a:endParaRPr kumimoji="1" lang="ja-JP" altLang="en-US" dirty="0"/>
            </a:p>
          </p:txBody>
        </p:sp>
      </p:grpSp>
      <p:grpSp>
        <p:nvGrpSpPr>
          <p:cNvPr id="53" name="グループ化 52">
            <a:extLst>
              <a:ext uri="{FF2B5EF4-FFF2-40B4-BE49-F238E27FC236}">
                <a16:creationId xmlns:a16="http://schemas.microsoft.com/office/drawing/2014/main" id="{B8C6D6ED-1071-4443-B21E-F9261A901BDC}"/>
              </a:ext>
            </a:extLst>
          </p:cNvPr>
          <p:cNvGrpSpPr/>
          <p:nvPr/>
        </p:nvGrpSpPr>
        <p:grpSpPr>
          <a:xfrm>
            <a:off x="5304545" y="5005739"/>
            <a:ext cx="1573121" cy="544907"/>
            <a:chOff x="612252" y="1754894"/>
            <a:chExt cx="1573121" cy="544907"/>
          </a:xfrm>
        </p:grpSpPr>
        <p:sp>
          <p:nvSpPr>
            <p:cNvPr id="54" name="円/楕円 4">
              <a:extLst>
                <a:ext uri="{FF2B5EF4-FFF2-40B4-BE49-F238E27FC236}">
                  <a16:creationId xmlns:a16="http://schemas.microsoft.com/office/drawing/2014/main" id="{188CA42C-2FBA-4513-9903-4465129AEEB9}"/>
                </a:ext>
              </a:extLst>
            </p:cNvPr>
            <p:cNvSpPr/>
            <p:nvPr/>
          </p:nvSpPr>
          <p:spPr>
            <a:xfrm>
              <a:off x="867228" y="1754894"/>
              <a:ext cx="1063171" cy="544907"/>
            </a:xfrm>
            <a:prstGeom prst="ellips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5" name="テキスト ボックス 54">
              <a:extLst>
                <a:ext uri="{FF2B5EF4-FFF2-40B4-BE49-F238E27FC236}">
                  <a16:creationId xmlns:a16="http://schemas.microsoft.com/office/drawing/2014/main" id="{A03F27F2-F786-4DF5-BD42-81C60FAD21B2}"/>
                </a:ext>
              </a:extLst>
            </p:cNvPr>
            <p:cNvSpPr txBox="1"/>
            <p:nvPr/>
          </p:nvSpPr>
          <p:spPr>
            <a:xfrm>
              <a:off x="612252" y="1842681"/>
              <a:ext cx="1573121" cy="369332"/>
            </a:xfrm>
            <a:prstGeom prst="rect">
              <a:avLst/>
            </a:prstGeom>
            <a:noFill/>
          </p:spPr>
          <p:txBody>
            <a:bodyPr wrap="square" rtlCol="0">
              <a:spAutoFit/>
            </a:bodyPr>
            <a:lstStyle/>
            <a:p>
              <a:pPr algn="ctr"/>
              <a:r>
                <a:rPr kumimoji="1" lang="en-US" altLang="ja-JP" dirty="0"/>
                <a:t>PDF</a:t>
              </a:r>
              <a:endParaRPr kumimoji="1" lang="ja-JP" altLang="en-US" dirty="0"/>
            </a:p>
          </p:txBody>
        </p:sp>
      </p:grpSp>
      <p:grpSp>
        <p:nvGrpSpPr>
          <p:cNvPr id="56" name="グループ化 55">
            <a:extLst>
              <a:ext uri="{FF2B5EF4-FFF2-40B4-BE49-F238E27FC236}">
                <a16:creationId xmlns:a16="http://schemas.microsoft.com/office/drawing/2014/main" id="{4AD2484D-A02F-4909-ADEE-A16A9944C467}"/>
              </a:ext>
            </a:extLst>
          </p:cNvPr>
          <p:cNvGrpSpPr/>
          <p:nvPr/>
        </p:nvGrpSpPr>
        <p:grpSpPr>
          <a:xfrm>
            <a:off x="4146634" y="5563067"/>
            <a:ext cx="1573121" cy="544907"/>
            <a:chOff x="612252" y="1754894"/>
            <a:chExt cx="1573121" cy="544907"/>
          </a:xfrm>
        </p:grpSpPr>
        <p:sp>
          <p:nvSpPr>
            <p:cNvPr id="57" name="円/楕円 4">
              <a:extLst>
                <a:ext uri="{FF2B5EF4-FFF2-40B4-BE49-F238E27FC236}">
                  <a16:creationId xmlns:a16="http://schemas.microsoft.com/office/drawing/2014/main" id="{9C70CF4F-8D7A-4A6C-91BD-CA82A4D81523}"/>
                </a:ext>
              </a:extLst>
            </p:cNvPr>
            <p:cNvSpPr/>
            <p:nvPr/>
          </p:nvSpPr>
          <p:spPr>
            <a:xfrm>
              <a:off x="867228" y="1754894"/>
              <a:ext cx="1063171" cy="544907"/>
            </a:xfrm>
            <a:prstGeom prst="ellips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8" name="テキスト ボックス 57">
              <a:extLst>
                <a:ext uri="{FF2B5EF4-FFF2-40B4-BE49-F238E27FC236}">
                  <a16:creationId xmlns:a16="http://schemas.microsoft.com/office/drawing/2014/main" id="{64E0898B-D97C-4E17-97A0-70F021CF7668}"/>
                </a:ext>
              </a:extLst>
            </p:cNvPr>
            <p:cNvSpPr txBox="1"/>
            <p:nvPr/>
          </p:nvSpPr>
          <p:spPr>
            <a:xfrm>
              <a:off x="612252" y="1842681"/>
              <a:ext cx="1573121" cy="369332"/>
            </a:xfrm>
            <a:prstGeom prst="rect">
              <a:avLst/>
            </a:prstGeom>
            <a:noFill/>
          </p:spPr>
          <p:txBody>
            <a:bodyPr wrap="square" rtlCol="0">
              <a:spAutoFit/>
            </a:bodyPr>
            <a:lstStyle/>
            <a:p>
              <a:pPr algn="ctr"/>
              <a:r>
                <a:rPr kumimoji="1" lang="ja-JP" altLang="en-US" dirty="0"/>
                <a:t>他の</a:t>
              </a:r>
              <a:r>
                <a:rPr kumimoji="1" lang="en-US" altLang="ja-JP" dirty="0"/>
                <a:t>PG</a:t>
              </a:r>
              <a:endParaRPr kumimoji="1" lang="ja-JP" altLang="en-US" dirty="0"/>
            </a:p>
          </p:txBody>
        </p:sp>
      </p:grpSp>
      <p:grpSp>
        <p:nvGrpSpPr>
          <p:cNvPr id="59" name="グループ化 58">
            <a:extLst>
              <a:ext uri="{FF2B5EF4-FFF2-40B4-BE49-F238E27FC236}">
                <a16:creationId xmlns:a16="http://schemas.microsoft.com/office/drawing/2014/main" id="{D5116595-FF1D-4C00-B7C0-699E4CC39966}"/>
              </a:ext>
            </a:extLst>
          </p:cNvPr>
          <p:cNvGrpSpPr/>
          <p:nvPr/>
        </p:nvGrpSpPr>
        <p:grpSpPr>
          <a:xfrm>
            <a:off x="6158510" y="5696659"/>
            <a:ext cx="1573121" cy="544907"/>
            <a:chOff x="612252" y="1754894"/>
            <a:chExt cx="1573121" cy="544907"/>
          </a:xfrm>
        </p:grpSpPr>
        <p:sp>
          <p:nvSpPr>
            <p:cNvPr id="60" name="円/楕円 4">
              <a:extLst>
                <a:ext uri="{FF2B5EF4-FFF2-40B4-BE49-F238E27FC236}">
                  <a16:creationId xmlns:a16="http://schemas.microsoft.com/office/drawing/2014/main" id="{1F7EF06C-507A-498B-BBB8-498CFD72349D}"/>
                </a:ext>
              </a:extLst>
            </p:cNvPr>
            <p:cNvSpPr/>
            <p:nvPr/>
          </p:nvSpPr>
          <p:spPr>
            <a:xfrm>
              <a:off x="867228" y="1754894"/>
              <a:ext cx="1063171" cy="544907"/>
            </a:xfrm>
            <a:prstGeom prst="ellips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1" name="テキスト ボックス 60">
              <a:extLst>
                <a:ext uri="{FF2B5EF4-FFF2-40B4-BE49-F238E27FC236}">
                  <a16:creationId xmlns:a16="http://schemas.microsoft.com/office/drawing/2014/main" id="{DD1D2B64-E1B4-4E90-B460-D75C7F4F8FEB}"/>
                </a:ext>
              </a:extLst>
            </p:cNvPr>
            <p:cNvSpPr txBox="1"/>
            <p:nvPr/>
          </p:nvSpPr>
          <p:spPr>
            <a:xfrm>
              <a:off x="612252" y="1842681"/>
              <a:ext cx="1573121" cy="369332"/>
            </a:xfrm>
            <a:prstGeom prst="rect">
              <a:avLst/>
            </a:prstGeom>
            <a:noFill/>
          </p:spPr>
          <p:txBody>
            <a:bodyPr wrap="square" rtlCol="0">
              <a:spAutoFit/>
            </a:bodyPr>
            <a:lstStyle/>
            <a:p>
              <a:pPr algn="ctr"/>
              <a:r>
                <a:rPr kumimoji="1" lang="ja-JP" altLang="en-US" dirty="0"/>
                <a:t>メール</a:t>
              </a:r>
            </a:p>
          </p:txBody>
        </p:sp>
      </p:grpSp>
      <p:sp>
        <p:nvSpPr>
          <p:cNvPr id="62" name="吹き出し: 角を丸めた四角形 61">
            <a:extLst>
              <a:ext uri="{FF2B5EF4-FFF2-40B4-BE49-F238E27FC236}">
                <a16:creationId xmlns:a16="http://schemas.microsoft.com/office/drawing/2014/main" id="{1F373BB2-9FFB-4E9A-A878-8C40E2F11DB1}"/>
              </a:ext>
            </a:extLst>
          </p:cNvPr>
          <p:cNvSpPr/>
          <p:nvPr/>
        </p:nvSpPr>
        <p:spPr>
          <a:xfrm>
            <a:off x="5384361" y="424534"/>
            <a:ext cx="2125573" cy="734098"/>
          </a:xfrm>
          <a:prstGeom prst="wedgeRoundRectCallout">
            <a:avLst>
              <a:gd name="adj1" fmla="val -4960"/>
              <a:gd name="adj2" fmla="val 112199"/>
              <a:gd name="adj3" fmla="val 16667"/>
            </a:avLst>
          </a:prstGeom>
          <a:solidFill>
            <a:schemeClr val="bg1"/>
          </a:solid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200" dirty="0">
                <a:solidFill>
                  <a:schemeClr val="tx1"/>
                </a:solidFill>
                <a:latin typeface="メイリオ" panose="020B0604030504040204" pitchFamily="50" charset="-128"/>
                <a:ea typeface="メイリオ" panose="020B0604030504040204" pitchFamily="50" charset="-128"/>
              </a:rPr>
              <a:t>どうやって入力して、</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ja-JP" altLang="en-US" sz="1200" dirty="0">
                <a:solidFill>
                  <a:schemeClr val="tx1"/>
                </a:solidFill>
                <a:latin typeface="メイリオ" panose="020B0604030504040204" pitchFamily="50" charset="-128"/>
                <a:ea typeface="メイリオ" panose="020B0604030504040204" pitchFamily="50" charset="-128"/>
              </a:rPr>
              <a:t>どうやって出力しようかな</a:t>
            </a:r>
            <a:endParaRPr kumimoji="1" lang="en-US" altLang="ja-JP" sz="1200" dirty="0">
              <a:solidFill>
                <a:schemeClr val="tx1"/>
              </a:solidFill>
              <a:latin typeface="メイリオ" panose="020B0604030504040204" pitchFamily="50" charset="-128"/>
              <a:ea typeface="メイリオ" panose="020B0604030504040204" pitchFamily="50" charset="-128"/>
            </a:endParaRPr>
          </a:p>
        </p:txBody>
      </p:sp>
      <p:pic>
        <p:nvPicPr>
          <p:cNvPr id="4" name="図 3" descr="部屋 が含まれている画像&#10;&#10;自動的に生成された説明">
            <a:extLst>
              <a:ext uri="{FF2B5EF4-FFF2-40B4-BE49-F238E27FC236}">
                <a16:creationId xmlns:a16="http://schemas.microsoft.com/office/drawing/2014/main" id="{0E69EEE1-1C6D-493B-A80E-7442C73EDBA6}"/>
              </a:ext>
            </a:extLst>
          </p:cNvPr>
          <p:cNvPicPr>
            <a:picLocks noChangeAspect="1"/>
          </p:cNvPicPr>
          <p:nvPr/>
        </p:nvPicPr>
        <p:blipFill rotWithShape="1">
          <a:blip r:embed="rId2">
            <a:extLst>
              <a:ext uri="{28A0092B-C50C-407E-A947-70E740481C1C}">
                <a14:useLocalDpi xmlns:a14="http://schemas.microsoft.com/office/drawing/2010/main" val="0"/>
              </a:ext>
            </a:extLst>
          </a:blip>
          <a:srcRect l="33130" t="10168" r="53608" b="56086"/>
          <a:stretch/>
        </p:blipFill>
        <p:spPr>
          <a:xfrm>
            <a:off x="6380206" y="1190296"/>
            <a:ext cx="1129728" cy="2033051"/>
          </a:xfrm>
          <a:prstGeom prst="rect">
            <a:avLst/>
          </a:prstGeom>
        </p:spPr>
      </p:pic>
      <p:sp>
        <p:nvSpPr>
          <p:cNvPr id="63" name="楕円 62">
            <a:extLst>
              <a:ext uri="{FF2B5EF4-FFF2-40B4-BE49-F238E27FC236}">
                <a16:creationId xmlns:a16="http://schemas.microsoft.com/office/drawing/2014/main" id="{DE99EF80-0930-4406-99B8-A6ED4EE85B5E}"/>
              </a:ext>
            </a:extLst>
          </p:cNvPr>
          <p:cNvSpPr/>
          <p:nvPr/>
        </p:nvSpPr>
        <p:spPr>
          <a:xfrm>
            <a:off x="7717871" y="318781"/>
            <a:ext cx="964734" cy="964734"/>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OK</a:t>
            </a:r>
            <a:endParaRPr kumimoji="1" lang="ja-JP" altLang="en-US" dirty="0"/>
          </a:p>
        </p:txBody>
      </p:sp>
    </p:spTree>
    <p:extLst>
      <p:ext uri="{BB962C8B-B14F-4D97-AF65-F5344CB8AC3E}">
        <p14:creationId xmlns:p14="http://schemas.microsoft.com/office/powerpoint/2010/main" val="4917557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ABCA02E8-196B-4B7F-BF92-C13BA6F81B88}"/>
              </a:ext>
            </a:extLst>
          </p:cNvPr>
          <p:cNvSpPr txBox="1"/>
          <p:nvPr/>
        </p:nvSpPr>
        <p:spPr>
          <a:xfrm>
            <a:off x="646672" y="1357210"/>
            <a:ext cx="7868678" cy="3924151"/>
          </a:xfrm>
          <a:prstGeom prst="rect">
            <a:avLst/>
          </a:prstGeom>
          <a:noFill/>
        </p:spPr>
        <p:txBody>
          <a:bodyPr wrap="square" rtlCol="0">
            <a:spAutoFit/>
          </a:bodyPr>
          <a:lstStyle/>
          <a:p>
            <a:pPr>
              <a:lnSpc>
                <a:spcPct val="150000"/>
              </a:lnSpc>
            </a:pPr>
            <a:r>
              <a:rPr lang="ja-JP" altLang="en-US" sz="2400" dirty="0">
                <a:latin typeface="メイリオ" panose="020B0604030504040204" pitchFamily="50" charset="-128"/>
                <a:ea typeface="メイリオ" panose="020B0604030504040204" pitchFamily="50" charset="-128"/>
              </a:rPr>
              <a:t>■本日の講座の目的と皆さんの思いの言語化</a:t>
            </a:r>
          </a:p>
          <a:p>
            <a:pPr>
              <a:lnSpc>
                <a:spcPct val="150000"/>
              </a:lnSpc>
            </a:pPr>
            <a:r>
              <a:rPr lang="ja-JP" altLang="en-US" sz="2400" dirty="0">
                <a:latin typeface="メイリオ" panose="020B0604030504040204" pitchFamily="50" charset="-128"/>
                <a:ea typeface="メイリオ" panose="020B0604030504040204" pitchFamily="50" charset="-128"/>
              </a:rPr>
              <a:t>■</a:t>
            </a:r>
            <a:r>
              <a:rPr lang="en-US" altLang="ja-JP" sz="2400" dirty="0">
                <a:latin typeface="メイリオ" panose="020B0604030504040204" pitchFamily="50" charset="-128"/>
                <a:ea typeface="メイリオ" panose="020B0604030504040204" pitchFamily="50" charset="-128"/>
              </a:rPr>
              <a:t>Python</a:t>
            </a:r>
            <a:r>
              <a:rPr lang="ja-JP" altLang="en-US" sz="2400" dirty="0">
                <a:latin typeface="メイリオ" panose="020B0604030504040204" pitchFamily="50" charset="-128"/>
                <a:ea typeface="メイリオ" panose="020B0604030504040204" pitchFamily="50" charset="-128"/>
              </a:rPr>
              <a:t>ではどんなことができるの</a:t>
            </a:r>
            <a:r>
              <a:rPr lang="en-US" altLang="ja-JP" sz="2400" dirty="0">
                <a:latin typeface="メイリオ" panose="020B0604030504040204" pitchFamily="50" charset="-128"/>
                <a:ea typeface="メイリオ" panose="020B0604030504040204" pitchFamily="50" charset="-128"/>
              </a:rPr>
              <a:t>?</a:t>
            </a:r>
          </a:p>
          <a:p>
            <a:pPr>
              <a:lnSpc>
                <a:spcPct val="150000"/>
              </a:lnSpc>
            </a:pPr>
            <a:r>
              <a:rPr lang="ja-JP" altLang="en-US" sz="2400" dirty="0">
                <a:latin typeface="メイリオ" panose="020B0604030504040204" pitchFamily="50" charset="-128"/>
                <a:ea typeface="メイリオ" panose="020B0604030504040204" pitchFamily="50" charset="-128"/>
              </a:rPr>
              <a:t>■ライブラリってなに？</a:t>
            </a:r>
            <a:endParaRPr lang="en-US" altLang="ja-JP" sz="2400" dirty="0">
              <a:latin typeface="メイリオ" panose="020B0604030504040204" pitchFamily="50" charset="-128"/>
              <a:ea typeface="メイリオ" panose="020B0604030504040204" pitchFamily="50" charset="-128"/>
            </a:endParaRPr>
          </a:p>
          <a:p>
            <a:pPr>
              <a:lnSpc>
                <a:spcPct val="150000"/>
              </a:lnSpc>
            </a:pPr>
            <a:r>
              <a:rPr lang="ja-JP" altLang="en-US" sz="2400" dirty="0">
                <a:latin typeface="メイリオ" panose="020B0604030504040204" pitchFamily="50" charset="-128"/>
                <a:ea typeface="メイリオ" panose="020B0604030504040204" pitchFamily="50" charset="-128"/>
              </a:rPr>
              <a:t>■考えることを楽しもう</a:t>
            </a:r>
            <a:endParaRPr lang="en-US" altLang="ja-JP" sz="2400" dirty="0">
              <a:latin typeface="メイリオ" panose="020B0604030504040204" pitchFamily="50" charset="-128"/>
              <a:ea typeface="メイリオ" panose="020B0604030504040204" pitchFamily="50" charset="-128"/>
            </a:endParaRPr>
          </a:p>
          <a:p>
            <a:pPr>
              <a:lnSpc>
                <a:spcPct val="150000"/>
              </a:lnSpc>
            </a:pPr>
            <a:r>
              <a:rPr lang="ja-JP" altLang="en-US" sz="2400" dirty="0">
                <a:latin typeface="メイリオ" panose="020B0604030504040204" pitchFamily="50" charset="-128"/>
                <a:ea typeface="メイリオ" panose="020B0604030504040204" pitchFamily="50" charset="-128"/>
              </a:rPr>
              <a:t>■具体的なコードの書き方</a:t>
            </a:r>
            <a:endParaRPr lang="en-US" altLang="ja-JP" sz="2400" dirty="0">
              <a:latin typeface="メイリオ" panose="020B0604030504040204" pitchFamily="50" charset="-128"/>
              <a:ea typeface="メイリオ" panose="020B0604030504040204" pitchFamily="50" charset="-128"/>
            </a:endParaRPr>
          </a:p>
          <a:p>
            <a:pPr>
              <a:lnSpc>
                <a:spcPct val="150000"/>
              </a:lnSpc>
            </a:pPr>
            <a:r>
              <a:rPr lang="ja-JP" altLang="en-US" sz="2400" dirty="0">
                <a:latin typeface="メイリオ" panose="020B0604030504040204" pitchFamily="50" charset="-128"/>
                <a:ea typeface="メイリオ" panose="020B0604030504040204" pitchFamily="50" charset="-128"/>
              </a:rPr>
              <a:t>■練習課題</a:t>
            </a:r>
          </a:p>
          <a:p>
            <a:pPr>
              <a:lnSpc>
                <a:spcPct val="150000"/>
              </a:lnSpc>
            </a:pPr>
            <a:r>
              <a:rPr lang="ja-JP" altLang="en-US" sz="2400" dirty="0">
                <a:latin typeface="メイリオ" panose="020B0604030504040204" pitchFamily="50" charset="-128"/>
                <a:ea typeface="メイリオ" panose="020B0604030504040204" pitchFamily="50" charset="-128"/>
              </a:rPr>
              <a:t>■本日のまとめと感想</a:t>
            </a:r>
          </a:p>
        </p:txBody>
      </p:sp>
      <p:sp>
        <p:nvSpPr>
          <p:cNvPr id="8" name="テキスト ボックス 7">
            <a:extLst>
              <a:ext uri="{FF2B5EF4-FFF2-40B4-BE49-F238E27FC236}">
                <a16:creationId xmlns:a16="http://schemas.microsoft.com/office/drawing/2014/main" id="{4839CF36-B888-4CE3-934E-D398BB2B403D}"/>
              </a:ext>
            </a:extLst>
          </p:cNvPr>
          <p:cNvSpPr txBox="1"/>
          <p:nvPr/>
        </p:nvSpPr>
        <p:spPr>
          <a:xfrm>
            <a:off x="111213" y="117527"/>
            <a:ext cx="5313403" cy="584775"/>
          </a:xfrm>
          <a:prstGeom prst="rect">
            <a:avLst/>
          </a:prstGeom>
          <a:noFill/>
        </p:spPr>
        <p:txBody>
          <a:bodyPr wrap="square" rtlCol="0">
            <a:spAutoFit/>
          </a:bodyPr>
          <a:lstStyle/>
          <a:p>
            <a:r>
              <a:rPr lang="en-US" altLang="ja-JP" sz="3200" dirty="0">
                <a:latin typeface="HGP創英角ｺﾞｼｯｸUB" panose="020B0900000000000000" pitchFamily="50" charset="-128"/>
                <a:ea typeface="HGP創英角ｺﾞｼｯｸUB" panose="020B0900000000000000" pitchFamily="50" charset="-128"/>
              </a:rPr>
              <a:t>Contents</a:t>
            </a:r>
          </a:p>
        </p:txBody>
      </p:sp>
      <p:sp>
        <p:nvSpPr>
          <p:cNvPr id="2" name="スライド番号プレースホルダー 1">
            <a:extLst>
              <a:ext uri="{FF2B5EF4-FFF2-40B4-BE49-F238E27FC236}">
                <a16:creationId xmlns:a16="http://schemas.microsoft.com/office/drawing/2014/main" id="{862D6BB0-FB96-4389-AFB2-15A3F9813979}"/>
              </a:ext>
            </a:extLst>
          </p:cNvPr>
          <p:cNvSpPr>
            <a:spLocks noGrp="1"/>
          </p:cNvSpPr>
          <p:nvPr>
            <p:ph type="sldNum" sz="quarter" idx="12"/>
          </p:nvPr>
        </p:nvSpPr>
        <p:spPr/>
        <p:txBody>
          <a:bodyPr/>
          <a:lstStyle/>
          <a:p>
            <a:fld id="{F3579041-85C9-4E87-BF27-D58171D975DA}" type="slidenum">
              <a:rPr kumimoji="1" lang="ja-JP" altLang="en-US" smtClean="0"/>
              <a:t>1</a:t>
            </a:fld>
            <a:endParaRPr kumimoji="1" lang="ja-JP" altLang="en-US"/>
          </a:p>
        </p:txBody>
      </p:sp>
    </p:spTree>
    <p:extLst>
      <p:ext uri="{BB962C8B-B14F-4D97-AF65-F5344CB8AC3E}">
        <p14:creationId xmlns:p14="http://schemas.microsoft.com/office/powerpoint/2010/main" val="32142578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9" name="直線コネクタ 68">
            <a:extLst>
              <a:ext uri="{FF2B5EF4-FFF2-40B4-BE49-F238E27FC236}">
                <a16:creationId xmlns:a16="http://schemas.microsoft.com/office/drawing/2014/main" id="{4B78E492-6F03-4255-A003-CCC48B10BA16}"/>
              </a:ext>
            </a:extLst>
          </p:cNvPr>
          <p:cNvCxnSpPr>
            <a:cxnSpLocks/>
          </p:cNvCxnSpPr>
          <p:nvPr/>
        </p:nvCxnSpPr>
        <p:spPr>
          <a:xfrm flipH="1" flipV="1">
            <a:off x="1734359" y="5100666"/>
            <a:ext cx="553289" cy="382629"/>
          </a:xfrm>
          <a:prstGeom prst="line">
            <a:avLst/>
          </a:prstGeom>
          <a:ln w="571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4" name="直線コネクタ 63">
            <a:extLst>
              <a:ext uri="{FF2B5EF4-FFF2-40B4-BE49-F238E27FC236}">
                <a16:creationId xmlns:a16="http://schemas.microsoft.com/office/drawing/2014/main" id="{5E8FACFA-AA28-435A-9B9D-FE7F6C943BB4}"/>
              </a:ext>
            </a:extLst>
          </p:cNvPr>
          <p:cNvCxnSpPr>
            <a:cxnSpLocks/>
          </p:cNvCxnSpPr>
          <p:nvPr/>
        </p:nvCxnSpPr>
        <p:spPr>
          <a:xfrm flipH="1">
            <a:off x="2390469" y="4367510"/>
            <a:ext cx="337732" cy="430344"/>
          </a:xfrm>
          <a:prstGeom prst="line">
            <a:avLst/>
          </a:prstGeom>
          <a:ln w="571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6" name="直線コネクタ 65">
            <a:extLst>
              <a:ext uri="{FF2B5EF4-FFF2-40B4-BE49-F238E27FC236}">
                <a16:creationId xmlns:a16="http://schemas.microsoft.com/office/drawing/2014/main" id="{EF801B61-5C1B-4AE0-B8FF-CB3D2BDD9F8C}"/>
              </a:ext>
            </a:extLst>
          </p:cNvPr>
          <p:cNvCxnSpPr>
            <a:cxnSpLocks/>
          </p:cNvCxnSpPr>
          <p:nvPr/>
        </p:nvCxnSpPr>
        <p:spPr>
          <a:xfrm flipH="1" flipV="1">
            <a:off x="2302992" y="4830775"/>
            <a:ext cx="553289" cy="382629"/>
          </a:xfrm>
          <a:prstGeom prst="line">
            <a:avLst/>
          </a:prstGeom>
          <a:ln w="571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7" name="直線コネクタ 66">
            <a:extLst>
              <a:ext uri="{FF2B5EF4-FFF2-40B4-BE49-F238E27FC236}">
                <a16:creationId xmlns:a16="http://schemas.microsoft.com/office/drawing/2014/main" id="{D333BD0C-5127-44FD-B022-157F89E70B66}"/>
              </a:ext>
            </a:extLst>
          </p:cNvPr>
          <p:cNvCxnSpPr>
            <a:cxnSpLocks/>
          </p:cNvCxnSpPr>
          <p:nvPr/>
        </p:nvCxnSpPr>
        <p:spPr>
          <a:xfrm flipH="1" flipV="1">
            <a:off x="2347155" y="5490429"/>
            <a:ext cx="562085" cy="97963"/>
          </a:xfrm>
          <a:prstGeom prst="line">
            <a:avLst/>
          </a:prstGeom>
          <a:ln w="571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8" name="直線コネクタ 67">
            <a:extLst>
              <a:ext uri="{FF2B5EF4-FFF2-40B4-BE49-F238E27FC236}">
                <a16:creationId xmlns:a16="http://schemas.microsoft.com/office/drawing/2014/main" id="{B5692CF3-BE80-418C-8F6D-51D5E6537446}"/>
              </a:ext>
            </a:extLst>
          </p:cNvPr>
          <p:cNvCxnSpPr>
            <a:cxnSpLocks/>
          </p:cNvCxnSpPr>
          <p:nvPr/>
        </p:nvCxnSpPr>
        <p:spPr>
          <a:xfrm flipH="1" flipV="1">
            <a:off x="2436248" y="4840309"/>
            <a:ext cx="567029" cy="113395"/>
          </a:xfrm>
          <a:prstGeom prst="line">
            <a:avLst/>
          </a:prstGeom>
          <a:ln w="571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3" name="直線コネクタ 32">
            <a:extLst>
              <a:ext uri="{FF2B5EF4-FFF2-40B4-BE49-F238E27FC236}">
                <a16:creationId xmlns:a16="http://schemas.microsoft.com/office/drawing/2014/main" id="{744EE3BE-8F16-4A34-BAFD-85EB380BC059}"/>
              </a:ext>
            </a:extLst>
          </p:cNvPr>
          <p:cNvCxnSpPr>
            <a:cxnSpLocks/>
          </p:cNvCxnSpPr>
          <p:nvPr/>
        </p:nvCxnSpPr>
        <p:spPr>
          <a:xfrm flipH="1" flipV="1">
            <a:off x="750145" y="5014883"/>
            <a:ext cx="33783" cy="549992"/>
          </a:xfrm>
          <a:prstGeom prst="line">
            <a:avLst/>
          </a:prstGeom>
          <a:ln w="571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DC538137-0543-4EA9-9D67-BD091234D70F}"/>
              </a:ext>
            </a:extLst>
          </p:cNvPr>
          <p:cNvCxnSpPr>
            <a:cxnSpLocks/>
          </p:cNvCxnSpPr>
          <p:nvPr/>
        </p:nvCxnSpPr>
        <p:spPr>
          <a:xfrm flipH="1" flipV="1">
            <a:off x="1370359" y="5249419"/>
            <a:ext cx="480812" cy="506533"/>
          </a:xfrm>
          <a:prstGeom prst="line">
            <a:avLst/>
          </a:prstGeom>
          <a:ln w="571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DA804861-1A34-4C7D-A5F8-8A87BBB40A37}"/>
              </a:ext>
            </a:extLst>
          </p:cNvPr>
          <p:cNvCxnSpPr>
            <a:cxnSpLocks/>
          </p:cNvCxnSpPr>
          <p:nvPr/>
        </p:nvCxnSpPr>
        <p:spPr>
          <a:xfrm flipV="1">
            <a:off x="1279818" y="5201927"/>
            <a:ext cx="7404" cy="682180"/>
          </a:xfrm>
          <a:prstGeom prst="line">
            <a:avLst/>
          </a:prstGeom>
          <a:ln w="571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8" name="直線コネクタ 47">
            <a:extLst>
              <a:ext uri="{FF2B5EF4-FFF2-40B4-BE49-F238E27FC236}">
                <a16:creationId xmlns:a16="http://schemas.microsoft.com/office/drawing/2014/main" id="{12C257B2-E6F8-459A-B825-265D0045AB8F}"/>
              </a:ext>
            </a:extLst>
          </p:cNvPr>
          <p:cNvCxnSpPr>
            <a:cxnSpLocks/>
          </p:cNvCxnSpPr>
          <p:nvPr/>
        </p:nvCxnSpPr>
        <p:spPr>
          <a:xfrm flipV="1">
            <a:off x="543636" y="5448176"/>
            <a:ext cx="223401" cy="406201"/>
          </a:xfrm>
          <a:prstGeom prst="line">
            <a:avLst/>
          </a:prstGeom>
          <a:ln w="571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1" name="直線コネクタ 50">
            <a:extLst>
              <a:ext uri="{FF2B5EF4-FFF2-40B4-BE49-F238E27FC236}">
                <a16:creationId xmlns:a16="http://schemas.microsoft.com/office/drawing/2014/main" id="{72073F5E-3553-478D-A439-031568E3D83F}"/>
              </a:ext>
            </a:extLst>
          </p:cNvPr>
          <p:cNvCxnSpPr>
            <a:cxnSpLocks/>
          </p:cNvCxnSpPr>
          <p:nvPr/>
        </p:nvCxnSpPr>
        <p:spPr>
          <a:xfrm flipH="1" flipV="1">
            <a:off x="776959" y="5514512"/>
            <a:ext cx="213478" cy="692532"/>
          </a:xfrm>
          <a:prstGeom prst="line">
            <a:avLst/>
          </a:prstGeom>
          <a:ln w="571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A5453C3A-0D04-4D66-A293-061A6A79688A}"/>
              </a:ext>
            </a:extLst>
          </p:cNvPr>
          <p:cNvCxnSpPr>
            <a:cxnSpLocks/>
          </p:cNvCxnSpPr>
          <p:nvPr/>
        </p:nvCxnSpPr>
        <p:spPr>
          <a:xfrm flipV="1">
            <a:off x="809838" y="4514763"/>
            <a:ext cx="416676" cy="468347"/>
          </a:xfrm>
          <a:prstGeom prst="line">
            <a:avLst/>
          </a:prstGeom>
          <a:ln w="571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5" name="直線コネクタ 24">
            <a:extLst>
              <a:ext uri="{FF2B5EF4-FFF2-40B4-BE49-F238E27FC236}">
                <a16:creationId xmlns:a16="http://schemas.microsoft.com/office/drawing/2014/main" id="{CBB065D4-3B29-4A69-A59D-9F4E3A829A69}"/>
              </a:ext>
            </a:extLst>
          </p:cNvPr>
          <p:cNvCxnSpPr>
            <a:cxnSpLocks/>
          </p:cNvCxnSpPr>
          <p:nvPr/>
        </p:nvCxnSpPr>
        <p:spPr>
          <a:xfrm flipH="1" flipV="1">
            <a:off x="1209257" y="4562254"/>
            <a:ext cx="77965" cy="639673"/>
          </a:xfrm>
          <a:prstGeom prst="line">
            <a:avLst/>
          </a:prstGeom>
          <a:ln w="571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3" name="直線コネクタ 22">
            <a:extLst>
              <a:ext uri="{FF2B5EF4-FFF2-40B4-BE49-F238E27FC236}">
                <a16:creationId xmlns:a16="http://schemas.microsoft.com/office/drawing/2014/main" id="{2ED4DC09-D4A9-45C4-84ED-79F6514C6F6A}"/>
              </a:ext>
            </a:extLst>
          </p:cNvPr>
          <p:cNvCxnSpPr>
            <a:cxnSpLocks/>
          </p:cNvCxnSpPr>
          <p:nvPr/>
        </p:nvCxnSpPr>
        <p:spPr>
          <a:xfrm flipH="1" flipV="1">
            <a:off x="760753" y="4202499"/>
            <a:ext cx="430638" cy="262390"/>
          </a:xfrm>
          <a:prstGeom prst="line">
            <a:avLst/>
          </a:prstGeom>
          <a:ln w="571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5" name="テキスト ボックス 4">
            <a:extLst>
              <a:ext uri="{FF2B5EF4-FFF2-40B4-BE49-F238E27FC236}">
                <a16:creationId xmlns:a16="http://schemas.microsoft.com/office/drawing/2014/main" id="{ABCA02E8-196B-4B7F-BF92-C13BA6F81B88}"/>
              </a:ext>
            </a:extLst>
          </p:cNvPr>
          <p:cNvSpPr txBox="1"/>
          <p:nvPr/>
        </p:nvSpPr>
        <p:spPr>
          <a:xfrm>
            <a:off x="111211" y="657813"/>
            <a:ext cx="6783859" cy="600164"/>
          </a:xfrm>
          <a:prstGeom prst="rect">
            <a:avLst/>
          </a:prstGeom>
          <a:noFill/>
        </p:spPr>
        <p:txBody>
          <a:bodyPr wrap="square" rtlCol="0">
            <a:spAutoFit/>
          </a:bodyPr>
          <a:lstStyle/>
          <a:p>
            <a:pPr>
              <a:lnSpc>
                <a:spcPct val="150000"/>
              </a:lnSpc>
            </a:pPr>
            <a:r>
              <a:rPr lang="en-US" altLang="ja-JP" sz="2400" b="1" dirty="0">
                <a:solidFill>
                  <a:schemeClr val="accent1"/>
                </a:solidFill>
                <a:latin typeface="メイリオ" panose="020B0604030504040204" pitchFamily="50" charset="-128"/>
                <a:ea typeface="メイリオ" panose="020B0604030504040204" pitchFamily="50" charset="-128"/>
              </a:rPr>
              <a:t>Path</a:t>
            </a:r>
            <a:r>
              <a:rPr lang="ja-JP" altLang="en-US" sz="2400" b="1" dirty="0">
                <a:solidFill>
                  <a:schemeClr val="accent1"/>
                </a:solidFill>
                <a:latin typeface="メイリオ" panose="020B0604030504040204" pitchFamily="50" charset="-128"/>
                <a:ea typeface="メイリオ" panose="020B0604030504040204" pitchFamily="50" charset="-128"/>
              </a:rPr>
              <a:t>って何</a:t>
            </a:r>
            <a:r>
              <a:rPr lang="en-US" altLang="ja-JP" sz="2400" b="1" dirty="0">
                <a:solidFill>
                  <a:schemeClr val="accent1"/>
                </a:solidFill>
                <a:latin typeface="メイリオ" panose="020B0604030504040204" pitchFamily="50" charset="-128"/>
                <a:ea typeface="メイリオ" panose="020B0604030504040204" pitchFamily="50" charset="-128"/>
              </a:rPr>
              <a:t>?</a:t>
            </a:r>
          </a:p>
        </p:txBody>
      </p:sp>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19</a:t>
            </a:fld>
            <a:endParaRPr kumimoji="1" lang="ja-JP" altLang="en-US"/>
          </a:p>
        </p:txBody>
      </p:sp>
      <p:sp>
        <p:nvSpPr>
          <p:cNvPr id="16" name="テキスト ボックス 15">
            <a:extLst>
              <a:ext uri="{FF2B5EF4-FFF2-40B4-BE49-F238E27FC236}">
                <a16:creationId xmlns:a16="http://schemas.microsoft.com/office/drawing/2014/main" id="{7C11F730-6E7C-4F0B-BCC6-5E87864DC834}"/>
              </a:ext>
            </a:extLst>
          </p:cNvPr>
          <p:cNvSpPr txBox="1"/>
          <p:nvPr/>
        </p:nvSpPr>
        <p:spPr bwMode="auto">
          <a:xfrm>
            <a:off x="111211" y="1157037"/>
            <a:ext cx="8655284" cy="1681229"/>
          </a:xfrm>
          <a:prstGeom prst="rect">
            <a:avLst/>
          </a:prstGeom>
          <a:noFill/>
        </p:spPr>
        <p:txBody>
          <a:bodyPr wrap="square" rtlCol="0">
            <a:spAutoFit/>
          </a:bodyPr>
          <a:lstStyle/>
          <a:p>
            <a:pPr>
              <a:lnSpc>
                <a:spcPct val="150000"/>
              </a:lnSpc>
            </a:pPr>
            <a:r>
              <a:rPr lang="ja-JP" altLang="en-US" sz="1400" dirty="0">
                <a:latin typeface="メイリオ" panose="020B0604030504040204" pitchFamily="50" charset="-128"/>
                <a:ea typeface="メイリオ" panose="020B0604030504040204" pitchFamily="50" charset="-128"/>
              </a:rPr>
              <a:t>　簡単に言えば、</a:t>
            </a:r>
            <a:r>
              <a:rPr lang="ja-JP" altLang="en-US" sz="1400" b="1" u="sng" dirty="0">
                <a:solidFill>
                  <a:srgbClr val="FF7C80"/>
                </a:solidFill>
                <a:latin typeface="メイリオ" panose="020B0604030504040204" pitchFamily="50" charset="-128"/>
                <a:ea typeface="メイリオ" panose="020B0604030504040204" pitchFamily="50" charset="-128"/>
              </a:rPr>
              <a:t>住所と道順の組合せのようなもの</a:t>
            </a:r>
            <a:r>
              <a:rPr lang="ja-JP" altLang="en-US" sz="1400" dirty="0">
                <a:latin typeface="メイリオ" panose="020B0604030504040204" pitchFamily="50" charset="-128"/>
                <a:ea typeface="メイリオ" panose="020B0604030504040204" pitchFamily="50" charset="-128"/>
              </a:rPr>
              <a:t>です</a:t>
            </a:r>
            <a:endParaRPr lang="en-US" altLang="ja-JP" sz="1400" dirty="0">
              <a:latin typeface="メイリオ" panose="020B0604030504040204" pitchFamily="50" charset="-128"/>
              <a:ea typeface="メイリオ" panose="020B0604030504040204" pitchFamily="50" charset="-128"/>
            </a:endParaRPr>
          </a:p>
          <a:p>
            <a:pPr>
              <a:lnSpc>
                <a:spcPct val="150000"/>
              </a:lnSpc>
            </a:pPr>
            <a:r>
              <a:rPr lang="ja-JP" altLang="en-US" sz="1400" dirty="0">
                <a:latin typeface="メイリオ" panose="020B0604030504040204" pitchFamily="50" charset="-128"/>
                <a:ea typeface="メイリオ" panose="020B0604030504040204" pitchFamily="50" charset="-128"/>
              </a:rPr>
              <a:t>　パソコンのデータは必ず、ドライブといわれている記憶装置に入っており、そこから枝分枝分かれをして</a:t>
            </a:r>
            <a:r>
              <a:rPr lang="en-US" altLang="ja-JP" sz="1400" dirty="0" err="1">
                <a:latin typeface="メイリオ" panose="020B0604030504040204" pitchFamily="50" charset="-128"/>
                <a:ea typeface="メイリオ" panose="020B0604030504040204" pitchFamily="50" charset="-128"/>
              </a:rPr>
              <a:t>DeskTop</a:t>
            </a:r>
            <a:r>
              <a:rPr lang="ja-JP" altLang="en-US" sz="1400" dirty="0">
                <a:latin typeface="メイリオ" panose="020B0604030504040204" pitchFamily="50" charset="-128"/>
                <a:ea typeface="メイリオ" panose="020B0604030504040204" pitchFamily="50" charset="-128"/>
              </a:rPr>
              <a:t>や、各フォルダにデータが置かれています</a:t>
            </a:r>
            <a:endParaRPr lang="en-US" altLang="ja-JP" sz="1400" dirty="0">
              <a:latin typeface="メイリオ" panose="020B0604030504040204" pitchFamily="50" charset="-128"/>
              <a:ea typeface="メイリオ" panose="020B0604030504040204" pitchFamily="50" charset="-128"/>
            </a:endParaRPr>
          </a:p>
          <a:p>
            <a:pPr>
              <a:lnSpc>
                <a:spcPct val="150000"/>
              </a:lnSpc>
            </a:pPr>
            <a:r>
              <a:rPr lang="ja-JP" altLang="en-US" sz="1400" dirty="0">
                <a:latin typeface="メイリオ" panose="020B0604030504040204" pitchFamily="50" charset="-128"/>
                <a:ea typeface="メイリオ" panose="020B0604030504040204" pitchFamily="50" charset="-128"/>
              </a:rPr>
              <a:t>　ドライブの中のディレクトリが木のように分かれていることから</a:t>
            </a:r>
            <a:r>
              <a:rPr lang="ja-JP" altLang="en-US" sz="1400" b="1" u="sng" dirty="0">
                <a:solidFill>
                  <a:schemeClr val="accent5"/>
                </a:solidFill>
                <a:latin typeface="メイリオ" panose="020B0604030504040204" pitchFamily="50" charset="-128"/>
                <a:ea typeface="メイリオ" panose="020B0604030504040204" pitchFamily="50" charset="-128"/>
              </a:rPr>
              <a:t>ディレクトリツリー</a:t>
            </a:r>
            <a:r>
              <a:rPr lang="ja-JP" altLang="en-US" sz="1400" dirty="0">
                <a:latin typeface="メイリオ" panose="020B0604030504040204" pitchFamily="50" charset="-128"/>
                <a:ea typeface="メイリオ" panose="020B0604030504040204" pitchFamily="50" charset="-128"/>
              </a:rPr>
              <a:t>とも言われていて、これを自在に移動することで、プログラムをより幅のある動きるようになります</a:t>
            </a:r>
            <a:endParaRPr lang="en-US" altLang="ja-JP" sz="1400" dirty="0">
              <a:latin typeface="メイリオ" panose="020B0604030504040204" pitchFamily="50" charset="-128"/>
              <a:ea typeface="メイリオ" panose="020B0604030504040204" pitchFamily="50" charset="-128"/>
            </a:endParaRPr>
          </a:p>
        </p:txBody>
      </p:sp>
      <p:sp>
        <p:nvSpPr>
          <p:cNvPr id="20" name="テキスト ボックス 19">
            <a:extLst>
              <a:ext uri="{FF2B5EF4-FFF2-40B4-BE49-F238E27FC236}">
                <a16:creationId xmlns:a16="http://schemas.microsoft.com/office/drawing/2014/main" id="{1E5370A3-99B1-4F77-BD64-29BF07AF83F1}"/>
              </a:ext>
            </a:extLst>
          </p:cNvPr>
          <p:cNvSpPr txBox="1"/>
          <p:nvPr/>
        </p:nvSpPr>
        <p:spPr>
          <a:xfrm>
            <a:off x="111212" y="117527"/>
            <a:ext cx="5828193"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考えることを楽しもう</a:t>
            </a:r>
          </a:p>
        </p:txBody>
      </p:sp>
      <p:sp>
        <p:nvSpPr>
          <p:cNvPr id="62" name="角丸四角形 129">
            <a:extLst>
              <a:ext uri="{FF2B5EF4-FFF2-40B4-BE49-F238E27FC236}">
                <a16:creationId xmlns:a16="http://schemas.microsoft.com/office/drawing/2014/main" id="{AB2C1420-FECE-4B19-AD02-8A486DDF6762}"/>
              </a:ext>
            </a:extLst>
          </p:cNvPr>
          <p:cNvSpPr/>
          <p:nvPr/>
        </p:nvSpPr>
        <p:spPr>
          <a:xfrm>
            <a:off x="5269363" y="3010201"/>
            <a:ext cx="3119628" cy="837598"/>
          </a:xfrm>
          <a:prstGeom prst="round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ja-JP" altLang="en-US" sz="2400" dirty="0">
                <a:solidFill>
                  <a:schemeClr val="accent6"/>
                </a:solidFill>
                <a:latin typeface="メイリオ" panose="020B0604030504040204" pitchFamily="50" charset="-128"/>
                <a:ea typeface="メイリオ" panose="020B0604030504040204" pitchFamily="50" charset="-128"/>
              </a:rPr>
              <a:t>絶対パス</a:t>
            </a:r>
            <a:endParaRPr lang="en-US" altLang="ja-JP" sz="2400" dirty="0">
              <a:solidFill>
                <a:schemeClr val="accent6"/>
              </a:solidFill>
              <a:latin typeface="メイリオ" panose="020B0604030504040204" pitchFamily="50" charset="-128"/>
              <a:ea typeface="メイリオ" panose="020B0604030504040204" pitchFamily="50" charset="-128"/>
            </a:endParaRPr>
          </a:p>
          <a:p>
            <a:pPr algn="ctr">
              <a:defRPr/>
            </a:pPr>
            <a:r>
              <a:rPr lang="ja-JP" altLang="en-US" sz="1200" dirty="0">
                <a:solidFill>
                  <a:schemeClr val="tx1"/>
                </a:solidFill>
                <a:latin typeface="メイリオ" panose="020B0604030504040204" pitchFamily="50" charset="-128"/>
                <a:ea typeface="メイリオ" panose="020B0604030504040204" pitchFamily="50" charset="-128"/>
              </a:rPr>
              <a:t>例 </a:t>
            </a:r>
            <a:r>
              <a:rPr lang="en-US" altLang="ja-JP" sz="1200" dirty="0">
                <a:solidFill>
                  <a:schemeClr val="tx1"/>
                </a:solidFill>
                <a:latin typeface="メイリオ" panose="020B0604030504040204" pitchFamily="50" charset="-128"/>
                <a:ea typeface="メイリオ" panose="020B0604030504040204" pitchFamily="50" charset="-128"/>
              </a:rPr>
              <a:t>:</a:t>
            </a:r>
            <a:r>
              <a:rPr lang="ja-JP" altLang="en-US" sz="1200" dirty="0">
                <a:solidFill>
                  <a:schemeClr val="tx1"/>
                </a:solidFill>
                <a:latin typeface="メイリオ" panose="020B0604030504040204" pitchFamily="50" charset="-128"/>
                <a:ea typeface="メイリオ" panose="020B0604030504040204" pitchFamily="50" charset="-128"/>
              </a:rPr>
              <a:t> </a:t>
            </a:r>
            <a:r>
              <a:rPr lang="en-US" altLang="ja-JP" sz="1200" dirty="0">
                <a:solidFill>
                  <a:schemeClr val="tx1"/>
                </a:solidFill>
                <a:latin typeface="メイリオ" panose="020B0604030504040204" pitchFamily="50" charset="-128"/>
                <a:ea typeface="メイリオ" panose="020B0604030504040204" pitchFamily="50" charset="-128"/>
              </a:rPr>
              <a:t>C:\Users\XXX\yyyy\zzz</a:t>
            </a:r>
            <a:endParaRPr lang="ja-JP" altLang="en-US" sz="1200" dirty="0">
              <a:solidFill>
                <a:schemeClr val="tx1"/>
              </a:solidFill>
              <a:latin typeface="メイリオ" panose="020B0604030504040204" pitchFamily="50" charset="-128"/>
              <a:ea typeface="メイリオ" panose="020B0604030504040204" pitchFamily="50" charset="-128"/>
            </a:endParaRPr>
          </a:p>
        </p:txBody>
      </p:sp>
      <p:sp>
        <p:nvSpPr>
          <p:cNvPr id="63" name="角丸四角形 129">
            <a:extLst>
              <a:ext uri="{FF2B5EF4-FFF2-40B4-BE49-F238E27FC236}">
                <a16:creationId xmlns:a16="http://schemas.microsoft.com/office/drawing/2014/main" id="{F6DABBFC-3644-4DA7-91C7-E62CEF5411B2}"/>
              </a:ext>
            </a:extLst>
          </p:cNvPr>
          <p:cNvSpPr/>
          <p:nvPr/>
        </p:nvSpPr>
        <p:spPr>
          <a:xfrm>
            <a:off x="6205866" y="5327574"/>
            <a:ext cx="2636130" cy="837598"/>
          </a:xfrm>
          <a:prstGeom prst="roundRec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ja-JP" altLang="en-US" sz="2400" dirty="0">
                <a:solidFill>
                  <a:schemeClr val="accent5"/>
                </a:solidFill>
                <a:latin typeface="メイリオ" panose="020B0604030504040204" pitchFamily="50" charset="-128"/>
                <a:ea typeface="メイリオ" panose="020B0604030504040204" pitchFamily="50" charset="-128"/>
              </a:rPr>
              <a:t>相対パス</a:t>
            </a:r>
            <a:endParaRPr lang="en-US" altLang="ja-JP" sz="2400" dirty="0">
              <a:solidFill>
                <a:schemeClr val="accent5"/>
              </a:solidFill>
              <a:latin typeface="メイリオ" panose="020B0604030504040204" pitchFamily="50" charset="-128"/>
              <a:ea typeface="メイリオ" panose="020B0604030504040204" pitchFamily="50" charset="-128"/>
            </a:endParaRPr>
          </a:p>
          <a:p>
            <a:pPr algn="ctr">
              <a:defRPr/>
            </a:pPr>
            <a:r>
              <a:rPr lang="ja-JP" altLang="en-US" sz="1200" dirty="0">
                <a:solidFill>
                  <a:schemeClr val="tx1"/>
                </a:solidFill>
                <a:latin typeface="メイリオ" panose="020B0604030504040204" pitchFamily="50" charset="-128"/>
                <a:ea typeface="メイリオ" panose="020B0604030504040204" pitchFamily="50" charset="-128"/>
              </a:rPr>
              <a:t>例 </a:t>
            </a:r>
            <a:r>
              <a:rPr lang="en-US" altLang="ja-JP" sz="1200" dirty="0">
                <a:solidFill>
                  <a:schemeClr val="tx1"/>
                </a:solidFill>
                <a:latin typeface="メイリオ" panose="020B0604030504040204" pitchFamily="50" charset="-128"/>
                <a:ea typeface="メイリオ" panose="020B0604030504040204" pitchFamily="50" charset="-128"/>
              </a:rPr>
              <a:t>: ..\</a:t>
            </a:r>
            <a:r>
              <a:rPr lang="en-US" altLang="ja-JP" sz="1200" dirty="0" err="1">
                <a:solidFill>
                  <a:schemeClr val="tx1"/>
                </a:solidFill>
                <a:latin typeface="メイリオ" panose="020B0604030504040204" pitchFamily="50" charset="-128"/>
                <a:ea typeface="メイリオ" panose="020B0604030504040204" pitchFamily="50" charset="-128"/>
              </a:rPr>
              <a:t>aaa</a:t>
            </a:r>
            <a:r>
              <a:rPr lang="en-US" altLang="ja-JP" sz="1200" dirty="0">
                <a:solidFill>
                  <a:schemeClr val="tx1"/>
                </a:solidFill>
                <a:latin typeface="メイリオ" panose="020B0604030504040204" pitchFamily="50" charset="-128"/>
                <a:ea typeface="メイリオ" panose="020B0604030504040204" pitchFamily="50" charset="-128"/>
              </a:rPr>
              <a:t>\</a:t>
            </a:r>
            <a:r>
              <a:rPr lang="en-US" altLang="ja-JP" sz="1200" dirty="0" err="1">
                <a:solidFill>
                  <a:schemeClr val="tx1"/>
                </a:solidFill>
                <a:latin typeface="メイリオ" panose="020B0604030504040204" pitchFamily="50" charset="-128"/>
                <a:ea typeface="メイリオ" panose="020B0604030504040204" pitchFamily="50" charset="-128"/>
              </a:rPr>
              <a:t>bbb</a:t>
            </a:r>
            <a:r>
              <a:rPr lang="en-US" altLang="ja-JP" sz="1200" dirty="0">
                <a:solidFill>
                  <a:schemeClr val="tx1"/>
                </a:solidFill>
                <a:latin typeface="メイリオ" panose="020B0604030504040204" pitchFamily="50" charset="-128"/>
                <a:ea typeface="メイリオ" panose="020B0604030504040204" pitchFamily="50" charset="-128"/>
              </a:rPr>
              <a:t>\ccc</a:t>
            </a:r>
            <a:endParaRPr lang="ja-JP" altLang="en-US" sz="2400" dirty="0">
              <a:solidFill>
                <a:schemeClr val="accent5"/>
              </a:solidFill>
              <a:latin typeface="メイリオ" panose="020B0604030504040204" pitchFamily="50" charset="-128"/>
              <a:ea typeface="メイリオ" panose="020B0604030504040204" pitchFamily="50" charset="-128"/>
            </a:endParaRPr>
          </a:p>
        </p:txBody>
      </p:sp>
      <p:sp>
        <p:nvSpPr>
          <p:cNvPr id="65" name="角丸四角形 129">
            <a:extLst>
              <a:ext uri="{FF2B5EF4-FFF2-40B4-BE49-F238E27FC236}">
                <a16:creationId xmlns:a16="http://schemas.microsoft.com/office/drawing/2014/main" id="{07C78F2A-B890-4B2D-BB41-485745EE8EC5}"/>
              </a:ext>
            </a:extLst>
          </p:cNvPr>
          <p:cNvSpPr/>
          <p:nvPr/>
        </p:nvSpPr>
        <p:spPr>
          <a:xfrm>
            <a:off x="4489041" y="4011658"/>
            <a:ext cx="2718033" cy="695633"/>
          </a:xfrm>
          <a:prstGeom prst="roundRect">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ja-JP" altLang="en-US" b="1" dirty="0">
                <a:solidFill>
                  <a:schemeClr val="accent4"/>
                </a:solidFill>
                <a:latin typeface="メイリオ" panose="020B0604030504040204" pitchFamily="50" charset="-128"/>
                <a:ea typeface="メイリオ" panose="020B0604030504040204" pitchFamily="50" charset="-128"/>
              </a:rPr>
              <a:t>カレントディレクトリ</a:t>
            </a:r>
            <a:endParaRPr lang="en-US" altLang="ja-JP" b="1" dirty="0">
              <a:solidFill>
                <a:schemeClr val="accent4"/>
              </a:solidFill>
              <a:latin typeface="メイリオ" panose="020B0604030504040204" pitchFamily="50" charset="-128"/>
              <a:ea typeface="メイリオ" panose="020B0604030504040204" pitchFamily="50" charset="-128"/>
            </a:endParaRPr>
          </a:p>
          <a:p>
            <a:pPr algn="ctr">
              <a:defRPr/>
            </a:pPr>
            <a:r>
              <a:rPr lang="ja-JP" altLang="en-US" sz="1200" dirty="0">
                <a:solidFill>
                  <a:schemeClr val="tx1"/>
                </a:solidFill>
                <a:latin typeface="メイリオ" panose="020B0604030504040204" pitchFamily="50" charset="-128"/>
                <a:ea typeface="メイリオ" panose="020B0604030504040204" pitchFamily="50" charset="-128"/>
              </a:rPr>
              <a:t>例 </a:t>
            </a:r>
            <a:r>
              <a:rPr lang="en-US" altLang="ja-JP" sz="1200" dirty="0">
                <a:solidFill>
                  <a:schemeClr val="tx1"/>
                </a:solidFill>
                <a:latin typeface="メイリオ" panose="020B0604030504040204" pitchFamily="50" charset="-128"/>
                <a:ea typeface="メイリオ" panose="020B0604030504040204" pitchFamily="50" charset="-128"/>
              </a:rPr>
              <a:t>:</a:t>
            </a:r>
            <a:r>
              <a:rPr lang="ja-JP" altLang="en-US" sz="1200" dirty="0">
                <a:solidFill>
                  <a:schemeClr val="tx1"/>
                </a:solidFill>
                <a:latin typeface="メイリオ" panose="020B0604030504040204" pitchFamily="50" charset="-128"/>
                <a:ea typeface="メイリオ" panose="020B0604030504040204" pitchFamily="50" charset="-128"/>
              </a:rPr>
              <a:t> </a:t>
            </a:r>
            <a:r>
              <a:rPr lang="en-US" altLang="ja-JP" sz="1200" dirty="0">
                <a:solidFill>
                  <a:schemeClr val="tx1"/>
                </a:solidFill>
                <a:latin typeface="メイリオ" panose="020B0604030504040204" pitchFamily="50" charset="-128"/>
                <a:ea typeface="メイリオ" panose="020B0604030504040204" pitchFamily="50" charset="-128"/>
              </a:rPr>
              <a:t>.\</a:t>
            </a:r>
            <a:r>
              <a:rPr lang="en-US" altLang="ja-JP" sz="1200" dirty="0" err="1">
                <a:solidFill>
                  <a:schemeClr val="tx1"/>
                </a:solidFill>
                <a:latin typeface="メイリオ" panose="020B0604030504040204" pitchFamily="50" charset="-128"/>
                <a:ea typeface="メイリオ" panose="020B0604030504040204" pitchFamily="50" charset="-128"/>
              </a:rPr>
              <a:t>qqq</a:t>
            </a:r>
            <a:endParaRPr lang="ja-JP" altLang="en-US" sz="1200" dirty="0">
              <a:solidFill>
                <a:schemeClr val="tx1"/>
              </a:solidFill>
              <a:latin typeface="メイリオ" panose="020B0604030504040204" pitchFamily="50" charset="-128"/>
              <a:ea typeface="メイリオ" panose="020B0604030504040204" pitchFamily="50" charset="-128"/>
            </a:endParaRPr>
          </a:p>
        </p:txBody>
      </p:sp>
      <p:sp>
        <p:nvSpPr>
          <p:cNvPr id="3" name="吹き出し: 角を丸めた四角形 2">
            <a:extLst>
              <a:ext uri="{FF2B5EF4-FFF2-40B4-BE49-F238E27FC236}">
                <a16:creationId xmlns:a16="http://schemas.microsoft.com/office/drawing/2014/main" id="{56C9804E-AF93-47C1-8C52-8ECFDDAAB76F}"/>
              </a:ext>
            </a:extLst>
          </p:cNvPr>
          <p:cNvSpPr/>
          <p:nvPr/>
        </p:nvSpPr>
        <p:spPr>
          <a:xfrm>
            <a:off x="3124311" y="4002004"/>
            <a:ext cx="1258349" cy="695633"/>
          </a:xfrm>
          <a:prstGeom prst="wedgeRoundRectCallout">
            <a:avLst>
              <a:gd name="adj1" fmla="val -91500"/>
              <a:gd name="adj2" fmla="val 55263"/>
              <a:gd name="adj3" fmla="val 16667"/>
            </a:avLst>
          </a:prstGeom>
          <a:solidFill>
            <a:schemeClr val="bg1"/>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50" dirty="0">
                <a:solidFill>
                  <a:schemeClr val="tx1"/>
                </a:solidFill>
                <a:latin typeface="メイリオ" panose="020B0604030504040204" pitchFamily="50" charset="-128"/>
                <a:ea typeface="メイリオ" panose="020B0604030504040204" pitchFamily="50" charset="-128"/>
              </a:rPr>
              <a:t>現在作業中の</a:t>
            </a:r>
            <a:endParaRPr kumimoji="1" lang="en-US" altLang="ja-JP" sz="1050" dirty="0">
              <a:solidFill>
                <a:schemeClr val="tx1"/>
              </a:solidFill>
              <a:latin typeface="メイリオ" panose="020B0604030504040204" pitchFamily="50" charset="-128"/>
              <a:ea typeface="メイリオ" panose="020B0604030504040204" pitchFamily="50" charset="-128"/>
            </a:endParaRPr>
          </a:p>
          <a:p>
            <a:pPr algn="ctr"/>
            <a:r>
              <a:rPr kumimoji="1" lang="ja-JP" altLang="en-US" sz="1050" dirty="0">
                <a:solidFill>
                  <a:schemeClr val="tx1"/>
                </a:solidFill>
                <a:latin typeface="メイリオ" panose="020B0604030504040204" pitchFamily="50" charset="-128"/>
                <a:ea typeface="メイリオ" panose="020B0604030504040204" pitchFamily="50" charset="-128"/>
              </a:rPr>
              <a:t>ディレクトリ</a:t>
            </a:r>
          </a:p>
        </p:txBody>
      </p:sp>
      <p:pic>
        <p:nvPicPr>
          <p:cNvPr id="1026" name="Picture 2" descr="3 最適な ノートパソコンイラスト 画像、ストック写真、ベクター | Adobe Stock">
            <a:extLst>
              <a:ext uri="{FF2B5EF4-FFF2-40B4-BE49-F238E27FC236}">
                <a16:creationId xmlns:a16="http://schemas.microsoft.com/office/drawing/2014/main" id="{933771F3-8438-4094-A6DE-4E453F2C54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2395" y="2956687"/>
            <a:ext cx="1397553" cy="988446"/>
          </a:xfrm>
          <a:prstGeom prst="rect">
            <a:avLst/>
          </a:prstGeom>
          <a:noFill/>
          <a:extLst>
            <a:ext uri="{909E8E84-426E-40DD-AFC4-6F175D3DCCD1}">
              <a14:hiddenFill xmlns:a14="http://schemas.microsoft.com/office/drawing/2010/main">
                <a:solidFill>
                  <a:srgbClr val="FFFFFF"/>
                </a:solidFill>
              </a14:hiddenFill>
            </a:ext>
          </a:extLst>
        </p:spPr>
      </p:pic>
      <p:cxnSp>
        <p:nvCxnSpPr>
          <p:cNvPr id="7" name="直線コネクタ 6">
            <a:extLst>
              <a:ext uri="{FF2B5EF4-FFF2-40B4-BE49-F238E27FC236}">
                <a16:creationId xmlns:a16="http://schemas.microsoft.com/office/drawing/2014/main" id="{54D1043A-A4E1-4068-8981-DF8CA4B4F054}"/>
              </a:ext>
            </a:extLst>
          </p:cNvPr>
          <p:cNvCxnSpPr>
            <a:cxnSpLocks/>
          </p:cNvCxnSpPr>
          <p:nvPr/>
        </p:nvCxnSpPr>
        <p:spPr>
          <a:xfrm flipH="1">
            <a:off x="1784062" y="3945133"/>
            <a:ext cx="1" cy="1188161"/>
          </a:xfrm>
          <a:prstGeom prst="line">
            <a:avLst/>
          </a:prstGeom>
          <a:ln w="571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085C4243-43A5-4A42-AB56-43CBBC6BABA2}"/>
              </a:ext>
            </a:extLst>
          </p:cNvPr>
          <p:cNvCxnSpPr>
            <a:cxnSpLocks/>
          </p:cNvCxnSpPr>
          <p:nvPr/>
        </p:nvCxnSpPr>
        <p:spPr>
          <a:xfrm flipH="1">
            <a:off x="1291906" y="4037464"/>
            <a:ext cx="461016" cy="448903"/>
          </a:xfrm>
          <a:prstGeom prst="line">
            <a:avLst/>
          </a:prstGeom>
          <a:ln w="571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4907DE55-E4DE-4D42-A714-FD646BAD57C4}"/>
              </a:ext>
            </a:extLst>
          </p:cNvPr>
          <p:cNvCxnSpPr>
            <a:cxnSpLocks/>
          </p:cNvCxnSpPr>
          <p:nvPr/>
        </p:nvCxnSpPr>
        <p:spPr>
          <a:xfrm flipH="1" flipV="1">
            <a:off x="1784062" y="4502201"/>
            <a:ext cx="492156" cy="269382"/>
          </a:xfrm>
          <a:prstGeom prst="line">
            <a:avLst/>
          </a:prstGeom>
          <a:ln w="571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2" name="楕円 21">
            <a:extLst>
              <a:ext uri="{FF2B5EF4-FFF2-40B4-BE49-F238E27FC236}">
                <a16:creationId xmlns:a16="http://schemas.microsoft.com/office/drawing/2014/main" id="{CB6A0593-F4D8-49D2-A0AD-1533EB345F10}"/>
              </a:ext>
            </a:extLst>
          </p:cNvPr>
          <p:cNvSpPr/>
          <p:nvPr/>
        </p:nvSpPr>
        <p:spPr>
          <a:xfrm>
            <a:off x="1061508" y="4387870"/>
            <a:ext cx="308850" cy="308850"/>
          </a:xfrm>
          <a:prstGeom prst="ellipse">
            <a:avLst/>
          </a:prstGeom>
          <a:solidFill>
            <a:schemeClr val="accent5">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楕円 28">
            <a:extLst>
              <a:ext uri="{FF2B5EF4-FFF2-40B4-BE49-F238E27FC236}">
                <a16:creationId xmlns:a16="http://schemas.microsoft.com/office/drawing/2014/main" id="{D10CA022-5BAC-4412-8FC6-078F38C59989}"/>
              </a:ext>
            </a:extLst>
          </p:cNvPr>
          <p:cNvSpPr/>
          <p:nvPr/>
        </p:nvSpPr>
        <p:spPr>
          <a:xfrm>
            <a:off x="543636" y="4020205"/>
            <a:ext cx="308850" cy="308850"/>
          </a:xfrm>
          <a:prstGeom prst="ellipse">
            <a:avLst/>
          </a:prstGeom>
          <a:solidFill>
            <a:schemeClr val="accent5">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楕円 29">
            <a:extLst>
              <a:ext uri="{FF2B5EF4-FFF2-40B4-BE49-F238E27FC236}">
                <a16:creationId xmlns:a16="http://schemas.microsoft.com/office/drawing/2014/main" id="{1416F5F4-C6C7-410B-9F18-DEBD9FEF6BBA}"/>
              </a:ext>
            </a:extLst>
          </p:cNvPr>
          <p:cNvSpPr/>
          <p:nvPr/>
        </p:nvSpPr>
        <p:spPr>
          <a:xfrm>
            <a:off x="584078" y="4860457"/>
            <a:ext cx="308850" cy="308850"/>
          </a:xfrm>
          <a:prstGeom prst="ellipse">
            <a:avLst/>
          </a:prstGeom>
          <a:solidFill>
            <a:schemeClr val="accent5">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楕円 30">
            <a:extLst>
              <a:ext uri="{FF2B5EF4-FFF2-40B4-BE49-F238E27FC236}">
                <a16:creationId xmlns:a16="http://schemas.microsoft.com/office/drawing/2014/main" id="{250F6CBE-537D-4D4B-81FA-9F6BF877D3F7}"/>
              </a:ext>
            </a:extLst>
          </p:cNvPr>
          <p:cNvSpPr/>
          <p:nvPr/>
        </p:nvSpPr>
        <p:spPr>
          <a:xfrm>
            <a:off x="1163849" y="5071911"/>
            <a:ext cx="308850" cy="308850"/>
          </a:xfrm>
          <a:prstGeom prst="ellipse">
            <a:avLst/>
          </a:prstGeom>
          <a:solidFill>
            <a:schemeClr val="accent5">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楕円 54">
            <a:extLst>
              <a:ext uri="{FF2B5EF4-FFF2-40B4-BE49-F238E27FC236}">
                <a16:creationId xmlns:a16="http://schemas.microsoft.com/office/drawing/2014/main" id="{E2C649A0-2657-41C9-855C-75B76D10C724}"/>
              </a:ext>
            </a:extLst>
          </p:cNvPr>
          <p:cNvSpPr/>
          <p:nvPr/>
        </p:nvSpPr>
        <p:spPr>
          <a:xfrm>
            <a:off x="585343" y="5360087"/>
            <a:ext cx="308850" cy="308850"/>
          </a:xfrm>
          <a:prstGeom prst="ellipse">
            <a:avLst/>
          </a:prstGeom>
          <a:solidFill>
            <a:schemeClr val="accent5">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楕円 55">
            <a:extLst>
              <a:ext uri="{FF2B5EF4-FFF2-40B4-BE49-F238E27FC236}">
                <a16:creationId xmlns:a16="http://schemas.microsoft.com/office/drawing/2014/main" id="{C528DF26-65D6-44B9-9CC0-CACFBC5F0EDA}"/>
              </a:ext>
            </a:extLst>
          </p:cNvPr>
          <p:cNvSpPr/>
          <p:nvPr/>
        </p:nvSpPr>
        <p:spPr>
          <a:xfrm>
            <a:off x="304029" y="5824396"/>
            <a:ext cx="308850" cy="308850"/>
          </a:xfrm>
          <a:prstGeom prst="ellipse">
            <a:avLst/>
          </a:prstGeom>
          <a:solidFill>
            <a:schemeClr val="accent5">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楕円 56">
            <a:extLst>
              <a:ext uri="{FF2B5EF4-FFF2-40B4-BE49-F238E27FC236}">
                <a16:creationId xmlns:a16="http://schemas.microsoft.com/office/drawing/2014/main" id="{EE2CC39B-BC21-44FF-8E3E-18561A4A7BB0}"/>
              </a:ext>
            </a:extLst>
          </p:cNvPr>
          <p:cNvSpPr/>
          <p:nvPr/>
        </p:nvSpPr>
        <p:spPr>
          <a:xfrm>
            <a:off x="843545" y="6079489"/>
            <a:ext cx="308850" cy="308850"/>
          </a:xfrm>
          <a:prstGeom prst="ellipse">
            <a:avLst/>
          </a:prstGeom>
          <a:solidFill>
            <a:schemeClr val="accent5">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楕円 57">
            <a:extLst>
              <a:ext uri="{FF2B5EF4-FFF2-40B4-BE49-F238E27FC236}">
                <a16:creationId xmlns:a16="http://schemas.microsoft.com/office/drawing/2014/main" id="{C28BF910-E05F-427F-B9F9-0E2C2B23884B}"/>
              </a:ext>
            </a:extLst>
          </p:cNvPr>
          <p:cNvSpPr/>
          <p:nvPr/>
        </p:nvSpPr>
        <p:spPr>
          <a:xfrm>
            <a:off x="1132797" y="5729682"/>
            <a:ext cx="308850" cy="308850"/>
          </a:xfrm>
          <a:prstGeom prst="ellipse">
            <a:avLst/>
          </a:prstGeom>
          <a:solidFill>
            <a:schemeClr val="accent5">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楕円 58">
            <a:extLst>
              <a:ext uri="{FF2B5EF4-FFF2-40B4-BE49-F238E27FC236}">
                <a16:creationId xmlns:a16="http://schemas.microsoft.com/office/drawing/2014/main" id="{CB2876DB-EE0E-4856-A941-774348416BBE}"/>
              </a:ext>
            </a:extLst>
          </p:cNvPr>
          <p:cNvSpPr/>
          <p:nvPr/>
        </p:nvSpPr>
        <p:spPr>
          <a:xfrm>
            <a:off x="1731028" y="5588392"/>
            <a:ext cx="308850" cy="308850"/>
          </a:xfrm>
          <a:prstGeom prst="ellipse">
            <a:avLst/>
          </a:prstGeom>
          <a:solidFill>
            <a:schemeClr val="accent5">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 name="楕円 59">
            <a:extLst>
              <a:ext uri="{FF2B5EF4-FFF2-40B4-BE49-F238E27FC236}">
                <a16:creationId xmlns:a16="http://schemas.microsoft.com/office/drawing/2014/main" id="{35C97C44-8ECC-4E25-9CB0-4F361B93AC8D}"/>
              </a:ext>
            </a:extLst>
          </p:cNvPr>
          <p:cNvSpPr/>
          <p:nvPr/>
        </p:nvSpPr>
        <p:spPr>
          <a:xfrm>
            <a:off x="1629637" y="4953704"/>
            <a:ext cx="308850" cy="308850"/>
          </a:xfrm>
          <a:prstGeom prst="ellipse">
            <a:avLst/>
          </a:prstGeom>
          <a:solidFill>
            <a:schemeClr val="accent5">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1" name="楕円 60">
            <a:extLst>
              <a:ext uri="{FF2B5EF4-FFF2-40B4-BE49-F238E27FC236}">
                <a16:creationId xmlns:a16="http://schemas.microsoft.com/office/drawing/2014/main" id="{DCACC3D6-20BD-487C-9D58-A32BD2AC46B8}"/>
              </a:ext>
            </a:extLst>
          </p:cNvPr>
          <p:cNvSpPr/>
          <p:nvPr/>
        </p:nvSpPr>
        <p:spPr>
          <a:xfrm>
            <a:off x="2918562" y="4727665"/>
            <a:ext cx="308850" cy="308850"/>
          </a:xfrm>
          <a:prstGeom prst="ellipse">
            <a:avLst/>
          </a:prstGeom>
          <a:solidFill>
            <a:schemeClr val="accent5">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1" name="直線コネクタ 70">
            <a:extLst>
              <a:ext uri="{FF2B5EF4-FFF2-40B4-BE49-F238E27FC236}">
                <a16:creationId xmlns:a16="http://schemas.microsoft.com/office/drawing/2014/main" id="{90689ACB-8A64-494E-A845-A84F11D6F310}"/>
              </a:ext>
            </a:extLst>
          </p:cNvPr>
          <p:cNvCxnSpPr>
            <a:cxnSpLocks/>
          </p:cNvCxnSpPr>
          <p:nvPr/>
        </p:nvCxnSpPr>
        <p:spPr>
          <a:xfrm flipH="1" flipV="1">
            <a:off x="2326148" y="5490429"/>
            <a:ext cx="128641" cy="436659"/>
          </a:xfrm>
          <a:prstGeom prst="line">
            <a:avLst/>
          </a:prstGeom>
          <a:ln w="571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73" name="楕円 72">
            <a:extLst>
              <a:ext uri="{FF2B5EF4-FFF2-40B4-BE49-F238E27FC236}">
                <a16:creationId xmlns:a16="http://schemas.microsoft.com/office/drawing/2014/main" id="{1F20E22B-C05C-4422-B484-D0C74A3591D3}"/>
              </a:ext>
            </a:extLst>
          </p:cNvPr>
          <p:cNvSpPr/>
          <p:nvPr/>
        </p:nvSpPr>
        <p:spPr>
          <a:xfrm>
            <a:off x="2127398" y="5391527"/>
            <a:ext cx="308850" cy="308850"/>
          </a:xfrm>
          <a:prstGeom prst="ellipse">
            <a:avLst/>
          </a:prstGeom>
          <a:solidFill>
            <a:schemeClr val="accent5">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4" name="楕円 73">
            <a:extLst>
              <a:ext uri="{FF2B5EF4-FFF2-40B4-BE49-F238E27FC236}">
                <a16:creationId xmlns:a16="http://schemas.microsoft.com/office/drawing/2014/main" id="{0E875687-DFD8-4BD0-B8E9-B3229F59DF7C}"/>
              </a:ext>
            </a:extLst>
          </p:cNvPr>
          <p:cNvSpPr/>
          <p:nvPr/>
        </p:nvSpPr>
        <p:spPr>
          <a:xfrm>
            <a:off x="2357706" y="5871565"/>
            <a:ext cx="308850" cy="308850"/>
          </a:xfrm>
          <a:prstGeom prst="ellipse">
            <a:avLst/>
          </a:prstGeom>
          <a:solidFill>
            <a:schemeClr val="accent5">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5" name="楕円 74">
            <a:extLst>
              <a:ext uri="{FF2B5EF4-FFF2-40B4-BE49-F238E27FC236}">
                <a16:creationId xmlns:a16="http://schemas.microsoft.com/office/drawing/2014/main" id="{AC4170F8-80FB-414A-9ED8-387038BD59F3}"/>
              </a:ext>
            </a:extLst>
          </p:cNvPr>
          <p:cNvSpPr/>
          <p:nvPr/>
        </p:nvSpPr>
        <p:spPr>
          <a:xfrm>
            <a:off x="2791959" y="5502685"/>
            <a:ext cx="308850" cy="30885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6" name="楕円 75">
            <a:extLst>
              <a:ext uri="{FF2B5EF4-FFF2-40B4-BE49-F238E27FC236}">
                <a16:creationId xmlns:a16="http://schemas.microsoft.com/office/drawing/2014/main" id="{9498D41E-81A4-49AD-83A1-E4550AB06742}"/>
              </a:ext>
            </a:extLst>
          </p:cNvPr>
          <p:cNvSpPr/>
          <p:nvPr/>
        </p:nvSpPr>
        <p:spPr>
          <a:xfrm>
            <a:off x="2590557" y="4174630"/>
            <a:ext cx="308850" cy="308850"/>
          </a:xfrm>
          <a:prstGeom prst="ellipse">
            <a:avLst/>
          </a:prstGeom>
          <a:solidFill>
            <a:schemeClr val="accent5">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7" name="楕円 76">
            <a:extLst>
              <a:ext uri="{FF2B5EF4-FFF2-40B4-BE49-F238E27FC236}">
                <a16:creationId xmlns:a16="http://schemas.microsoft.com/office/drawing/2014/main" id="{C978B044-2B64-44B4-A068-3E1A25A03766}"/>
              </a:ext>
            </a:extLst>
          </p:cNvPr>
          <p:cNvSpPr/>
          <p:nvPr/>
        </p:nvSpPr>
        <p:spPr>
          <a:xfrm>
            <a:off x="2694427" y="5098530"/>
            <a:ext cx="308850" cy="308850"/>
          </a:xfrm>
          <a:prstGeom prst="ellipse">
            <a:avLst/>
          </a:prstGeom>
          <a:solidFill>
            <a:schemeClr val="accent5">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楕円 3">
            <a:extLst>
              <a:ext uri="{FF2B5EF4-FFF2-40B4-BE49-F238E27FC236}">
                <a16:creationId xmlns:a16="http://schemas.microsoft.com/office/drawing/2014/main" id="{6A17575B-4E35-4A9C-AD4E-537FB02A05B3}"/>
              </a:ext>
            </a:extLst>
          </p:cNvPr>
          <p:cNvSpPr/>
          <p:nvPr/>
        </p:nvSpPr>
        <p:spPr>
          <a:xfrm>
            <a:off x="2176876" y="4588047"/>
            <a:ext cx="361659" cy="361659"/>
          </a:xfrm>
          <a:prstGeom prst="ellipse">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8" name="楕円 77">
            <a:extLst>
              <a:ext uri="{FF2B5EF4-FFF2-40B4-BE49-F238E27FC236}">
                <a16:creationId xmlns:a16="http://schemas.microsoft.com/office/drawing/2014/main" id="{D55B7BB2-B9CC-42B9-B157-65D35E6E0A71}"/>
              </a:ext>
            </a:extLst>
          </p:cNvPr>
          <p:cNvSpPr/>
          <p:nvPr/>
        </p:nvSpPr>
        <p:spPr>
          <a:xfrm>
            <a:off x="1598497" y="4417775"/>
            <a:ext cx="308850" cy="308850"/>
          </a:xfrm>
          <a:prstGeom prst="ellipse">
            <a:avLst/>
          </a:prstGeom>
          <a:solidFill>
            <a:schemeClr val="accent5">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9" name="楕円 78">
            <a:extLst>
              <a:ext uri="{FF2B5EF4-FFF2-40B4-BE49-F238E27FC236}">
                <a16:creationId xmlns:a16="http://schemas.microsoft.com/office/drawing/2014/main" id="{2664FC6D-9F76-4364-80D3-993B64C8980B}"/>
              </a:ext>
            </a:extLst>
          </p:cNvPr>
          <p:cNvSpPr/>
          <p:nvPr/>
        </p:nvSpPr>
        <p:spPr>
          <a:xfrm>
            <a:off x="1629637" y="3847799"/>
            <a:ext cx="308850" cy="308850"/>
          </a:xfrm>
          <a:prstGeom prst="ellipse">
            <a:avLst/>
          </a:prstGeom>
          <a:solidFill>
            <a:schemeClr val="accent6">
              <a:lumMod val="20000"/>
              <a:lumOff val="8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1" name="吹き出し: 角を丸めた四角形 80">
            <a:extLst>
              <a:ext uri="{FF2B5EF4-FFF2-40B4-BE49-F238E27FC236}">
                <a16:creationId xmlns:a16="http://schemas.microsoft.com/office/drawing/2014/main" id="{3CE0103C-7503-4119-95CE-E8D8A01A9A7F}"/>
              </a:ext>
            </a:extLst>
          </p:cNvPr>
          <p:cNvSpPr/>
          <p:nvPr/>
        </p:nvSpPr>
        <p:spPr>
          <a:xfrm>
            <a:off x="3128523" y="3098652"/>
            <a:ext cx="2039095" cy="695633"/>
          </a:xfrm>
          <a:prstGeom prst="wedgeRoundRectCallout">
            <a:avLst>
              <a:gd name="adj1" fmla="val -101242"/>
              <a:gd name="adj2" fmla="val 70940"/>
              <a:gd name="adj3" fmla="val 16667"/>
            </a:avLst>
          </a:prstGeom>
          <a:solidFill>
            <a:schemeClr val="bg1"/>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50" dirty="0">
                <a:solidFill>
                  <a:schemeClr val="tx1"/>
                </a:solidFill>
                <a:latin typeface="メイリオ" panose="020B0604030504040204" pitchFamily="50" charset="-128"/>
                <a:ea typeface="メイリオ" panose="020B0604030504040204" pitchFamily="50" charset="-128"/>
              </a:rPr>
              <a:t>カレントディレクトリから見て</a:t>
            </a:r>
            <a:r>
              <a:rPr kumimoji="1" lang="ja-JP" altLang="en-US" sz="1050" b="1" u="sng" dirty="0">
                <a:solidFill>
                  <a:schemeClr val="tx1"/>
                </a:solidFill>
                <a:latin typeface="メイリオ" panose="020B0604030504040204" pitchFamily="50" charset="-128"/>
                <a:ea typeface="メイリオ" panose="020B0604030504040204" pitchFamily="50" charset="-128"/>
              </a:rPr>
              <a:t>メインドライブまでのパス</a:t>
            </a:r>
          </a:p>
        </p:txBody>
      </p:sp>
      <p:sp>
        <p:nvSpPr>
          <p:cNvPr id="82" name="吹き出し: 角を丸めた四角形 81">
            <a:extLst>
              <a:ext uri="{FF2B5EF4-FFF2-40B4-BE49-F238E27FC236}">
                <a16:creationId xmlns:a16="http://schemas.microsoft.com/office/drawing/2014/main" id="{9346A1CD-7A4D-4DF6-990A-BDF5D21CA6C2}"/>
              </a:ext>
            </a:extLst>
          </p:cNvPr>
          <p:cNvSpPr/>
          <p:nvPr/>
        </p:nvSpPr>
        <p:spPr>
          <a:xfrm>
            <a:off x="3551863" y="5389394"/>
            <a:ext cx="2555523" cy="695633"/>
          </a:xfrm>
          <a:prstGeom prst="wedgeRoundRectCallout">
            <a:avLst>
              <a:gd name="adj1" fmla="val -63576"/>
              <a:gd name="adj2" fmla="val -1417"/>
              <a:gd name="adj3" fmla="val 16667"/>
            </a:avLst>
          </a:prstGeom>
          <a:solidFill>
            <a:schemeClr val="bg1"/>
          </a:solid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50" dirty="0">
                <a:solidFill>
                  <a:schemeClr val="tx1"/>
                </a:solidFill>
                <a:latin typeface="メイリオ" panose="020B0604030504040204" pitchFamily="50" charset="-128"/>
                <a:ea typeface="メイリオ" panose="020B0604030504040204" pitchFamily="50" charset="-128"/>
              </a:rPr>
              <a:t>カレントディレクトリから見ての</a:t>
            </a:r>
            <a:r>
              <a:rPr kumimoji="1" lang="ja-JP" altLang="en-US" sz="1050" b="1" u="sng" dirty="0">
                <a:solidFill>
                  <a:schemeClr val="tx1"/>
                </a:solidFill>
                <a:latin typeface="メイリオ" panose="020B0604030504040204" pitchFamily="50" charset="-128"/>
                <a:ea typeface="メイリオ" panose="020B0604030504040204" pitchFamily="50" charset="-128"/>
              </a:rPr>
              <a:t>何かをしたいディレクトリまでのパス</a:t>
            </a:r>
          </a:p>
        </p:txBody>
      </p:sp>
      <p:sp>
        <p:nvSpPr>
          <p:cNvPr id="83" name="テキスト ボックス 82">
            <a:extLst>
              <a:ext uri="{FF2B5EF4-FFF2-40B4-BE49-F238E27FC236}">
                <a16:creationId xmlns:a16="http://schemas.microsoft.com/office/drawing/2014/main" id="{97D14F80-8AE6-4CF3-A6C8-B6411A1B85F6}"/>
              </a:ext>
            </a:extLst>
          </p:cNvPr>
          <p:cNvSpPr txBox="1"/>
          <p:nvPr/>
        </p:nvSpPr>
        <p:spPr bwMode="auto">
          <a:xfrm>
            <a:off x="3300479" y="6131487"/>
            <a:ext cx="4117315" cy="325089"/>
          </a:xfrm>
          <a:prstGeom prst="rect">
            <a:avLst/>
          </a:prstGeom>
          <a:noFill/>
        </p:spPr>
        <p:txBody>
          <a:bodyPr wrap="square" rtlCol="0">
            <a:spAutoFit/>
          </a:bodyPr>
          <a:lstStyle/>
          <a:p>
            <a:pPr>
              <a:lnSpc>
                <a:spcPct val="150000"/>
              </a:lnSpc>
            </a:pPr>
            <a:r>
              <a:rPr lang="en-US" altLang="ja-JP" sz="1100" b="1" u="sng" dirty="0">
                <a:solidFill>
                  <a:schemeClr val="accent5"/>
                </a:solidFill>
                <a:latin typeface="メイリオ" panose="020B0604030504040204" pitchFamily="50" charset="-128"/>
                <a:ea typeface="メイリオ" panose="020B0604030504040204" pitchFamily="50" charset="-128"/>
              </a:rPr>
              <a:t>..</a:t>
            </a:r>
            <a:r>
              <a:rPr lang="ja-JP" altLang="en-US" sz="1100" b="1" u="sng" dirty="0">
                <a:solidFill>
                  <a:schemeClr val="accent5"/>
                </a:solidFill>
                <a:latin typeface="メイリオ" panose="020B0604030504040204" pitchFamily="50" charset="-128"/>
                <a:ea typeface="メイリオ" panose="020B0604030504040204" pitchFamily="50" charset="-128"/>
              </a:rPr>
              <a:t>は、一つ上のディレクトリに移動するという意味です</a:t>
            </a:r>
            <a:endParaRPr lang="en-US" altLang="ja-JP" sz="1100" b="1" u="sng" dirty="0">
              <a:solidFill>
                <a:schemeClr val="accent5"/>
              </a:solidFill>
              <a:latin typeface="メイリオ" panose="020B0604030504040204" pitchFamily="50" charset="-128"/>
              <a:ea typeface="メイリオ" panose="020B0604030504040204" pitchFamily="50" charset="-128"/>
            </a:endParaRPr>
          </a:p>
        </p:txBody>
      </p:sp>
      <p:sp>
        <p:nvSpPr>
          <p:cNvPr id="84" name="テキスト ボックス 83">
            <a:extLst>
              <a:ext uri="{FF2B5EF4-FFF2-40B4-BE49-F238E27FC236}">
                <a16:creationId xmlns:a16="http://schemas.microsoft.com/office/drawing/2014/main" id="{B8125E05-123F-48FE-9E10-05284CA86D7B}"/>
              </a:ext>
            </a:extLst>
          </p:cNvPr>
          <p:cNvSpPr txBox="1"/>
          <p:nvPr/>
        </p:nvSpPr>
        <p:spPr bwMode="auto">
          <a:xfrm>
            <a:off x="3578641" y="4741404"/>
            <a:ext cx="4742494" cy="579005"/>
          </a:xfrm>
          <a:prstGeom prst="rect">
            <a:avLst/>
          </a:prstGeom>
          <a:noFill/>
        </p:spPr>
        <p:txBody>
          <a:bodyPr wrap="square" rtlCol="0">
            <a:spAutoFit/>
          </a:bodyPr>
          <a:lstStyle/>
          <a:p>
            <a:pPr>
              <a:lnSpc>
                <a:spcPct val="150000"/>
              </a:lnSpc>
            </a:pPr>
            <a:r>
              <a:rPr lang="en-US" altLang="ja-JP" sz="1100" b="1" u="sng" dirty="0">
                <a:solidFill>
                  <a:schemeClr val="accent4"/>
                </a:solidFill>
                <a:latin typeface="メイリオ" panose="020B0604030504040204" pitchFamily="50" charset="-128"/>
                <a:ea typeface="メイリオ" panose="020B0604030504040204" pitchFamily="50" charset="-128"/>
              </a:rPr>
              <a:t>.</a:t>
            </a:r>
            <a:r>
              <a:rPr lang="ja-JP" altLang="en-US" sz="1100" b="1" u="sng" dirty="0">
                <a:solidFill>
                  <a:schemeClr val="accent4"/>
                </a:solidFill>
                <a:latin typeface="メイリオ" panose="020B0604030504040204" pitchFamily="50" charset="-128"/>
                <a:ea typeface="メイリオ" panose="020B0604030504040204" pitchFamily="50" charset="-128"/>
              </a:rPr>
              <a:t>は、今のディレクトリ内にある別のデータを見るという意味です</a:t>
            </a:r>
            <a:endParaRPr lang="en-US" altLang="ja-JP" sz="1100" b="1" u="sng" dirty="0">
              <a:solidFill>
                <a:schemeClr val="accent4"/>
              </a:solidFill>
              <a:latin typeface="メイリオ" panose="020B0604030504040204" pitchFamily="50" charset="-128"/>
              <a:ea typeface="メイリオ" panose="020B0604030504040204" pitchFamily="50" charset="-128"/>
            </a:endParaRPr>
          </a:p>
          <a:p>
            <a:pPr>
              <a:lnSpc>
                <a:spcPct val="150000"/>
              </a:lnSpc>
            </a:pPr>
            <a:r>
              <a:rPr lang="en-US" altLang="ja-JP" sz="1100" b="1" u="sng" dirty="0">
                <a:solidFill>
                  <a:schemeClr val="accent4"/>
                </a:solidFill>
                <a:latin typeface="メイリオ" panose="020B0604030504040204" pitchFamily="50" charset="-128"/>
                <a:ea typeface="メイリオ" panose="020B0604030504040204" pitchFamily="50" charset="-128"/>
              </a:rPr>
              <a:t>(</a:t>
            </a:r>
            <a:r>
              <a:rPr lang="ja-JP" altLang="en-US" sz="1100" b="1" u="sng" dirty="0">
                <a:solidFill>
                  <a:schemeClr val="accent4"/>
                </a:solidFill>
                <a:latin typeface="メイリオ" panose="020B0604030504040204" pitchFamily="50" charset="-128"/>
                <a:ea typeface="メイリオ" panose="020B0604030504040204" pitchFamily="50" charset="-128"/>
              </a:rPr>
              <a:t>書かなくてもいいこともある</a:t>
            </a:r>
            <a:r>
              <a:rPr lang="en-US" altLang="ja-JP" sz="1100" b="1" u="sng" dirty="0">
                <a:solidFill>
                  <a:schemeClr val="accent4"/>
                </a:solidFill>
                <a:latin typeface="メイリオ" panose="020B0604030504040204" pitchFamily="50" charset="-128"/>
                <a:ea typeface="メイリオ" panose="020B0604030504040204" pitchFamily="50" charset="-128"/>
              </a:rPr>
              <a:t>)</a:t>
            </a:r>
          </a:p>
        </p:txBody>
      </p:sp>
      <p:sp>
        <p:nvSpPr>
          <p:cNvPr id="52" name="楕円 51">
            <a:extLst>
              <a:ext uri="{FF2B5EF4-FFF2-40B4-BE49-F238E27FC236}">
                <a16:creationId xmlns:a16="http://schemas.microsoft.com/office/drawing/2014/main" id="{4D75E106-5376-49B6-B47F-99CD0135EDB7}"/>
              </a:ext>
            </a:extLst>
          </p:cNvPr>
          <p:cNvSpPr/>
          <p:nvPr/>
        </p:nvSpPr>
        <p:spPr>
          <a:xfrm>
            <a:off x="7717871" y="318781"/>
            <a:ext cx="964734" cy="964734"/>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OK</a:t>
            </a:r>
            <a:endParaRPr kumimoji="1" lang="ja-JP" altLang="en-US" dirty="0"/>
          </a:p>
        </p:txBody>
      </p:sp>
    </p:spTree>
    <p:extLst>
      <p:ext uri="{BB962C8B-B14F-4D97-AF65-F5344CB8AC3E}">
        <p14:creationId xmlns:p14="http://schemas.microsoft.com/office/powerpoint/2010/main" val="28748219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ABCA02E8-196B-4B7F-BF92-C13BA6F81B88}"/>
              </a:ext>
            </a:extLst>
          </p:cNvPr>
          <p:cNvSpPr txBox="1"/>
          <p:nvPr/>
        </p:nvSpPr>
        <p:spPr>
          <a:xfrm>
            <a:off x="111211" y="657813"/>
            <a:ext cx="6783859" cy="600164"/>
          </a:xfrm>
          <a:prstGeom prst="rect">
            <a:avLst/>
          </a:prstGeom>
          <a:noFill/>
        </p:spPr>
        <p:txBody>
          <a:bodyPr wrap="square" rtlCol="0">
            <a:spAutoFit/>
          </a:bodyPr>
          <a:lstStyle/>
          <a:p>
            <a:pPr>
              <a:lnSpc>
                <a:spcPct val="150000"/>
              </a:lnSpc>
            </a:pPr>
            <a:r>
              <a:rPr lang="ja-JP" altLang="en-US" sz="2400" b="1" dirty="0">
                <a:solidFill>
                  <a:schemeClr val="accent1"/>
                </a:solidFill>
                <a:latin typeface="メイリオ" panose="020B0604030504040204" pitchFamily="50" charset="-128"/>
                <a:ea typeface="メイリオ" panose="020B0604030504040204" pitchFamily="50" charset="-128"/>
              </a:rPr>
              <a:t>インデントの役割</a:t>
            </a:r>
          </a:p>
        </p:txBody>
      </p:sp>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20</a:t>
            </a:fld>
            <a:endParaRPr kumimoji="1" lang="ja-JP" altLang="en-US"/>
          </a:p>
        </p:txBody>
      </p:sp>
      <p:sp>
        <p:nvSpPr>
          <p:cNvPr id="16" name="テキスト ボックス 15">
            <a:extLst>
              <a:ext uri="{FF2B5EF4-FFF2-40B4-BE49-F238E27FC236}">
                <a16:creationId xmlns:a16="http://schemas.microsoft.com/office/drawing/2014/main" id="{7C11F730-6E7C-4F0B-BCC6-5E87864DC834}"/>
              </a:ext>
            </a:extLst>
          </p:cNvPr>
          <p:cNvSpPr txBox="1"/>
          <p:nvPr/>
        </p:nvSpPr>
        <p:spPr bwMode="auto">
          <a:xfrm>
            <a:off x="111211" y="1157037"/>
            <a:ext cx="8655284" cy="2650726"/>
          </a:xfrm>
          <a:prstGeom prst="rect">
            <a:avLst/>
          </a:prstGeom>
          <a:noFill/>
        </p:spPr>
        <p:txBody>
          <a:bodyPr wrap="square" rtlCol="0">
            <a:spAutoFit/>
          </a:bodyPr>
          <a:lstStyle/>
          <a:p>
            <a:pPr>
              <a:lnSpc>
                <a:spcPct val="150000"/>
              </a:lnSpc>
            </a:pPr>
            <a:r>
              <a:rPr lang="ja-JP" altLang="en-US" sz="1400" dirty="0">
                <a:latin typeface="メイリオ" panose="020B0604030504040204" pitchFamily="50" charset="-128"/>
                <a:ea typeface="メイリオ" panose="020B0604030504040204" pitchFamily="50" charset="-128"/>
              </a:rPr>
              <a:t>　プログラムを見るとよく</a:t>
            </a:r>
            <a:r>
              <a:rPr lang="ja-JP" altLang="en-US" sz="1400" b="1" u="sng" dirty="0">
                <a:latin typeface="メイリオ" panose="020B0604030504040204" pitchFamily="50" charset="-128"/>
                <a:ea typeface="メイリオ" panose="020B0604030504040204" pitchFamily="50" charset="-128"/>
              </a:rPr>
              <a:t>字下げをしている部分</a:t>
            </a:r>
            <a:r>
              <a:rPr lang="ja-JP" altLang="en-US" sz="1400" dirty="0">
                <a:latin typeface="メイリオ" panose="020B0604030504040204" pitchFamily="50" charset="-128"/>
                <a:ea typeface="メイリオ" panose="020B0604030504040204" pitchFamily="50" charset="-128"/>
              </a:rPr>
              <a:t>がありますがあれは、決して適当に付けているわけではありません</a:t>
            </a:r>
            <a:endParaRPr lang="en-US" altLang="ja-JP" sz="1400" dirty="0">
              <a:latin typeface="メイリオ" panose="020B0604030504040204" pitchFamily="50" charset="-128"/>
              <a:ea typeface="メイリオ" panose="020B0604030504040204" pitchFamily="50" charset="-128"/>
            </a:endParaRPr>
          </a:p>
          <a:p>
            <a:pPr>
              <a:lnSpc>
                <a:spcPct val="150000"/>
              </a:lnSpc>
            </a:pPr>
            <a:r>
              <a:rPr lang="ja-JP" altLang="en-US" sz="1400" dirty="0">
                <a:latin typeface="メイリオ" panose="020B0604030504040204" pitchFamily="50" charset="-128"/>
                <a:ea typeface="メイリオ" panose="020B0604030504040204" pitchFamily="50" charset="-128"/>
              </a:rPr>
              <a:t>　特に</a:t>
            </a:r>
            <a:r>
              <a:rPr lang="en-US" altLang="ja-JP" sz="1400" b="1" u="sng" dirty="0">
                <a:solidFill>
                  <a:schemeClr val="accent5"/>
                </a:solidFill>
                <a:latin typeface="メイリオ" panose="020B0604030504040204" pitchFamily="50" charset="-128"/>
                <a:ea typeface="メイリオ" panose="020B0604030504040204" pitchFamily="50" charset="-128"/>
              </a:rPr>
              <a:t>Python</a:t>
            </a:r>
            <a:r>
              <a:rPr lang="ja-JP" altLang="en-US" sz="1400" b="1" u="sng" dirty="0">
                <a:solidFill>
                  <a:schemeClr val="accent5"/>
                </a:solidFill>
                <a:latin typeface="メイリオ" panose="020B0604030504040204" pitchFamily="50" charset="-128"/>
                <a:ea typeface="メイリオ" panose="020B0604030504040204" pitchFamily="50" charset="-128"/>
              </a:rPr>
              <a:t>ではとても重要な意味</a:t>
            </a:r>
            <a:r>
              <a:rPr lang="ja-JP" altLang="en-US" sz="1400" dirty="0">
                <a:latin typeface="メイリオ" panose="020B0604030504040204" pitchFamily="50" charset="-128"/>
                <a:ea typeface="メイリオ" panose="020B0604030504040204" pitchFamily="50" charset="-128"/>
              </a:rPr>
              <a:t>を持っています</a:t>
            </a:r>
            <a:endParaRPr lang="en-US" altLang="ja-JP" sz="1400" dirty="0">
              <a:latin typeface="メイリオ" panose="020B0604030504040204" pitchFamily="50" charset="-128"/>
              <a:ea typeface="メイリオ" panose="020B0604030504040204" pitchFamily="50" charset="-128"/>
            </a:endParaRPr>
          </a:p>
          <a:p>
            <a:pPr>
              <a:lnSpc>
                <a:spcPct val="150000"/>
              </a:lnSpc>
            </a:pPr>
            <a:r>
              <a:rPr lang="ja-JP" altLang="en-US" sz="1400" dirty="0">
                <a:latin typeface="メイリオ" panose="020B0604030504040204" pitchFamily="50" charset="-128"/>
                <a:ea typeface="メイリオ" panose="020B0604030504040204" pitchFamily="50" charset="-128"/>
              </a:rPr>
              <a:t>　字下げをしている部分を一つのブロックとして、</a:t>
            </a:r>
            <a:r>
              <a:rPr lang="en-US" altLang="ja-JP" sz="1400" dirty="0">
                <a:latin typeface="メイリオ" panose="020B0604030504040204" pitchFamily="50" charset="-128"/>
                <a:ea typeface="メイリオ" panose="020B0604030504040204" pitchFamily="50" charset="-128"/>
              </a:rPr>
              <a:t>Python</a:t>
            </a:r>
            <a:r>
              <a:rPr lang="ja-JP" altLang="en-US" sz="1400" dirty="0">
                <a:latin typeface="メイリオ" panose="020B0604030504040204" pitchFamily="50" charset="-128"/>
                <a:ea typeface="メイリオ" panose="020B0604030504040204" pitchFamily="50" charset="-128"/>
              </a:rPr>
              <a:t>は認識をしています</a:t>
            </a:r>
            <a:endParaRPr lang="en-US" altLang="ja-JP" sz="1400" dirty="0">
              <a:latin typeface="メイリオ" panose="020B0604030504040204" pitchFamily="50" charset="-128"/>
              <a:ea typeface="メイリオ" panose="020B0604030504040204" pitchFamily="50" charset="-128"/>
            </a:endParaRPr>
          </a:p>
          <a:p>
            <a:pPr>
              <a:lnSpc>
                <a:spcPct val="150000"/>
              </a:lnSpc>
            </a:pPr>
            <a:r>
              <a:rPr lang="ja-JP" altLang="en-US" sz="1400" dirty="0">
                <a:latin typeface="メイリオ" panose="020B0604030504040204" pitchFamily="50" charset="-128"/>
                <a:ea typeface="メイリオ" panose="020B0604030504040204" pitchFamily="50" charset="-128"/>
              </a:rPr>
              <a:t>　この後覚えていく</a:t>
            </a:r>
            <a:r>
              <a:rPr lang="en-US" altLang="ja-JP" sz="1400" dirty="0">
                <a:latin typeface="メイリオ" panose="020B0604030504040204" pitchFamily="50" charset="-128"/>
                <a:ea typeface="メイリオ" panose="020B0604030504040204" pitchFamily="50" charset="-128"/>
              </a:rPr>
              <a:t>for</a:t>
            </a:r>
            <a:r>
              <a:rPr lang="ja-JP" altLang="en-US" sz="1400" dirty="0">
                <a:latin typeface="メイリオ" panose="020B0604030504040204" pitchFamily="50" charset="-128"/>
                <a:ea typeface="メイリオ" panose="020B0604030504040204" pitchFamily="50" charset="-128"/>
              </a:rPr>
              <a:t>文や</a:t>
            </a:r>
            <a:r>
              <a:rPr lang="en-US" altLang="ja-JP" sz="1400" dirty="0">
                <a:latin typeface="メイリオ" panose="020B0604030504040204" pitchFamily="50" charset="-128"/>
                <a:ea typeface="メイリオ" panose="020B0604030504040204" pitchFamily="50" charset="-128"/>
              </a:rPr>
              <a:t>if</a:t>
            </a:r>
            <a:r>
              <a:rPr lang="ja-JP" altLang="en-US" sz="1400" dirty="0">
                <a:latin typeface="メイリオ" panose="020B0604030504040204" pitchFamily="50" charset="-128"/>
                <a:ea typeface="メイリオ" panose="020B0604030504040204" pitchFamily="50" charset="-128"/>
              </a:rPr>
              <a:t>文のは、</a:t>
            </a:r>
            <a:r>
              <a:rPr lang="en-US" altLang="ja-JP" sz="1400" b="1" u="sng" dirty="0">
                <a:solidFill>
                  <a:schemeClr val="accent5"/>
                </a:solidFill>
                <a:latin typeface="メイリオ" panose="020B0604030504040204" pitchFamily="50" charset="-128"/>
                <a:ea typeface="メイリオ" panose="020B0604030504040204" pitchFamily="50" charset="-128"/>
              </a:rPr>
              <a:t>『</a:t>
            </a:r>
            <a:r>
              <a:rPr lang="ja-JP" altLang="en-US" sz="1400" b="1" u="sng" dirty="0">
                <a:solidFill>
                  <a:schemeClr val="accent5"/>
                </a:solidFill>
                <a:latin typeface="メイリオ" panose="020B0604030504040204" pitchFamily="50" charset="-128"/>
                <a:ea typeface="メイリオ" panose="020B0604030504040204" pitchFamily="50" charset="-128"/>
              </a:rPr>
              <a:t>字下げの部分までがこの構文ですよ</a:t>
            </a:r>
            <a:r>
              <a:rPr lang="en-US" altLang="ja-JP" sz="1400" b="1" u="sng" dirty="0">
                <a:solidFill>
                  <a:schemeClr val="accent5"/>
                </a:solidFill>
                <a:latin typeface="メイリオ" panose="020B0604030504040204" pitchFamily="50" charset="-128"/>
                <a:ea typeface="メイリオ" panose="020B0604030504040204" pitchFamily="50" charset="-128"/>
              </a:rPr>
              <a:t>』</a:t>
            </a:r>
            <a:r>
              <a:rPr lang="ja-JP" altLang="en-US" sz="1400" dirty="0">
                <a:latin typeface="メイリオ" panose="020B0604030504040204" pitchFamily="50" charset="-128"/>
                <a:ea typeface="メイリオ" panose="020B0604030504040204" pitchFamily="50" charset="-128"/>
              </a:rPr>
              <a:t>という一身なので、きちんと理解をして使えるようにしていきましょう</a:t>
            </a:r>
            <a:endParaRPr lang="en-US" altLang="ja-JP" sz="1400" dirty="0">
              <a:latin typeface="メイリオ" panose="020B0604030504040204" pitchFamily="50" charset="-128"/>
              <a:ea typeface="メイリオ" panose="020B0604030504040204" pitchFamily="50" charset="-128"/>
            </a:endParaRPr>
          </a:p>
          <a:p>
            <a:pPr>
              <a:lnSpc>
                <a:spcPct val="150000"/>
              </a:lnSpc>
            </a:pPr>
            <a:r>
              <a:rPr lang="ja-JP" altLang="en-US" sz="1400" dirty="0">
                <a:latin typeface="メイリオ" panose="020B0604030504040204" pitchFamily="50" charset="-128"/>
                <a:ea typeface="メイリオ" panose="020B0604030504040204" pitchFamily="50" charset="-128"/>
              </a:rPr>
              <a:t>　ただし、</a:t>
            </a:r>
            <a:r>
              <a:rPr lang="en-US" altLang="ja-JP" sz="1400" b="1" u="sng" dirty="0">
                <a:solidFill>
                  <a:schemeClr val="accent6"/>
                </a:solidFill>
                <a:latin typeface="メイリオ" panose="020B0604030504040204" pitchFamily="50" charset="-128"/>
                <a:ea typeface="メイリオ" panose="020B0604030504040204" pitchFamily="50" charset="-128"/>
              </a:rPr>
              <a:t>Python</a:t>
            </a:r>
            <a:r>
              <a:rPr lang="ja-JP" altLang="en-US" sz="1400" b="1" u="sng" dirty="0">
                <a:solidFill>
                  <a:schemeClr val="accent6"/>
                </a:solidFill>
                <a:latin typeface="メイリオ" panose="020B0604030504040204" pitchFamily="50" charset="-128"/>
                <a:ea typeface="メイリオ" panose="020B0604030504040204" pitchFamily="50" charset="-128"/>
              </a:rPr>
              <a:t>以外の言語ではインデントの意味合いが変わったり、意味がなかったりするものがある</a:t>
            </a:r>
            <a:r>
              <a:rPr lang="ja-JP" altLang="en-US" sz="1400" dirty="0">
                <a:latin typeface="メイリオ" panose="020B0604030504040204" pitchFamily="50" charset="-128"/>
                <a:ea typeface="メイリオ" panose="020B0604030504040204" pitchFamily="50" charset="-128"/>
              </a:rPr>
              <a:t>ので、注意してください</a:t>
            </a:r>
            <a:endParaRPr lang="en-US" altLang="ja-JP" sz="1400" dirty="0">
              <a:latin typeface="メイリオ" panose="020B0604030504040204" pitchFamily="50" charset="-128"/>
              <a:ea typeface="メイリオ" panose="020B0604030504040204" pitchFamily="50" charset="-128"/>
            </a:endParaRPr>
          </a:p>
        </p:txBody>
      </p:sp>
      <p:sp>
        <p:nvSpPr>
          <p:cNvPr id="20" name="テキスト ボックス 19">
            <a:extLst>
              <a:ext uri="{FF2B5EF4-FFF2-40B4-BE49-F238E27FC236}">
                <a16:creationId xmlns:a16="http://schemas.microsoft.com/office/drawing/2014/main" id="{1E5370A3-99B1-4F77-BD64-29BF07AF83F1}"/>
              </a:ext>
            </a:extLst>
          </p:cNvPr>
          <p:cNvSpPr txBox="1"/>
          <p:nvPr/>
        </p:nvSpPr>
        <p:spPr>
          <a:xfrm>
            <a:off x="111212" y="117527"/>
            <a:ext cx="5828193"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考えることを楽しもう</a:t>
            </a:r>
          </a:p>
        </p:txBody>
      </p:sp>
      <p:sp>
        <p:nvSpPr>
          <p:cNvPr id="9" name="吹き出し: 角を丸めた四角形 8">
            <a:extLst>
              <a:ext uri="{FF2B5EF4-FFF2-40B4-BE49-F238E27FC236}">
                <a16:creationId xmlns:a16="http://schemas.microsoft.com/office/drawing/2014/main" id="{CCE136C2-6E05-4A01-823B-B0864F295538}"/>
              </a:ext>
            </a:extLst>
          </p:cNvPr>
          <p:cNvSpPr/>
          <p:nvPr/>
        </p:nvSpPr>
        <p:spPr>
          <a:xfrm>
            <a:off x="5559428" y="3695118"/>
            <a:ext cx="2174860" cy="695633"/>
          </a:xfrm>
          <a:prstGeom prst="wedgeRoundRectCallout">
            <a:avLst>
              <a:gd name="adj1" fmla="val -63576"/>
              <a:gd name="adj2" fmla="val -1417"/>
              <a:gd name="adj3" fmla="val 16667"/>
            </a:avLst>
          </a:prstGeom>
          <a:solidFill>
            <a:schemeClr val="bg1"/>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50" b="1" u="sng" dirty="0">
                <a:solidFill>
                  <a:schemeClr val="tx1"/>
                </a:solidFill>
                <a:latin typeface="メイリオ" panose="020B0604030504040204" pitchFamily="50" charset="-128"/>
                <a:ea typeface="メイリオ" panose="020B0604030504040204" pitchFamily="50" charset="-128"/>
              </a:rPr>
              <a:t>ココで</a:t>
            </a:r>
            <a:r>
              <a:rPr kumimoji="1" lang="en-US" altLang="ja-JP" sz="1050" b="1" u="sng" dirty="0">
                <a:solidFill>
                  <a:schemeClr val="tx1"/>
                </a:solidFill>
                <a:latin typeface="メイリオ" panose="020B0604030504040204" pitchFamily="50" charset="-128"/>
                <a:ea typeface="メイリオ" panose="020B0604030504040204" pitchFamily="50" charset="-128"/>
              </a:rPr>
              <a:t>1</a:t>
            </a:r>
            <a:r>
              <a:rPr kumimoji="1" lang="ja-JP" altLang="en-US" sz="1050" b="1" u="sng" dirty="0">
                <a:solidFill>
                  <a:schemeClr val="tx1"/>
                </a:solidFill>
                <a:latin typeface="メイリオ" panose="020B0604030504040204" pitchFamily="50" charset="-128"/>
                <a:ea typeface="メイリオ" panose="020B0604030504040204" pitchFamily="50" charset="-128"/>
              </a:rPr>
              <a:t>ブロック</a:t>
            </a:r>
          </a:p>
        </p:txBody>
      </p:sp>
      <p:sp>
        <p:nvSpPr>
          <p:cNvPr id="10" name="テキスト ボックス 9">
            <a:extLst>
              <a:ext uri="{FF2B5EF4-FFF2-40B4-BE49-F238E27FC236}">
                <a16:creationId xmlns:a16="http://schemas.microsoft.com/office/drawing/2014/main" id="{098B2C5B-FAAF-41A9-A288-8092BF99C751}"/>
              </a:ext>
            </a:extLst>
          </p:cNvPr>
          <p:cNvSpPr txBox="1"/>
          <p:nvPr/>
        </p:nvSpPr>
        <p:spPr bwMode="auto">
          <a:xfrm>
            <a:off x="3220720" y="3675858"/>
            <a:ext cx="3237230" cy="2327560"/>
          </a:xfrm>
          <a:prstGeom prst="rect">
            <a:avLst/>
          </a:prstGeom>
          <a:noFill/>
        </p:spPr>
        <p:txBody>
          <a:bodyPr wrap="square" rtlCol="0">
            <a:spAutoFit/>
          </a:bodyPr>
          <a:lstStyle/>
          <a:p>
            <a:pPr>
              <a:lnSpc>
                <a:spcPct val="150000"/>
              </a:lnSpc>
            </a:pPr>
            <a:r>
              <a:rPr lang="en-US" altLang="ja-JP" sz="1400" dirty="0" err="1">
                <a:latin typeface="メイリオ" panose="020B0604030504040204" pitchFamily="50" charset="-128"/>
                <a:ea typeface="メイリオ" panose="020B0604030504040204" pitchFamily="50" charset="-128"/>
              </a:rPr>
              <a:t>aaaaaaaaaaaaaaa</a:t>
            </a:r>
            <a:endParaRPr lang="en-US" altLang="ja-JP" sz="1400" dirty="0">
              <a:latin typeface="メイリオ" panose="020B0604030504040204" pitchFamily="50" charset="-128"/>
              <a:ea typeface="メイリオ" panose="020B0604030504040204" pitchFamily="50" charset="-128"/>
            </a:endParaRPr>
          </a:p>
          <a:p>
            <a:pPr>
              <a:lnSpc>
                <a:spcPct val="150000"/>
              </a:lnSpc>
            </a:pPr>
            <a:r>
              <a:rPr lang="en-US" altLang="ja-JP" sz="1400" dirty="0" err="1">
                <a:latin typeface="メイリオ" panose="020B0604030504040204" pitchFamily="50" charset="-128"/>
                <a:ea typeface="メイリオ" panose="020B0604030504040204" pitchFamily="50" charset="-128"/>
              </a:rPr>
              <a:t>bbbbbbbbbbbbbbb</a:t>
            </a:r>
            <a:endParaRPr lang="en-US" altLang="ja-JP" sz="1400" dirty="0">
              <a:latin typeface="メイリオ" panose="020B0604030504040204" pitchFamily="50" charset="-128"/>
              <a:ea typeface="メイリオ" panose="020B0604030504040204" pitchFamily="50" charset="-128"/>
            </a:endParaRPr>
          </a:p>
          <a:p>
            <a:pPr>
              <a:lnSpc>
                <a:spcPct val="150000"/>
              </a:lnSpc>
            </a:pPr>
            <a:r>
              <a:rPr lang="en-US" altLang="ja-JP" sz="1400" dirty="0">
                <a:latin typeface="メイリオ" panose="020B0604030504040204" pitchFamily="50" charset="-128"/>
                <a:ea typeface="メイリオ" panose="020B0604030504040204" pitchFamily="50" charset="-128"/>
              </a:rPr>
              <a:t>If </a:t>
            </a:r>
            <a:r>
              <a:rPr lang="en-US" altLang="ja-JP" sz="1400" dirty="0" err="1">
                <a:latin typeface="メイリオ" panose="020B0604030504040204" pitchFamily="50" charset="-128"/>
                <a:ea typeface="メイリオ" panose="020B0604030504040204" pitchFamily="50" charset="-128"/>
              </a:rPr>
              <a:t>dddddddddddd</a:t>
            </a:r>
            <a:r>
              <a:rPr lang="en-US" altLang="ja-JP" sz="1400" dirty="0">
                <a:latin typeface="メイリオ" panose="020B0604030504040204" pitchFamily="50" charset="-128"/>
                <a:ea typeface="メイリオ" panose="020B0604030504040204" pitchFamily="50" charset="-128"/>
              </a:rPr>
              <a:t>:</a:t>
            </a:r>
          </a:p>
          <a:p>
            <a:pPr>
              <a:lnSpc>
                <a:spcPct val="150000"/>
              </a:lnSpc>
            </a:pPr>
            <a:r>
              <a:rPr lang="en-US" altLang="ja-JP" sz="1400" dirty="0">
                <a:latin typeface="メイリオ" panose="020B0604030504040204" pitchFamily="50" charset="-128"/>
                <a:ea typeface="メイリオ" panose="020B0604030504040204" pitchFamily="50" charset="-128"/>
              </a:rPr>
              <a:t>	</a:t>
            </a:r>
            <a:r>
              <a:rPr lang="en-US" altLang="ja-JP" sz="1400" dirty="0" err="1">
                <a:latin typeface="メイリオ" panose="020B0604030504040204" pitchFamily="50" charset="-128"/>
                <a:ea typeface="メイリオ" panose="020B0604030504040204" pitchFamily="50" charset="-128"/>
              </a:rPr>
              <a:t>eeeeeeeeeeee</a:t>
            </a:r>
            <a:endParaRPr lang="en-US" altLang="ja-JP" sz="1400" dirty="0">
              <a:latin typeface="メイリオ" panose="020B0604030504040204" pitchFamily="50" charset="-128"/>
              <a:ea typeface="メイリオ" panose="020B0604030504040204" pitchFamily="50" charset="-128"/>
            </a:endParaRPr>
          </a:p>
          <a:p>
            <a:pPr>
              <a:lnSpc>
                <a:spcPct val="150000"/>
              </a:lnSpc>
            </a:pPr>
            <a:r>
              <a:rPr lang="en-US" altLang="ja-JP" sz="1400" dirty="0">
                <a:latin typeface="メイリオ" panose="020B0604030504040204" pitchFamily="50" charset="-128"/>
                <a:ea typeface="メイリオ" panose="020B0604030504040204" pitchFamily="50" charset="-128"/>
              </a:rPr>
              <a:t>If </a:t>
            </a:r>
            <a:r>
              <a:rPr lang="en-US" altLang="ja-JP" sz="1400" dirty="0" err="1">
                <a:latin typeface="メイリオ" panose="020B0604030504040204" pitchFamily="50" charset="-128"/>
                <a:ea typeface="メイリオ" panose="020B0604030504040204" pitchFamily="50" charset="-128"/>
              </a:rPr>
              <a:t>gggggggggggggg</a:t>
            </a:r>
            <a:r>
              <a:rPr lang="en-US" altLang="ja-JP" sz="1400" dirty="0">
                <a:latin typeface="メイリオ" panose="020B0604030504040204" pitchFamily="50" charset="-128"/>
                <a:ea typeface="メイリオ" panose="020B0604030504040204" pitchFamily="50" charset="-128"/>
              </a:rPr>
              <a:t>:</a:t>
            </a:r>
          </a:p>
          <a:p>
            <a:pPr>
              <a:lnSpc>
                <a:spcPct val="150000"/>
              </a:lnSpc>
            </a:pPr>
            <a:r>
              <a:rPr lang="en-US" altLang="ja-JP" sz="1400" dirty="0">
                <a:latin typeface="メイリオ" panose="020B0604030504040204" pitchFamily="50" charset="-128"/>
                <a:ea typeface="メイリオ" panose="020B0604030504040204" pitchFamily="50" charset="-128"/>
              </a:rPr>
              <a:t>	if </a:t>
            </a:r>
            <a:r>
              <a:rPr lang="en-US" altLang="ja-JP" sz="1400" dirty="0" err="1">
                <a:latin typeface="メイリオ" panose="020B0604030504040204" pitchFamily="50" charset="-128"/>
                <a:ea typeface="メイリオ" panose="020B0604030504040204" pitchFamily="50" charset="-128"/>
              </a:rPr>
              <a:t>hhhhhhhhhhhhhhh</a:t>
            </a:r>
            <a:r>
              <a:rPr lang="en-US" altLang="ja-JP" sz="1400" dirty="0">
                <a:latin typeface="メイリオ" panose="020B0604030504040204" pitchFamily="50" charset="-128"/>
                <a:ea typeface="メイリオ" panose="020B0604030504040204" pitchFamily="50" charset="-128"/>
              </a:rPr>
              <a:t>:</a:t>
            </a:r>
          </a:p>
          <a:p>
            <a:pPr>
              <a:lnSpc>
                <a:spcPct val="150000"/>
              </a:lnSpc>
            </a:pPr>
            <a:r>
              <a:rPr lang="en-US" altLang="ja-JP" sz="1400" dirty="0">
                <a:latin typeface="メイリオ" panose="020B0604030504040204" pitchFamily="50" charset="-128"/>
                <a:ea typeface="メイリオ" panose="020B0604030504040204" pitchFamily="50" charset="-128"/>
              </a:rPr>
              <a:t>		</a:t>
            </a:r>
            <a:r>
              <a:rPr lang="en-US" altLang="ja-JP" sz="1400" dirty="0" err="1">
                <a:latin typeface="メイリオ" panose="020B0604030504040204" pitchFamily="50" charset="-128"/>
                <a:ea typeface="メイリオ" panose="020B0604030504040204" pitchFamily="50" charset="-128"/>
              </a:rPr>
              <a:t>ccccccccccccccc</a:t>
            </a:r>
            <a:endParaRPr lang="en-US" altLang="ja-JP" sz="1400" dirty="0">
              <a:latin typeface="メイリオ" panose="020B0604030504040204" pitchFamily="50" charset="-128"/>
              <a:ea typeface="メイリオ" panose="020B0604030504040204" pitchFamily="50" charset="-128"/>
            </a:endParaRPr>
          </a:p>
        </p:txBody>
      </p:sp>
      <p:sp>
        <p:nvSpPr>
          <p:cNvPr id="63" name="角丸四角形 129">
            <a:extLst>
              <a:ext uri="{FF2B5EF4-FFF2-40B4-BE49-F238E27FC236}">
                <a16:creationId xmlns:a16="http://schemas.microsoft.com/office/drawing/2014/main" id="{F6DABBFC-3644-4DA7-91C7-E62CEF5411B2}"/>
              </a:ext>
            </a:extLst>
          </p:cNvPr>
          <p:cNvSpPr/>
          <p:nvPr/>
        </p:nvSpPr>
        <p:spPr>
          <a:xfrm>
            <a:off x="3220719" y="3799058"/>
            <a:ext cx="1921731" cy="591693"/>
          </a:xfrm>
          <a:prstGeom prst="round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ja-JP" altLang="en-US" sz="2400" dirty="0">
              <a:solidFill>
                <a:schemeClr val="accent5"/>
              </a:solidFill>
              <a:latin typeface="メイリオ" panose="020B0604030504040204" pitchFamily="50" charset="-128"/>
              <a:ea typeface="メイリオ" panose="020B0604030504040204" pitchFamily="50" charset="-128"/>
            </a:endParaRPr>
          </a:p>
        </p:txBody>
      </p:sp>
      <p:sp>
        <p:nvSpPr>
          <p:cNvPr id="11" name="角丸四角形 129">
            <a:extLst>
              <a:ext uri="{FF2B5EF4-FFF2-40B4-BE49-F238E27FC236}">
                <a16:creationId xmlns:a16="http://schemas.microsoft.com/office/drawing/2014/main" id="{3BF47EF9-F80C-4E90-B16D-CC5A4ED2B970}"/>
              </a:ext>
            </a:extLst>
          </p:cNvPr>
          <p:cNvSpPr/>
          <p:nvPr/>
        </p:nvSpPr>
        <p:spPr>
          <a:xfrm>
            <a:off x="3220718" y="4376392"/>
            <a:ext cx="1921731" cy="672367"/>
          </a:xfrm>
          <a:prstGeom prst="roundRect">
            <a:avLst/>
          </a:prstGeom>
          <a:noFill/>
          <a:ln>
            <a:solidFill>
              <a:srgbClr val="FF7C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ja-JP" altLang="en-US" sz="2400" dirty="0">
              <a:solidFill>
                <a:schemeClr val="accent5"/>
              </a:solidFill>
              <a:latin typeface="メイリオ" panose="020B0604030504040204" pitchFamily="50" charset="-128"/>
              <a:ea typeface="メイリオ" panose="020B0604030504040204" pitchFamily="50" charset="-128"/>
            </a:endParaRPr>
          </a:p>
        </p:txBody>
      </p:sp>
      <p:sp>
        <p:nvSpPr>
          <p:cNvPr id="12" name="角丸四角形 129">
            <a:extLst>
              <a:ext uri="{FF2B5EF4-FFF2-40B4-BE49-F238E27FC236}">
                <a16:creationId xmlns:a16="http://schemas.microsoft.com/office/drawing/2014/main" id="{D684B9DD-CDAD-44C9-9D6B-CFFB5B950ACF}"/>
              </a:ext>
            </a:extLst>
          </p:cNvPr>
          <p:cNvSpPr/>
          <p:nvPr/>
        </p:nvSpPr>
        <p:spPr>
          <a:xfrm>
            <a:off x="3220717" y="5048759"/>
            <a:ext cx="2810967" cy="1196145"/>
          </a:xfrm>
          <a:prstGeom prst="round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ja-JP" altLang="en-US" sz="2400" dirty="0">
              <a:solidFill>
                <a:schemeClr val="accent5"/>
              </a:solidFill>
              <a:latin typeface="メイリオ" panose="020B0604030504040204" pitchFamily="50" charset="-128"/>
              <a:ea typeface="メイリオ" panose="020B0604030504040204" pitchFamily="50" charset="-128"/>
            </a:endParaRPr>
          </a:p>
        </p:txBody>
      </p:sp>
      <p:sp>
        <p:nvSpPr>
          <p:cNvPr id="13" name="吹き出し: 角を丸めた四角形 12">
            <a:extLst>
              <a:ext uri="{FF2B5EF4-FFF2-40B4-BE49-F238E27FC236}">
                <a16:creationId xmlns:a16="http://schemas.microsoft.com/office/drawing/2014/main" id="{E9404379-DC28-486B-9B10-F89BB305FCE2}"/>
              </a:ext>
            </a:extLst>
          </p:cNvPr>
          <p:cNvSpPr/>
          <p:nvPr/>
        </p:nvSpPr>
        <p:spPr>
          <a:xfrm>
            <a:off x="628879" y="4094904"/>
            <a:ext cx="2174860" cy="695633"/>
          </a:xfrm>
          <a:prstGeom prst="wedgeRoundRectCallout">
            <a:avLst>
              <a:gd name="adj1" fmla="val 64485"/>
              <a:gd name="adj2" fmla="val 32350"/>
              <a:gd name="adj3" fmla="val 16667"/>
            </a:avLst>
          </a:prstGeom>
          <a:solidFill>
            <a:schemeClr val="bg1"/>
          </a:solidFill>
          <a:ln w="28575">
            <a:solidFill>
              <a:srgbClr val="FF7C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50" b="1" u="sng" dirty="0">
                <a:solidFill>
                  <a:schemeClr val="tx1"/>
                </a:solidFill>
                <a:latin typeface="メイリオ" panose="020B0604030504040204" pitchFamily="50" charset="-128"/>
                <a:ea typeface="メイリオ" panose="020B0604030504040204" pitchFamily="50" charset="-128"/>
              </a:rPr>
              <a:t>ココで</a:t>
            </a:r>
            <a:r>
              <a:rPr kumimoji="1" lang="en-US" altLang="ja-JP" sz="1050" b="1" u="sng" dirty="0">
                <a:solidFill>
                  <a:schemeClr val="tx1"/>
                </a:solidFill>
                <a:latin typeface="メイリオ" panose="020B0604030504040204" pitchFamily="50" charset="-128"/>
                <a:ea typeface="メイリオ" panose="020B0604030504040204" pitchFamily="50" charset="-128"/>
              </a:rPr>
              <a:t>1</a:t>
            </a:r>
            <a:r>
              <a:rPr kumimoji="1" lang="ja-JP" altLang="en-US" sz="1050" b="1" u="sng" dirty="0">
                <a:solidFill>
                  <a:schemeClr val="tx1"/>
                </a:solidFill>
                <a:latin typeface="メイリオ" panose="020B0604030504040204" pitchFamily="50" charset="-128"/>
                <a:ea typeface="メイリオ" panose="020B0604030504040204" pitchFamily="50" charset="-128"/>
              </a:rPr>
              <a:t>ブロック</a:t>
            </a:r>
          </a:p>
        </p:txBody>
      </p:sp>
      <p:sp>
        <p:nvSpPr>
          <p:cNvPr id="14" name="角丸四角形 129">
            <a:extLst>
              <a:ext uri="{FF2B5EF4-FFF2-40B4-BE49-F238E27FC236}">
                <a16:creationId xmlns:a16="http://schemas.microsoft.com/office/drawing/2014/main" id="{5C784BE8-E806-44B5-963D-3CFACFD4F905}"/>
              </a:ext>
            </a:extLst>
          </p:cNvPr>
          <p:cNvSpPr/>
          <p:nvPr/>
        </p:nvSpPr>
        <p:spPr>
          <a:xfrm>
            <a:off x="3616398" y="5299833"/>
            <a:ext cx="2104893" cy="802259"/>
          </a:xfrm>
          <a:prstGeom prst="round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ja-JP" altLang="en-US" sz="2400" dirty="0">
              <a:solidFill>
                <a:schemeClr val="accent5"/>
              </a:solidFill>
              <a:latin typeface="メイリオ" panose="020B0604030504040204" pitchFamily="50" charset="-128"/>
              <a:ea typeface="メイリオ" panose="020B0604030504040204" pitchFamily="50" charset="-128"/>
            </a:endParaRPr>
          </a:p>
        </p:txBody>
      </p:sp>
      <p:sp>
        <p:nvSpPr>
          <p:cNvPr id="15" name="吹き出し: 角を丸めた四角形 14">
            <a:extLst>
              <a:ext uri="{FF2B5EF4-FFF2-40B4-BE49-F238E27FC236}">
                <a16:creationId xmlns:a16="http://schemas.microsoft.com/office/drawing/2014/main" id="{0C67694D-1AEA-4876-BAC3-87C9D0DDC211}"/>
              </a:ext>
            </a:extLst>
          </p:cNvPr>
          <p:cNvSpPr/>
          <p:nvPr/>
        </p:nvSpPr>
        <p:spPr>
          <a:xfrm>
            <a:off x="628879" y="5000118"/>
            <a:ext cx="2174860" cy="695633"/>
          </a:xfrm>
          <a:prstGeom prst="wedgeRoundRectCallout">
            <a:avLst>
              <a:gd name="adj1" fmla="val 64485"/>
              <a:gd name="adj2" fmla="val 32350"/>
              <a:gd name="adj3" fmla="val 16667"/>
            </a:avLst>
          </a:prstGeom>
          <a:solidFill>
            <a:schemeClr val="bg1"/>
          </a:solid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50" b="1" u="sng" dirty="0">
                <a:solidFill>
                  <a:schemeClr val="tx1"/>
                </a:solidFill>
                <a:latin typeface="メイリオ" panose="020B0604030504040204" pitchFamily="50" charset="-128"/>
                <a:ea typeface="メイリオ" panose="020B0604030504040204" pitchFamily="50" charset="-128"/>
              </a:rPr>
              <a:t>ココで</a:t>
            </a:r>
            <a:r>
              <a:rPr kumimoji="1" lang="en-US" altLang="ja-JP" sz="1050" b="1" u="sng" dirty="0">
                <a:solidFill>
                  <a:schemeClr val="tx1"/>
                </a:solidFill>
                <a:latin typeface="メイリオ" panose="020B0604030504040204" pitchFamily="50" charset="-128"/>
                <a:ea typeface="メイリオ" panose="020B0604030504040204" pitchFamily="50" charset="-128"/>
              </a:rPr>
              <a:t>1</a:t>
            </a:r>
            <a:r>
              <a:rPr kumimoji="1" lang="ja-JP" altLang="en-US" sz="1050" b="1" u="sng" dirty="0">
                <a:solidFill>
                  <a:schemeClr val="tx1"/>
                </a:solidFill>
                <a:latin typeface="メイリオ" panose="020B0604030504040204" pitchFamily="50" charset="-128"/>
                <a:ea typeface="メイリオ" panose="020B0604030504040204" pitchFamily="50" charset="-128"/>
              </a:rPr>
              <a:t>ブロック</a:t>
            </a:r>
          </a:p>
        </p:txBody>
      </p:sp>
      <p:sp>
        <p:nvSpPr>
          <p:cNvPr id="17" name="吹き出し: 角を丸めた四角形 16">
            <a:extLst>
              <a:ext uri="{FF2B5EF4-FFF2-40B4-BE49-F238E27FC236}">
                <a16:creationId xmlns:a16="http://schemas.microsoft.com/office/drawing/2014/main" id="{977DD0F1-CF8D-4826-BB93-057A4D8B7DD0}"/>
              </a:ext>
            </a:extLst>
          </p:cNvPr>
          <p:cNvSpPr/>
          <p:nvPr/>
        </p:nvSpPr>
        <p:spPr>
          <a:xfrm>
            <a:off x="6287099" y="4604200"/>
            <a:ext cx="2174860" cy="1169163"/>
          </a:xfrm>
          <a:prstGeom prst="wedgeRoundRectCallout">
            <a:avLst>
              <a:gd name="adj1" fmla="val -72062"/>
              <a:gd name="adj2" fmla="val 41492"/>
              <a:gd name="adj3" fmla="val 16667"/>
            </a:avLst>
          </a:prstGeom>
          <a:solidFill>
            <a:schemeClr val="bg1"/>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50" b="1" u="sng" dirty="0">
                <a:solidFill>
                  <a:schemeClr val="tx1"/>
                </a:solidFill>
                <a:latin typeface="メイリオ" panose="020B0604030504040204" pitchFamily="50" charset="-128"/>
                <a:ea typeface="メイリオ" panose="020B0604030504040204" pitchFamily="50" charset="-128"/>
              </a:rPr>
              <a:t>ブロックの中に</a:t>
            </a:r>
            <a:endParaRPr kumimoji="1" lang="en-US" altLang="ja-JP" sz="1050" b="1" u="sng" dirty="0">
              <a:solidFill>
                <a:schemeClr val="tx1"/>
              </a:solidFill>
              <a:latin typeface="メイリオ" panose="020B0604030504040204" pitchFamily="50" charset="-128"/>
              <a:ea typeface="メイリオ" panose="020B0604030504040204" pitchFamily="50" charset="-128"/>
            </a:endParaRPr>
          </a:p>
          <a:p>
            <a:pPr algn="ctr"/>
            <a:r>
              <a:rPr kumimoji="1" lang="ja-JP" altLang="en-US" sz="1050" b="1" u="sng" dirty="0">
                <a:solidFill>
                  <a:schemeClr val="tx1"/>
                </a:solidFill>
                <a:latin typeface="メイリオ" panose="020B0604030504040204" pitchFamily="50" charset="-128"/>
                <a:ea typeface="メイリオ" panose="020B0604030504040204" pitchFamily="50" charset="-128"/>
              </a:rPr>
              <a:t>さらにブロックが入っている</a:t>
            </a:r>
            <a:endParaRPr kumimoji="1" lang="en-US" altLang="ja-JP" sz="1050" b="1" u="sng" dirty="0">
              <a:solidFill>
                <a:schemeClr val="tx1"/>
              </a:solidFill>
              <a:latin typeface="メイリオ" panose="020B0604030504040204" pitchFamily="50" charset="-128"/>
              <a:ea typeface="メイリオ" panose="020B0604030504040204" pitchFamily="50" charset="-128"/>
            </a:endParaRPr>
          </a:p>
          <a:p>
            <a:pPr algn="ctr"/>
            <a:endParaRPr kumimoji="1" lang="en-US" altLang="ja-JP" sz="1050" b="1" u="sng" dirty="0">
              <a:solidFill>
                <a:schemeClr val="tx1"/>
              </a:solidFill>
              <a:latin typeface="メイリオ" panose="020B0604030504040204" pitchFamily="50" charset="-128"/>
              <a:ea typeface="メイリオ" panose="020B0604030504040204" pitchFamily="50" charset="-128"/>
            </a:endParaRPr>
          </a:p>
          <a:p>
            <a:pPr algn="ctr"/>
            <a:r>
              <a:rPr kumimoji="1" lang="ja-JP" altLang="en-US" sz="1050" b="1" u="sng" dirty="0">
                <a:solidFill>
                  <a:schemeClr val="tx1"/>
                </a:solidFill>
                <a:latin typeface="メイリオ" panose="020B0604030504040204" pitchFamily="50" charset="-128"/>
                <a:ea typeface="メイリオ" panose="020B0604030504040204" pitchFamily="50" charset="-128"/>
              </a:rPr>
              <a:t>この書き方を</a:t>
            </a:r>
            <a:endParaRPr kumimoji="1" lang="en-US" altLang="ja-JP" sz="1050" b="1" u="sng" dirty="0">
              <a:solidFill>
                <a:schemeClr val="tx1"/>
              </a:solidFill>
              <a:latin typeface="メイリオ" panose="020B0604030504040204" pitchFamily="50" charset="-128"/>
              <a:ea typeface="メイリオ" panose="020B0604030504040204" pitchFamily="50" charset="-128"/>
            </a:endParaRPr>
          </a:p>
          <a:p>
            <a:pPr algn="ctr"/>
            <a:r>
              <a:rPr kumimoji="1" lang="ja-JP" altLang="en-US" sz="1050" b="1" u="sng" dirty="0">
                <a:solidFill>
                  <a:schemeClr val="accent6"/>
                </a:solidFill>
                <a:latin typeface="メイリオ" panose="020B0604030504040204" pitchFamily="50" charset="-128"/>
                <a:ea typeface="メイリオ" panose="020B0604030504040204" pitchFamily="50" charset="-128"/>
              </a:rPr>
              <a:t>入れ子</a:t>
            </a:r>
            <a:r>
              <a:rPr kumimoji="1" lang="en-US" altLang="ja-JP" sz="1050" b="1" u="sng" dirty="0">
                <a:solidFill>
                  <a:schemeClr val="accent6"/>
                </a:solidFill>
                <a:latin typeface="メイリオ" panose="020B0604030504040204" pitchFamily="50" charset="-128"/>
                <a:ea typeface="メイリオ" panose="020B0604030504040204" pitchFamily="50" charset="-128"/>
              </a:rPr>
              <a:t>(</a:t>
            </a:r>
            <a:r>
              <a:rPr kumimoji="1" lang="ja-JP" altLang="en-US" sz="1050" b="1" u="sng" dirty="0">
                <a:solidFill>
                  <a:schemeClr val="accent6"/>
                </a:solidFill>
                <a:latin typeface="メイリオ" panose="020B0604030504040204" pitchFamily="50" charset="-128"/>
                <a:ea typeface="メイリオ" panose="020B0604030504040204" pitchFamily="50" charset="-128"/>
              </a:rPr>
              <a:t>ネスト</a:t>
            </a:r>
            <a:r>
              <a:rPr kumimoji="1" lang="en-US" altLang="ja-JP" sz="1050" b="1" u="sng" dirty="0">
                <a:solidFill>
                  <a:schemeClr val="accent6"/>
                </a:solidFill>
                <a:latin typeface="メイリオ" panose="020B0604030504040204" pitchFamily="50" charset="-128"/>
                <a:ea typeface="メイリオ" panose="020B0604030504040204" pitchFamily="50" charset="-128"/>
              </a:rPr>
              <a:t>)</a:t>
            </a:r>
          </a:p>
          <a:p>
            <a:pPr algn="ctr"/>
            <a:r>
              <a:rPr kumimoji="1" lang="ja-JP" altLang="en-US" sz="1050" b="1" u="sng" dirty="0">
                <a:solidFill>
                  <a:schemeClr val="tx1"/>
                </a:solidFill>
                <a:latin typeface="メイリオ" panose="020B0604030504040204" pitchFamily="50" charset="-128"/>
                <a:ea typeface="メイリオ" panose="020B0604030504040204" pitchFamily="50" charset="-128"/>
              </a:rPr>
              <a:t>といいます</a:t>
            </a:r>
          </a:p>
        </p:txBody>
      </p:sp>
      <p:sp>
        <p:nvSpPr>
          <p:cNvPr id="18" name="楕円 17">
            <a:extLst>
              <a:ext uri="{FF2B5EF4-FFF2-40B4-BE49-F238E27FC236}">
                <a16:creationId xmlns:a16="http://schemas.microsoft.com/office/drawing/2014/main" id="{6D3F886D-3D47-4581-8468-DE88DD037994}"/>
              </a:ext>
            </a:extLst>
          </p:cNvPr>
          <p:cNvSpPr/>
          <p:nvPr/>
        </p:nvSpPr>
        <p:spPr>
          <a:xfrm>
            <a:off x="7717871" y="318781"/>
            <a:ext cx="964734" cy="964734"/>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OK</a:t>
            </a:r>
            <a:endParaRPr kumimoji="1" lang="ja-JP" altLang="en-US" dirty="0"/>
          </a:p>
        </p:txBody>
      </p:sp>
    </p:spTree>
    <p:extLst>
      <p:ext uri="{BB962C8B-B14F-4D97-AF65-F5344CB8AC3E}">
        <p14:creationId xmlns:p14="http://schemas.microsoft.com/office/powerpoint/2010/main" val="12422942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21</a:t>
            </a:fld>
            <a:endParaRPr kumimoji="1" lang="ja-JP" altLang="en-US"/>
          </a:p>
        </p:txBody>
      </p:sp>
      <p:sp>
        <p:nvSpPr>
          <p:cNvPr id="42" name="テキスト ボックス 41">
            <a:extLst>
              <a:ext uri="{FF2B5EF4-FFF2-40B4-BE49-F238E27FC236}">
                <a16:creationId xmlns:a16="http://schemas.microsoft.com/office/drawing/2014/main" id="{50B2579F-4FA1-49C7-9128-C011AF1164F5}"/>
              </a:ext>
            </a:extLst>
          </p:cNvPr>
          <p:cNvSpPr txBox="1"/>
          <p:nvPr/>
        </p:nvSpPr>
        <p:spPr>
          <a:xfrm>
            <a:off x="161074" y="657813"/>
            <a:ext cx="6717898" cy="600164"/>
          </a:xfrm>
          <a:prstGeom prst="rect">
            <a:avLst/>
          </a:prstGeom>
          <a:noFill/>
        </p:spPr>
        <p:txBody>
          <a:bodyPr wrap="square" rtlCol="0">
            <a:spAutoFit/>
          </a:bodyPr>
          <a:lstStyle/>
          <a:p>
            <a:pPr>
              <a:lnSpc>
                <a:spcPct val="150000"/>
              </a:lnSpc>
            </a:pPr>
            <a:r>
              <a:rPr lang="ja-JP" altLang="en-US" sz="2400" b="1" dirty="0">
                <a:solidFill>
                  <a:schemeClr val="accent1"/>
                </a:solidFill>
                <a:latin typeface="メイリオ" panose="020B0604030504040204" pitchFamily="50" charset="-128"/>
                <a:ea typeface="メイリオ" panose="020B0604030504040204" pitchFamily="50" charset="-128"/>
              </a:rPr>
              <a:t>書くことよりも読むことを先ずは覚えていこう</a:t>
            </a:r>
            <a:endParaRPr lang="zh-TW" altLang="en-US" sz="2400" b="1" dirty="0">
              <a:solidFill>
                <a:schemeClr val="accent1"/>
              </a:solidFill>
              <a:latin typeface="メイリオ" panose="020B0604030504040204" pitchFamily="50" charset="-128"/>
              <a:ea typeface="メイリオ" panose="020B0604030504040204" pitchFamily="50" charset="-128"/>
            </a:endParaRPr>
          </a:p>
        </p:txBody>
      </p:sp>
      <p:sp>
        <p:nvSpPr>
          <p:cNvPr id="10" name="テキスト ボックス 9">
            <a:extLst>
              <a:ext uri="{FF2B5EF4-FFF2-40B4-BE49-F238E27FC236}">
                <a16:creationId xmlns:a16="http://schemas.microsoft.com/office/drawing/2014/main" id="{32ADA412-2421-48DC-BF66-2CF68B3AF5CE}"/>
              </a:ext>
            </a:extLst>
          </p:cNvPr>
          <p:cNvSpPr txBox="1"/>
          <p:nvPr/>
        </p:nvSpPr>
        <p:spPr>
          <a:xfrm>
            <a:off x="111212" y="117527"/>
            <a:ext cx="5828193"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具体的なコードの書き方</a:t>
            </a:r>
          </a:p>
        </p:txBody>
      </p:sp>
      <p:sp>
        <p:nvSpPr>
          <p:cNvPr id="15" name="テキスト ボックス 14">
            <a:extLst>
              <a:ext uri="{FF2B5EF4-FFF2-40B4-BE49-F238E27FC236}">
                <a16:creationId xmlns:a16="http://schemas.microsoft.com/office/drawing/2014/main" id="{C024D4EF-3CCA-410E-968B-ECBDEEEFD786}"/>
              </a:ext>
            </a:extLst>
          </p:cNvPr>
          <p:cNvSpPr txBox="1"/>
          <p:nvPr/>
        </p:nvSpPr>
        <p:spPr bwMode="auto">
          <a:xfrm>
            <a:off x="111211" y="1459745"/>
            <a:ext cx="8655284" cy="2650726"/>
          </a:xfrm>
          <a:prstGeom prst="rect">
            <a:avLst/>
          </a:prstGeom>
          <a:noFill/>
        </p:spPr>
        <p:txBody>
          <a:bodyPr wrap="square" rtlCol="0">
            <a:spAutoFit/>
          </a:bodyPr>
          <a:lstStyle/>
          <a:p>
            <a:pPr>
              <a:lnSpc>
                <a:spcPct val="150000"/>
              </a:lnSpc>
            </a:pPr>
            <a:r>
              <a:rPr lang="ja-JP" altLang="en-US" sz="1400" dirty="0">
                <a:latin typeface="メイリオ" panose="020B0604030504040204" pitchFamily="50" charset="-128"/>
                <a:ea typeface="メイリオ" panose="020B0604030504040204" pitchFamily="50" charset="-128"/>
              </a:rPr>
              <a:t>　世の中には、</a:t>
            </a:r>
            <a:r>
              <a:rPr lang="ja-JP" altLang="en-US" sz="1400" b="1" u="sng" dirty="0">
                <a:solidFill>
                  <a:srgbClr val="FF7C80"/>
                </a:solidFill>
                <a:latin typeface="メイリオ" panose="020B0604030504040204" pitchFamily="50" charset="-128"/>
                <a:ea typeface="メイリオ" panose="020B0604030504040204" pitchFamily="50" charset="-128"/>
              </a:rPr>
              <a:t>読み下し</a:t>
            </a:r>
            <a:r>
              <a:rPr lang="ja-JP" altLang="en-US" sz="1400" dirty="0">
                <a:latin typeface="メイリオ" panose="020B0604030504040204" pitchFamily="50" charset="-128"/>
                <a:ea typeface="メイリオ" panose="020B0604030504040204" pitchFamily="50" charset="-128"/>
              </a:rPr>
              <a:t>という言葉があります</a:t>
            </a:r>
            <a:endParaRPr lang="en-US" altLang="ja-JP" sz="1400" dirty="0">
              <a:latin typeface="メイリオ" panose="020B0604030504040204" pitchFamily="50" charset="-128"/>
              <a:ea typeface="メイリオ" panose="020B0604030504040204" pitchFamily="50" charset="-128"/>
            </a:endParaRPr>
          </a:p>
          <a:p>
            <a:pPr>
              <a:lnSpc>
                <a:spcPct val="150000"/>
              </a:lnSpc>
            </a:pPr>
            <a:r>
              <a:rPr lang="ja-JP" altLang="en-US" sz="1400" dirty="0">
                <a:latin typeface="メイリオ" panose="020B0604030504040204" pitchFamily="50" charset="-128"/>
                <a:ea typeface="メイリオ" panose="020B0604030504040204" pitchFamily="50" charset="-128"/>
              </a:rPr>
              <a:t>　よく勉強し初めるときに一生懸命コードを書きだす方が多いですが、実はそれでは非効率です</a:t>
            </a:r>
            <a:endParaRPr lang="en-US" altLang="ja-JP" sz="1400" dirty="0">
              <a:latin typeface="メイリオ" panose="020B0604030504040204" pitchFamily="50" charset="-128"/>
              <a:ea typeface="メイリオ" panose="020B0604030504040204" pitchFamily="50" charset="-128"/>
            </a:endParaRPr>
          </a:p>
          <a:p>
            <a:pPr>
              <a:lnSpc>
                <a:spcPct val="150000"/>
              </a:lnSpc>
            </a:pPr>
            <a:r>
              <a:rPr lang="ja-JP" altLang="en-US" sz="1400" dirty="0">
                <a:latin typeface="メイリオ" panose="020B0604030504040204" pitchFamily="50" charset="-128"/>
                <a:ea typeface="メイリオ" panose="020B0604030504040204" pitchFamily="50" charset="-128"/>
              </a:rPr>
              <a:t>　中学生時代にやっていたテスト勉強を思い出してください</a:t>
            </a:r>
            <a:endParaRPr lang="en-US" altLang="ja-JP" sz="1400" dirty="0">
              <a:latin typeface="メイリオ" panose="020B0604030504040204" pitchFamily="50" charset="-128"/>
              <a:ea typeface="メイリオ" panose="020B0604030504040204" pitchFamily="50" charset="-128"/>
            </a:endParaRPr>
          </a:p>
          <a:p>
            <a:pPr>
              <a:lnSpc>
                <a:spcPct val="150000"/>
              </a:lnSpc>
            </a:pPr>
            <a:r>
              <a:rPr lang="ja-JP" altLang="en-US" sz="1400" dirty="0">
                <a:latin typeface="メイリオ" panose="020B0604030504040204" pitchFamily="50" charset="-128"/>
                <a:ea typeface="メイリオ" panose="020B0604030504040204" pitchFamily="50" charset="-128"/>
              </a:rPr>
              <a:t>　ノートに書いて覚えていたという方はいませんか？実は</a:t>
            </a:r>
            <a:r>
              <a:rPr lang="en-US" altLang="ja-JP" sz="1400" b="1" u="sng" dirty="0">
                <a:solidFill>
                  <a:schemeClr val="accent6"/>
                </a:solidFill>
                <a:latin typeface="メイリオ" panose="020B0604030504040204" pitchFamily="50" charset="-128"/>
                <a:ea typeface="メイリオ" panose="020B0604030504040204" pitchFamily="50" charset="-128"/>
              </a:rPr>
              <a:t>PC</a:t>
            </a:r>
            <a:r>
              <a:rPr lang="ja-JP" altLang="en-US" sz="1400" b="1" u="sng" dirty="0">
                <a:solidFill>
                  <a:schemeClr val="accent6"/>
                </a:solidFill>
                <a:latin typeface="メイリオ" panose="020B0604030504040204" pitchFamily="50" charset="-128"/>
                <a:ea typeface="メイリオ" panose="020B0604030504040204" pitchFamily="50" charset="-128"/>
              </a:rPr>
              <a:t>でコードを書くのもノートに教科書の文字を写すのもやっていることはまるで同じ</a:t>
            </a:r>
            <a:r>
              <a:rPr lang="ja-JP" altLang="en-US" sz="1400" dirty="0">
                <a:latin typeface="メイリオ" panose="020B0604030504040204" pitchFamily="50" charset="-128"/>
                <a:ea typeface="メイリオ" panose="020B0604030504040204" pitchFamily="50" charset="-128"/>
              </a:rPr>
              <a:t>です</a:t>
            </a:r>
            <a:endParaRPr lang="en-US" altLang="ja-JP" sz="1400" dirty="0">
              <a:latin typeface="メイリオ" panose="020B0604030504040204" pitchFamily="50" charset="-128"/>
              <a:ea typeface="メイリオ" panose="020B0604030504040204" pitchFamily="50" charset="-128"/>
            </a:endParaRPr>
          </a:p>
          <a:p>
            <a:pPr>
              <a:lnSpc>
                <a:spcPct val="150000"/>
              </a:lnSpc>
            </a:pPr>
            <a:r>
              <a:rPr lang="ja-JP" altLang="en-US" sz="1400" dirty="0">
                <a:latin typeface="メイリオ" panose="020B0604030504040204" pitchFamily="50" charset="-128"/>
                <a:ea typeface="メイリオ" panose="020B0604030504040204" pitchFamily="50" charset="-128"/>
              </a:rPr>
              <a:t>　書いて覚えるより、読んで覚える方が圧倒的に効率がいいのです</a:t>
            </a:r>
            <a:endParaRPr lang="en-US" altLang="ja-JP" sz="1400" dirty="0">
              <a:latin typeface="メイリオ" panose="020B0604030504040204" pitchFamily="50" charset="-128"/>
              <a:ea typeface="メイリオ" panose="020B0604030504040204" pitchFamily="50" charset="-128"/>
            </a:endParaRPr>
          </a:p>
          <a:p>
            <a:pPr>
              <a:lnSpc>
                <a:spcPct val="150000"/>
              </a:lnSpc>
            </a:pPr>
            <a:r>
              <a:rPr lang="ja-JP" altLang="en-US" sz="1400" dirty="0">
                <a:latin typeface="メイリオ" panose="020B0604030504040204" pitchFamily="50" charset="-128"/>
                <a:ea typeface="メイリオ" panose="020B0604030504040204" pitchFamily="50" charset="-128"/>
              </a:rPr>
              <a:t>　</a:t>
            </a:r>
            <a:r>
              <a:rPr lang="en-US" altLang="ja-JP" sz="1400" b="1" u="sng" dirty="0">
                <a:solidFill>
                  <a:schemeClr val="accent6"/>
                </a:solidFill>
                <a:latin typeface="メイリオ" panose="020B0604030504040204" pitchFamily="50" charset="-128"/>
                <a:ea typeface="メイリオ" panose="020B0604030504040204" pitchFamily="50" charset="-128"/>
              </a:rPr>
              <a:t>10</a:t>
            </a:r>
            <a:r>
              <a:rPr lang="ja-JP" altLang="en-US" sz="1400" b="1" u="sng" dirty="0">
                <a:solidFill>
                  <a:schemeClr val="accent6"/>
                </a:solidFill>
                <a:latin typeface="メイリオ" panose="020B0604030504040204" pitchFamily="50" charset="-128"/>
                <a:ea typeface="メイリオ" panose="020B0604030504040204" pitchFamily="50" charset="-128"/>
              </a:rPr>
              <a:t>分間で</a:t>
            </a:r>
            <a:r>
              <a:rPr lang="en-US" altLang="ja-JP" sz="1400" b="1" u="sng" dirty="0">
                <a:solidFill>
                  <a:schemeClr val="accent6"/>
                </a:solidFill>
                <a:latin typeface="メイリオ" panose="020B0604030504040204" pitchFamily="50" charset="-128"/>
                <a:ea typeface="メイリオ" panose="020B0604030504040204" pitchFamily="50" charset="-128"/>
              </a:rPr>
              <a:t>1</a:t>
            </a:r>
            <a:r>
              <a:rPr lang="ja-JP" altLang="en-US" sz="1400" b="1" u="sng" dirty="0">
                <a:solidFill>
                  <a:schemeClr val="accent6"/>
                </a:solidFill>
                <a:latin typeface="メイリオ" panose="020B0604030504040204" pitchFamily="50" charset="-128"/>
                <a:ea typeface="メイリオ" panose="020B0604030504040204" pitchFamily="50" charset="-128"/>
              </a:rPr>
              <a:t>つのプログラムコードを書くなら、</a:t>
            </a:r>
            <a:r>
              <a:rPr lang="en-US" altLang="ja-JP" sz="1400" b="1" u="sng" dirty="0">
                <a:solidFill>
                  <a:schemeClr val="accent6"/>
                </a:solidFill>
                <a:latin typeface="メイリオ" panose="020B0604030504040204" pitchFamily="50" charset="-128"/>
                <a:ea typeface="メイリオ" panose="020B0604030504040204" pitchFamily="50" charset="-128"/>
              </a:rPr>
              <a:t>10</a:t>
            </a:r>
            <a:r>
              <a:rPr lang="ja-JP" altLang="en-US" sz="1400" b="1" u="sng" dirty="0">
                <a:solidFill>
                  <a:schemeClr val="accent6"/>
                </a:solidFill>
                <a:latin typeface="メイリオ" panose="020B0604030504040204" pitchFamily="50" charset="-128"/>
                <a:ea typeface="メイリオ" panose="020B0604030504040204" pitchFamily="50" charset="-128"/>
              </a:rPr>
              <a:t>分同じコードを何度も読んで、見ないでも書ける</a:t>
            </a:r>
            <a:r>
              <a:rPr lang="ja-JP" altLang="en-US" sz="1400" dirty="0">
                <a:latin typeface="メイリオ" panose="020B0604030504040204" pitchFamily="50" charset="-128"/>
                <a:ea typeface="メイリオ" panose="020B0604030504040204" pitchFamily="50" charset="-128"/>
              </a:rPr>
              <a:t>ぐらい理解したほうがいいのです</a:t>
            </a:r>
            <a:endParaRPr lang="en-US" altLang="ja-JP" sz="1400" dirty="0">
              <a:latin typeface="メイリオ" panose="020B0604030504040204" pitchFamily="50" charset="-128"/>
              <a:ea typeface="メイリオ" panose="020B0604030504040204" pitchFamily="50" charset="-128"/>
            </a:endParaRPr>
          </a:p>
        </p:txBody>
      </p:sp>
      <p:pic>
        <p:nvPicPr>
          <p:cNvPr id="6" name="図 5" descr="おもちゃ, 人形, レゴ, 食品 が含まれている画像&#10;&#10;自動的に生成された説明">
            <a:extLst>
              <a:ext uri="{FF2B5EF4-FFF2-40B4-BE49-F238E27FC236}">
                <a16:creationId xmlns:a16="http://schemas.microsoft.com/office/drawing/2014/main" id="{1DFF91A1-AF94-40F7-BAF1-EA7D2FA1DA0E}"/>
              </a:ext>
            </a:extLst>
          </p:cNvPr>
          <p:cNvPicPr>
            <a:picLocks noChangeAspect="1"/>
          </p:cNvPicPr>
          <p:nvPr/>
        </p:nvPicPr>
        <p:blipFill rotWithShape="1">
          <a:blip r:embed="rId2">
            <a:extLst>
              <a:ext uri="{28A0092B-C50C-407E-A947-70E740481C1C}">
                <a14:useLocalDpi xmlns:a14="http://schemas.microsoft.com/office/drawing/2010/main" val="0"/>
              </a:ext>
            </a:extLst>
          </a:blip>
          <a:srcRect l="61469" t="40176" r="15442" b="34379"/>
          <a:stretch/>
        </p:blipFill>
        <p:spPr>
          <a:xfrm>
            <a:off x="4684586" y="4110471"/>
            <a:ext cx="3067541" cy="2390997"/>
          </a:xfrm>
          <a:prstGeom prst="rect">
            <a:avLst/>
          </a:prstGeom>
        </p:spPr>
      </p:pic>
      <p:sp>
        <p:nvSpPr>
          <p:cNvPr id="18" name="吹き出し: 角を丸めた四角形 17">
            <a:extLst>
              <a:ext uri="{FF2B5EF4-FFF2-40B4-BE49-F238E27FC236}">
                <a16:creationId xmlns:a16="http://schemas.microsoft.com/office/drawing/2014/main" id="{842A9A1E-8488-466B-A33C-970B75489EA7}"/>
              </a:ext>
            </a:extLst>
          </p:cNvPr>
          <p:cNvSpPr/>
          <p:nvPr/>
        </p:nvSpPr>
        <p:spPr>
          <a:xfrm>
            <a:off x="486562" y="4440665"/>
            <a:ext cx="3317356" cy="865304"/>
          </a:xfrm>
          <a:prstGeom prst="wedgeRoundRectCallout">
            <a:avLst>
              <a:gd name="adj1" fmla="val 85085"/>
              <a:gd name="adj2" fmla="val 76137"/>
              <a:gd name="adj3" fmla="val 16667"/>
            </a:avLst>
          </a:prstGeom>
          <a:solidFill>
            <a:schemeClr val="bg1"/>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050" dirty="0">
                <a:solidFill>
                  <a:schemeClr val="tx1"/>
                </a:solidFill>
                <a:latin typeface="メイリオ" panose="020B0604030504040204" pitchFamily="50" charset="-128"/>
                <a:ea typeface="メイリオ" panose="020B0604030504040204" pitchFamily="50" charset="-128"/>
              </a:rPr>
              <a:t>いきなりこんな大量のコード書けねぇよ</a:t>
            </a:r>
            <a:r>
              <a:rPr kumimoji="1" lang="en-US" altLang="ja-JP" sz="1050" dirty="0">
                <a:solidFill>
                  <a:schemeClr val="tx1"/>
                </a:solidFill>
                <a:latin typeface="メイリオ" panose="020B0604030504040204" pitchFamily="50" charset="-128"/>
                <a:ea typeface="メイリオ" panose="020B0604030504040204" pitchFamily="50" charset="-128"/>
              </a:rPr>
              <a:t>…</a:t>
            </a:r>
          </a:p>
          <a:p>
            <a:r>
              <a:rPr kumimoji="1" lang="ja-JP" altLang="en-US" sz="1050" dirty="0">
                <a:solidFill>
                  <a:schemeClr val="tx1"/>
                </a:solidFill>
                <a:latin typeface="メイリオ" panose="020B0604030504040204" pitchFamily="50" charset="-128"/>
                <a:ea typeface="メイリオ" panose="020B0604030504040204" pitchFamily="50" charset="-128"/>
              </a:rPr>
              <a:t>まるで写経じゃん</a:t>
            </a:r>
            <a:r>
              <a:rPr kumimoji="1" lang="en-US" altLang="ja-JP" sz="1050" dirty="0">
                <a:solidFill>
                  <a:schemeClr val="tx1"/>
                </a:solidFill>
                <a:latin typeface="メイリオ" panose="020B0604030504040204" pitchFamily="50" charset="-128"/>
                <a:ea typeface="メイリオ" panose="020B0604030504040204" pitchFamily="50" charset="-128"/>
              </a:rPr>
              <a:t>…</a:t>
            </a:r>
          </a:p>
          <a:p>
            <a:r>
              <a:rPr kumimoji="1" lang="ja-JP" altLang="en-US" sz="1050" dirty="0">
                <a:solidFill>
                  <a:schemeClr val="tx1"/>
                </a:solidFill>
                <a:latin typeface="メイリオ" panose="020B0604030504040204" pitchFamily="50" charset="-128"/>
                <a:ea typeface="メイリオ" panose="020B0604030504040204" pitchFamily="50" charset="-128"/>
              </a:rPr>
              <a:t>自分が何を書いているかもよくわかってないし</a:t>
            </a:r>
            <a:r>
              <a:rPr kumimoji="1" lang="en-US" altLang="ja-JP" sz="1050" dirty="0">
                <a:solidFill>
                  <a:schemeClr val="tx1"/>
                </a:solidFill>
                <a:latin typeface="メイリオ" panose="020B0604030504040204" pitchFamily="50" charset="-128"/>
                <a:ea typeface="メイリオ" panose="020B0604030504040204" pitchFamily="50" charset="-128"/>
              </a:rPr>
              <a:t>…</a:t>
            </a:r>
          </a:p>
        </p:txBody>
      </p:sp>
      <p:sp>
        <p:nvSpPr>
          <p:cNvPr id="8" name="楕円 7">
            <a:extLst>
              <a:ext uri="{FF2B5EF4-FFF2-40B4-BE49-F238E27FC236}">
                <a16:creationId xmlns:a16="http://schemas.microsoft.com/office/drawing/2014/main" id="{D4C2AB2F-16CB-4A0E-BA2B-CD7747C892EA}"/>
              </a:ext>
            </a:extLst>
          </p:cNvPr>
          <p:cNvSpPr/>
          <p:nvPr/>
        </p:nvSpPr>
        <p:spPr>
          <a:xfrm>
            <a:off x="7717871" y="318781"/>
            <a:ext cx="964734" cy="964734"/>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OK</a:t>
            </a:r>
            <a:endParaRPr kumimoji="1" lang="ja-JP" altLang="en-US" dirty="0"/>
          </a:p>
        </p:txBody>
      </p:sp>
    </p:spTree>
    <p:extLst>
      <p:ext uri="{BB962C8B-B14F-4D97-AF65-F5344CB8AC3E}">
        <p14:creationId xmlns:p14="http://schemas.microsoft.com/office/powerpoint/2010/main" val="17245580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22</a:t>
            </a:fld>
            <a:endParaRPr kumimoji="1" lang="ja-JP" altLang="en-US"/>
          </a:p>
        </p:txBody>
      </p:sp>
      <p:sp>
        <p:nvSpPr>
          <p:cNvPr id="42" name="テキスト ボックス 41">
            <a:extLst>
              <a:ext uri="{FF2B5EF4-FFF2-40B4-BE49-F238E27FC236}">
                <a16:creationId xmlns:a16="http://schemas.microsoft.com/office/drawing/2014/main" id="{50B2579F-4FA1-49C7-9128-C011AF1164F5}"/>
              </a:ext>
            </a:extLst>
          </p:cNvPr>
          <p:cNvSpPr txBox="1"/>
          <p:nvPr/>
        </p:nvSpPr>
        <p:spPr>
          <a:xfrm>
            <a:off x="161074" y="657813"/>
            <a:ext cx="6717898" cy="600164"/>
          </a:xfrm>
          <a:prstGeom prst="rect">
            <a:avLst/>
          </a:prstGeom>
          <a:noFill/>
        </p:spPr>
        <p:txBody>
          <a:bodyPr wrap="square" rtlCol="0">
            <a:spAutoFit/>
          </a:bodyPr>
          <a:lstStyle/>
          <a:p>
            <a:pPr>
              <a:lnSpc>
                <a:spcPct val="150000"/>
              </a:lnSpc>
            </a:pPr>
            <a:r>
              <a:rPr lang="ja-JP" altLang="en-US" sz="2400" b="1" dirty="0">
                <a:solidFill>
                  <a:schemeClr val="accent1"/>
                </a:solidFill>
                <a:latin typeface="メイリオ" panose="020B0604030504040204" pitchFamily="50" charset="-128"/>
                <a:ea typeface="メイリオ" panose="020B0604030504040204" pitchFamily="50" charset="-128"/>
              </a:rPr>
              <a:t>書くことよりも読むことを先ずは覚えていこう</a:t>
            </a:r>
            <a:endParaRPr lang="zh-TW" altLang="en-US" sz="2400" b="1" dirty="0">
              <a:solidFill>
                <a:schemeClr val="accent1"/>
              </a:solidFill>
              <a:latin typeface="メイリオ" panose="020B0604030504040204" pitchFamily="50" charset="-128"/>
              <a:ea typeface="メイリオ" panose="020B0604030504040204" pitchFamily="50" charset="-128"/>
            </a:endParaRPr>
          </a:p>
        </p:txBody>
      </p:sp>
      <p:sp>
        <p:nvSpPr>
          <p:cNvPr id="10" name="テキスト ボックス 9">
            <a:extLst>
              <a:ext uri="{FF2B5EF4-FFF2-40B4-BE49-F238E27FC236}">
                <a16:creationId xmlns:a16="http://schemas.microsoft.com/office/drawing/2014/main" id="{32ADA412-2421-48DC-BF66-2CF68B3AF5CE}"/>
              </a:ext>
            </a:extLst>
          </p:cNvPr>
          <p:cNvSpPr txBox="1"/>
          <p:nvPr/>
        </p:nvSpPr>
        <p:spPr>
          <a:xfrm>
            <a:off x="111212" y="117527"/>
            <a:ext cx="5828193"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具体的なコードの書き方</a:t>
            </a:r>
          </a:p>
        </p:txBody>
      </p:sp>
      <p:sp>
        <p:nvSpPr>
          <p:cNvPr id="15" name="テキスト ボックス 14">
            <a:extLst>
              <a:ext uri="{FF2B5EF4-FFF2-40B4-BE49-F238E27FC236}">
                <a16:creationId xmlns:a16="http://schemas.microsoft.com/office/drawing/2014/main" id="{C024D4EF-3CCA-410E-968B-ECBDEEEFD786}"/>
              </a:ext>
            </a:extLst>
          </p:cNvPr>
          <p:cNvSpPr txBox="1"/>
          <p:nvPr/>
        </p:nvSpPr>
        <p:spPr bwMode="auto">
          <a:xfrm>
            <a:off x="111211" y="1798263"/>
            <a:ext cx="8655284" cy="1681229"/>
          </a:xfrm>
          <a:prstGeom prst="rect">
            <a:avLst/>
          </a:prstGeom>
          <a:noFill/>
        </p:spPr>
        <p:txBody>
          <a:bodyPr wrap="square" rtlCol="0">
            <a:spAutoFit/>
          </a:bodyPr>
          <a:lstStyle/>
          <a:p>
            <a:pPr>
              <a:lnSpc>
                <a:spcPct val="150000"/>
              </a:lnSpc>
            </a:pPr>
            <a:r>
              <a:rPr lang="ja-JP" altLang="en-US" sz="1400" dirty="0">
                <a:latin typeface="メイリオ" panose="020B0604030504040204" pitchFamily="50" charset="-128"/>
                <a:ea typeface="メイリオ" panose="020B0604030504040204" pitchFamily="50" charset="-128"/>
              </a:rPr>
              <a:t>　その時の読む技術として</a:t>
            </a:r>
            <a:r>
              <a:rPr lang="ja-JP" altLang="en-US" sz="1400" b="1" u="sng" dirty="0">
                <a:solidFill>
                  <a:srgbClr val="FF7C80"/>
                </a:solidFill>
                <a:latin typeface="メイリオ" panose="020B0604030504040204" pitchFamily="50" charset="-128"/>
                <a:ea typeface="メイリオ" panose="020B0604030504040204" pitchFamily="50" charset="-128"/>
              </a:rPr>
              <a:t>読み下し</a:t>
            </a:r>
            <a:r>
              <a:rPr lang="ja-JP" altLang="en-US" sz="1400" dirty="0">
                <a:latin typeface="メイリオ" panose="020B0604030504040204" pitchFamily="50" charset="-128"/>
                <a:ea typeface="メイリオ" panose="020B0604030504040204" pitchFamily="50" charset="-128"/>
              </a:rPr>
              <a:t>があります</a:t>
            </a:r>
            <a:endParaRPr lang="en-US" altLang="ja-JP" sz="1400" dirty="0">
              <a:latin typeface="メイリオ" panose="020B0604030504040204" pitchFamily="50" charset="-128"/>
              <a:ea typeface="メイリオ" panose="020B0604030504040204" pitchFamily="50" charset="-128"/>
            </a:endParaRPr>
          </a:p>
          <a:p>
            <a:pPr>
              <a:lnSpc>
                <a:spcPct val="150000"/>
              </a:lnSpc>
            </a:pPr>
            <a:r>
              <a:rPr lang="ja-JP" altLang="en-US" sz="1400" dirty="0">
                <a:latin typeface="メイリオ" panose="020B0604030504040204" pitchFamily="50" charset="-128"/>
                <a:ea typeface="メイリオ" panose="020B0604030504040204" pitchFamily="50" charset="-128"/>
              </a:rPr>
              <a:t>　端的に言ってしまえば、</a:t>
            </a:r>
            <a:r>
              <a:rPr lang="ja-JP" altLang="en-US" sz="1400" b="1" u="sng" dirty="0">
                <a:solidFill>
                  <a:schemeClr val="accent6"/>
                </a:solidFill>
                <a:latin typeface="メイリオ" panose="020B0604030504040204" pitchFamily="50" charset="-128"/>
                <a:ea typeface="メイリオ" panose="020B0604030504040204" pitchFamily="50" charset="-128"/>
              </a:rPr>
              <a:t>コードを日本語に変えて理解する</a:t>
            </a:r>
            <a:r>
              <a:rPr lang="ja-JP" altLang="en-US" sz="1400" dirty="0">
                <a:latin typeface="メイリオ" panose="020B0604030504040204" pitchFamily="50" charset="-128"/>
                <a:ea typeface="メイリオ" panose="020B0604030504040204" pitchFamily="50" charset="-128"/>
              </a:rPr>
              <a:t>ということをします</a:t>
            </a:r>
            <a:endParaRPr lang="en-US" altLang="ja-JP" sz="1400" dirty="0">
              <a:latin typeface="メイリオ" panose="020B0604030504040204" pitchFamily="50" charset="-128"/>
              <a:ea typeface="メイリオ" panose="020B0604030504040204" pitchFamily="50" charset="-128"/>
            </a:endParaRPr>
          </a:p>
          <a:p>
            <a:pPr>
              <a:lnSpc>
                <a:spcPct val="150000"/>
              </a:lnSpc>
            </a:pPr>
            <a:r>
              <a:rPr lang="ja-JP" altLang="en-US" sz="1400" dirty="0">
                <a:latin typeface="メイリオ" panose="020B0604030504040204" pitchFamily="50" charset="-128"/>
                <a:ea typeface="メイリオ" panose="020B0604030504040204" pitchFamily="50" charset="-128"/>
              </a:rPr>
              <a:t>　これができれば、確実にコードが書けるようになりますし、また</a:t>
            </a:r>
            <a:r>
              <a:rPr lang="ja-JP" altLang="en-US" sz="1400" b="1" u="sng" dirty="0">
                <a:solidFill>
                  <a:schemeClr val="accent6"/>
                </a:solidFill>
                <a:latin typeface="メイリオ" panose="020B0604030504040204" pitchFamily="50" charset="-128"/>
                <a:ea typeface="メイリオ" panose="020B0604030504040204" pitchFamily="50" charset="-128"/>
              </a:rPr>
              <a:t>似たようなプログラムと遭遇した時に何となく読める</a:t>
            </a:r>
            <a:r>
              <a:rPr lang="ja-JP" altLang="en-US" sz="1400" dirty="0">
                <a:latin typeface="メイリオ" panose="020B0604030504040204" pitchFamily="50" charset="-128"/>
                <a:ea typeface="メイリオ" panose="020B0604030504040204" pitchFamily="50" charset="-128"/>
              </a:rPr>
              <a:t>ようになります</a:t>
            </a:r>
            <a:endParaRPr lang="en-US" altLang="ja-JP" sz="1400" dirty="0">
              <a:latin typeface="メイリオ" panose="020B0604030504040204" pitchFamily="50" charset="-128"/>
              <a:ea typeface="メイリオ" panose="020B0604030504040204" pitchFamily="50" charset="-128"/>
            </a:endParaRPr>
          </a:p>
          <a:p>
            <a:pPr>
              <a:lnSpc>
                <a:spcPct val="150000"/>
              </a:lnSpc>
            </a:pPr>
            <a:r>
              <a:rPr lang="ja-JP" altLang="en-US" sz="1400" dirty="0">
                <a:latin typeface="メイリオ" panose="020B0604030504040204" pitchFamily="50" charset="-128"/>
                <a:ea typeface="メイリオ" panose="020B0604030504040204" pitchFamily="50" charset="-128"/>
              </a:rPr>
              <a:t>　</a:t>
            </a:r>
            <a:r>
              <a:rPr lang="ja-JP" altLang="en-US" sz="1400" b="1" u="sng" dirty="0">
                <a:solidFill>
                  <a:schemeClr val="accent5"/>
                </a:solidFill>
                <a:latin typeface="メイリオ" panose="020B0604030504040204" pitchFamily="50" charset="-128"/>
                <a:ea typeface="メイリオ" panose="020B0604030504040204" pitchFamily="50" charset="-128"/>
              </a:rPr>
              <a:t>コードは読むことさえできれば、必ず書けます</a:t>
            </a:r>
            <a:endParaRPr lang="en-US" altLang="ja-JP" sz="1400" b="1" u="sng" dirty="0">
              <a:solidFill>
                <a:schemeClr val="accent5"/>
              </a:solidFill>
              <a:latin typeface="メイリオ" panose="020B0604030504040204" pitchFamily="50" charset="-128"/>
              <a:ea typeface="メイリオ" panose="020B0604030504040204" pitchFamily="50" charset="-128"/>
            </a:endParaRPr>
          </a:p>
        </p:txBody>
      </p:sp>
      <p:pic>
        <p:nvPicPr>
          <p:cNvPr id="4" name="図 3" descr="おもちゃ, 人形, 異なる, テーブル が含まれている画像&#10;&#10;自動的に生成された説明">
            <a:extLst>
              <a:ext uri="{FF2B5EF4-FFF2-40B4-BE49-F238E27FC236}">
                <a16:creationId xmlns:a16="http://schemas.microsoft.com/office/drawing/2014/main" id="{B858EC11-64CD-4E38-BACA-B9CC73F44F7E}"/>
              </a:ext>
            </a:extLst>
          </p:cNvPr>
          <p:cNvPicPr>
            <a:picLocks noChangeAspect="1"/>
          </p:cNvPicPr>
          <p:nvPr/>
        </p:nvPicPr>
        <p:blipFill rotWithShape="1">
          <a:blip r:embed="rId2">
            <a:extLst>
              <a:ext uri="{28A0092B-C50C-407E-A947-70E740481C1C}">
                <a14:useLocalDpi xmlns:a14="http://schemas.microsoft.com/office/drawing/2010/main" val="0"/>
              </a:ext>
            </a:extLst>
          </a:blip>
          <a:srcRect l="78991" t="74938"/>
          <a:stretch/>
        </p:blipFill>
        <p:spPr>
          <a:xfrm>
            <a:off x="5033393" y="3241624"/>
            <a:ext cx="3144342" cy="2652860"/>
          </a:xfrm>
          <a:prstGeom prst="rect">
            <a:avLst/>
          </a:prstGeom>
        </p:spPr>
      </p:pic>
      <p:sp>
        <p:nvSpPr>
          <p:cNvPr id="16" name="吹き出し: 角を丸めた四角形 15">
            <a:extLst>
              <a:ext uri="{FF2B5EF4-FFF2-40B4-BE49-F238E27FC236}">
                <a16:creationId xmlns:a16="http://schemas.microsoft.com/office/drawing/2014/main" id="{8E20AC69-3A9E-4CC2-815D-4547CCB3DBEA}"/>
              </a:ext>
            </a:extLst>
          </p:cNvPr>
          <p:cNvSpPr/>
          <p:nvPr/>
        </p:nvSpPr>
        <p:spPr>
          <a:xfrm>
            <a:off x="1040235" y="4226799"/>
            <a:ext cx="4051882" cy="1079676"/>
          </a:xfrm>
          <a:prstGeom prst="wedgeRoundRectCallout">
            <a:avLst>
              <a:gd name="adj1" fmla="val 58413"/>
              <a:gd name="adj2" fmla="val -35355"/>
              <a:gd name="adj3" fmla="val 16667"/>
            </a:avLst>
          </a:prstGeom>
          <a:solidFill>
            <a:schemeClr val="bg1"/>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200" dirty="0">
                <a:solidFill>
                  <a:schemeClr val="tx1"/>
                </a:solidFill>
                <a:latin typeface="メイリオ" panose="020B0604030504040204" pitchFamily="50" charset="-128"/>
                <a:ea typeface="メイリオ" panose="020B0604030504040204" pitchFamily="50" charset="-128"/>
              </a:rPr>
              <a:t>えぇっと</a:t>
            </a:r>
            <a:r>
              <a:rPr kumimoji="1" lang="en-US" altLang="ja-JP" sz="1200" dirty="0">
                <a:solidFill>
                  <a:schemeClr val="tx1"/>
                </a:solidFill>
                <a:latin typeface="メイリオ" panose="020B0604030504040204" pitchFamily="50" charset="-128"/>
                <a:ea typeface="メイリオ" panose="020B0604030504040204" pitchFamily="50" charset="-128"/>
              </a:rPr>
              <a:t>…</a:t>
            </a:r>
          </a:p>
          <a:p>
            <a:r>
              <a:rPr kumimoji="1" lang="en-US" altLang="ja-JP" sz="1200" dirty="0">
                <a:solidFill>
                  <a:schemeClr val="tx1"/>
                </a:solidFill>
                <a:latin typeface="メイリオ" panose="020B0604030504040204" pitchFamily="50" charset="-128"/>
                <a:ea typeface="メイリオ" panose="020B0604030504040204" pitchFamily="50" charset="-128"/>
              </a:rPr>
              <a:t>1</a:t>
            </a:r>
            <a:r>
              <a:rPr kumimoji="1" lang="ja-JP" altLang="en-US" sz="1200" dirty="0">
                <a:solidFill>
                  <a:schemeClr val="tx1"/>
                </a:solidFill>
                <a:latin typeface="メイリオ" panose="020B0604030504040204" pitchFamily="50" charset="-128"/>
                <a:ea typeface="メイリオ" panose="020B0604030504040204" pitchFamily="50" charset="-128"/>
              </a:rPr>
              <a:t>行目は</a:t>
            </a:r>
            <a:r>
              <a:rPr kumimoji="1" lang="en-US" altLang="ja-JP" sz="1200" dirty="0">
                <a:solidFill>
                  <a:schemeClr val="tx1"/>
                </a:solidFill>
                <a:latin typeface="メイリオ" panose="020B0604030504040204" pitchFamily="50" charset="-128"/>
                <a:ea typeface="メイリオ" panose="020B0604030504040204" pitchFamily="50" charset="-128"/>
              </a:rPr>
              <a:t>Excel</a:t>
            </a:r>
            <a:r>
              <a:rPr kumimoji="1" lang="ja-JP" altLang="en-US" sz="1200" dirty="0">
                <a:solidFill>
                  <a:schemeClr val="tx1"/>
                </a:solidFill>
                <a:latin typeface="メイリオ" panose="020B0604030504040204" pitchFamily="50" charset="-128"/>
                <a:ea typeface="メイリオ" panose="020B0604030504040204" pitchFamily="50" charset="-128"/>
              </a:rPr>
              <a:t>のデータを</a:t>
            </a:r>
            <a:r>
              <a:rPr kumimoji="1" lang="en-US" altLang="ja-JP" sz="1200" dirty="0">
                <a:solidFill>
                  <a:schemeClr val="tx1"/>
                </a:solidFill>
                <a:latin typeface="メイリオ" panose="020B0604030504040204" pitchFamily="50" charset="-128"/>
                <a:ea typeface="メイリオ" panose="020B0604030504040204" pitchFamily="50" charset="-128"/>
              </a:rPr>
              <a:t>C</a:t>
            </a:r>
            <a:r>
              <a:rPr kumimoji="1" lang="ja-JP" altLang="en-US" sz="1200" dirty="0">
                <a:solidFill>
                  <a:schemeClr val="tx1"/>
                </a:solidFill>
                <a:latin typeface="メイリオ" panose="020B0604030504040204" pitchFamily="50" charset="-128"/>
                <a:ea typeface="メイリオ" panose="020B0604030504040204" pitchFamily="50" charset="-128"/>
              </a:rPr>
              <a:t>ドライブまで探しに行く</a:t>
            </a:r>
            <a:endParaRPr kumimoji="1" lang="en-US" altLang="ja-JP" sz="1200" dirty="0">
              <a:solidFill>
                <a:schemeClr val="tx1"/>
              </a:solidFill>
              <a:latin typeface="メイリオ" panose="020B0604030504040204" pitchFamily="50" charset="-128"/>
              <a:ea typeface="メイリオ" panose="020B0604030504040204" pitchFamily="50" charset="-128"/>
            </a:endParaRPr>
          </a:p>
          <a:p>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ja-JP" altLang="en-US" sz="1200" dirty="0">
                <a:solidFill>
                  <a:schemeClr val="tx1"/>
                </a:solidFill>
                <a:latin typeface="メイリオ" panose="020B0604030504040204" pitchFamily="50" charset="-128"/>
                <a:ea typeface="メイリオ" panose="020B0604030504040204" pitchFamily="50" charset="-128"/>
              </a:rPr>
              <a:t>探す条件は</a:t>
            </a:r>
            <a:r>
              <a:rPr kumimoji="1" lang="en-US" altLang="ja-JP" sz="1200" dirty="0">
                <a:solidFill>
                  <a:schemeClr val="tx1"/>
                </a:solidFill>
                <a:latin typeface="メイリオ" panose="020B0604030504040204" pitchFamily="50" charset="-128"/>
                <a:ea typeface="メイリオ" panose="020B0604030504040204" pitchFamily="50" charset="-128"/>
              </a:rPr>
              <a:t>”data”</a:t>
            </a:r>
            <a:r>
              <a:rPr kumimoji="1" lang="ja-JP" altLang="en-US" sz="1200" dirty="0">
                <a:solidFill>
                  <a:schemeClr val="tx1"/>
                </a:solidFill>
                <a:latin typeface="メイリオ" panose="020B0604030504040204" pitchFamily="50" charset="-128"/>
                <a:ea typeface="メイリオ" panose="020B0604030504040204" pitchFamily="50" charset="-128"/>
              </a:rPr>
              <a:t>とファイルの名前に含まれているものすべてが対象で、その次に</a:t>
            </a:r>
            <a:r>
              <a:rPr kumimoji="1" lang="en-US" altLang="ja-JP" sz="1200" dirty="0">
                <a:solidFill>
                  <a:schemeClr val="tx1"/>
                </a:solidFill>
                <a:latin typeface="メイリオ" panose="020B0604030504040204" pitchFamily="50" charset="-128"/>
                <a:ea typeface="メイリオ" panose="020B0604030504040204" pitchFamily="50" charset="-128"/>
              </a:rPr>
              <a:t>………</a:t>
            </a:r>
          </a:p>
        </p:txBody>
      </p:sp>
      <p:sp>
        <p:nvSpPr>
          <p:cNvPr id="8" name="楕円 7">
            <a:extLst>
              <a:ext uri="{FF2B5EF4-FFF2-40B4-BE49-F238E27FC236}">
                <a16:creationId xmlns:a16="http://schemas.microsoft.com/office/drawing/2014/main" id="{840AD847-3040-4168-97CF-DE8331A2A806}"/>
              </a:ext>
            </a:extLst>
          </p:cNvPr>
          <p:cNvSpPr/>
          <p:nvPr/>
        </p:nvSpPr>
        <p:spPr>
          <a:xfrm>
            <a:off x="7717871" y="318781"/>
            <a:ext cx="964734" cy="964734"/>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OK</a:t>
            </a:r>
            <a:endParaRPr kumimoji="1" lang="ja-JP" altLang="en-US" dirty="0"/>
          </a:p>
        </p:txBody>
      </p:sp>
    </p:spTree>
    <p:extLst>
      <p:ext uri="{BB962C8B-B14F-4D97-AF65-F5344CB8AC3E}">
        <p14:creationId xmlns:p14="http://schemas.microsoft.com/office/powerpoint/2010/main" val="28144684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23</a:t>
            </a:fld>
            <a:endParaRPr kumimoji="1" lang="ja-JP" altLang="en-US"/>
          </a:p>
        </p:txBody>
      </p:sp>
      <p:sp>
        <p:nvSpPr>
          <p:cNvPr id="42" name="テキスト ボックス 41">
            <a:extLst>
              <a:ext uri="{FF2B5EF4-FFF2-40B4-BE49-F238E27FC236}">
                <a16:creationId xmlns:a16="http://schemas.microsoft.com/office/drawing/2014/main" id="{50B2579F-4FA1-49C7-9128-C011AF1164F5}"/>
              </a:ext>
            </a:extLst>
          </p:cNvPr>
          <p:cNvSpPr txBox="1"/>
          <p:nvPr/>
        </p:nvSpPr>
        <p:spPr>
          <a:xfrm>
            <a:off x="161074" y="657813"/>
            <a:ext cx="4905875" cy="600164"/>
          </a:xfrm>
          <a:prstGeom prst="rect">
            <a:avLst/>
          </a:prstGeom>
          <a:noFill/>
        </p:spPr>
        <p:txBody>
          <a:bodyPr wrap="square" rtlCol="0">
            <a:spAutoFit/>
          </a:bodyPr>
          <a:lstStyle/>
          <a:p>
            <a:pPr>
              <a:lnSpc>
                <a:spcPct val="150000"/>
              </a:lnSpc>
            </a:pPr>
            <a:r>
              <a:rPr lang="ja-JP" altLang="en-US" sz="2400" b="1" dirty="0">
                <a:solidFill>
                  <a:schemeClr val="accent1"/>
                </a:solidFill>
                <a:latin typeface="メイリオ" panose="020B0604030504040204" pitchFamily="50" charset="-128"/>
                <a:ea typeface="メイリオ" panose="020B0604030504040204" pitchFamily="50" charset="-128"/>
              </a:rPr>
              <a:t>ライブラリ、モジュールの使い方</a:t>
            </a:r>
            <a:endParaRPr lang="zh-TW" altLang="en-US" sz="2400" b="1" dirty="0">
              <a:solidFill>
                <a:schemeClr val="accent1"/>
              </a:solidFill>
              <a:latin typeface="メイリオ" panose="020B0604030504040204" pitchFamily="50" charset="-128"/>
              <a:ea typeface="メイリオ" panose="020B0604030504040204" pitchFamily="50" charset="-128"/>
            </a:endParaRPr>
          </a:p>
        </p:txBody>
      </p:sp>
      <p:sp>
        <p:nvSpPr>
          <p:cNvPr id="10" name="テキスト ボックス 9">
            <a:extLst>
              <a:ext uri="{FF2B5EF4-FFF2-40B4-BE49-F238E27FC236}">
                <a16:creationId xmlns:a16="http://schemas.microsoft.com/office/drawing/2014/main" id="{32ADA412-2421-48DC-BF66-2CF68B3AF5CE}"/>
              </a:ext>
            </a:extLst>
          </p:cNvPr>
          <p:cNvSpPr txBox="1"/>
          <p:nvPr/>
        </p:nvSpPr>
        <p:spPr>
          <a:xfrm>
            <a:off x="111212" y="117527"/>
            <a:ext cx="5828193"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具体的なコードの書き方</a:t>
            </a:r>
          </a:p>
        </p:txBody>
      </p:sp>
      <p:sp>
        <p:nvSpPr>
          <p:cNvPr id="15" name="正方形/長方形 14">
            <a:extLst>
              <a:ext uri="{FF2B5EF4-FFF2-40B4-BE49-F238E27FC236}">
                <a16:creationId xmlns:a16="http://schemas.microsoft.com/office/drawing/2014/main" id="{438B1303-54DF-40A1-AC17-0479EDDF223D}"/>
              </a:ext>
            </a:extLst>
          </p:cNvPr>
          <p:cNvSpPr/>
          <p:nvPr/>
        </p:nvSpPr>
        <p:spPr>
          <a:xfrm>
            <a:off x="248357" y="5338481"/>
            <a:ext cx="4210431" cy="1045605"/>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400" dirty="0">
                <a:solidFill>
                  <a:schemeClr val="tx1"/>
                </a:solidFill>
                <a:latin typeface="メイリオ" panose="020B0604030504040204" pitchFamily="50" charset="-128"/>
                <a:ea typeface="メイリオ" panose="020B0604030504040204" pitchFamily="50" charset="-128"/>
              </a:rPr>
              <a:t>from datetime import date</a:t>
            </a:r>
          </a:p>
          <a:p>
            <a:r>
              <a:rPr kumimoji="1" lang="en-US" altLang="ja-JP" sz="1400" dirty="0">
                <a:solidFill>
                  <a:schemeClr val="tx1"/>
                </a:solidFill>
                <a:latin typeface="メイリオ" panose="020B0604030504040204" pitchFamily="50" charset="-128"/>
                <a:ea typeface="メイリオ" panose="020B0604030504040204" pitchFamily="50" charset="-128"/>
              </a:rPr>
              <a:t>x = date(2021,1,1)</a:t>
            </a:r>
          </a:p>
        </p:txBody>
      </p:sp>
      <p:sp>
        <p:nvSpPr>
          <p:cNvPr id="17" name="正方形/長方形 16">
            <a:extLst>
              <a:ext uri="{FF2B5EF4-FFF2-40B4-BE49-F238E27FC236}">
                <a16:creationId xmlns:a16="http://schemas.microsoft.com/office/drawing/2014/main" id="{F662CDF6-1C13-45C0-8774-D4219350B9DB}"/>
              </a:ext>
            </a:extLst>
          </p:cNvPr>
          <p:cNvSpPr/>
          <p:nvPr/>
        </p:nvSpPr>
        <p:spPr>
          <a:xfrm>
            <a:off x="248358" y="1749103"/>
            <a:ext cx="4210431" cy="1261345"/>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400" dirty="0">
                <a:solidFill>
                  <a:schemeClr val="tx1"/>
                </a:solidFill>
                <a:latin typeface="メイリオ" panose="020B0604030504040204" pitchFamily="50" charset="-128"/>
                <a:ea typeface="メイリオ" panose="020B0604030504040204" pitchFamily="50" charset="-128"/>
              </a:rPr>
              <a:t>x = open('</a:t>
            </a:r>
            <a:r>
              <a:rPr kumimoji="1" lang="en-US" altLang="ja-JP" sz="1400" dirty="0" err="1">
                <a:solidFill>
                  <a:schemeClr val="tx1"/>
                </a:solidFill>
                <a:latin typeface="メイリオ" panose="020B0604030504040204" pitchFamily="50" charset="-128"/>
                <a:ea typeface="メイリオ" panose="020B0604030504040204" pitchFamily="50" charset="-128"/>
              </a:rPr>
              <a:t>test.txt',encoding</a:t>
            </a:r>
            <a:r>
              <a:rPr kumimoji="1" lang="en-US" altLang="ja-JP" sz="1400" dirty="0">
                <a:solidFill>
                  <a:schemeClr val="tx1"/>
                </a:solidFill>
                <a:latin typeface="メイリオ" panose="020B0604030504040204" pitchFamily="50" charset="-128"/>
                <a:ea typeface="メイリオ" panose="020B0604030504040204" pitchFamily="50" charset="-128"/>
              </a:rPr>
              <a:t>='utf-8')</a:t>
            </a:r>
          </a:p>
          <a:p>
            <a:r>
              <a:rPr kumimoji="1" lang="en-US" altLang="ja-JP" sz="1400" dirty="0">
                <a:solidFill>
                  <a:schemeClr val="tx1"/>
                </a:solidFill>
                <a:latin typeface="メイリオ" panose="020B0604030504040204" pitchFamily="50" charset="-128"/>
                <a:ea typeface="メイリオ" panose="020B0604030504040204" pitchFamily="50" charset="-128"/>
              </a:rPr>
              <a:t>y=</a:t>
            </a:r>
            <a:r>
              <a:rPr kumimoji="1" lang="en-US" altLang="ja-JP" sz="1400" dirty="0" err="1">
                <a:solidFill>
                  <a:schemeClr val="tx1"/>
                </a:solidFill>
                <a:latin typeface="メイリオ" panose="020B0604030504040204" pitchFamily="50" charset="-128"/>
                <a:ea typeface="メイリオ" panose="020B0604030504040204" pitchFamily="50" charset="-128"/>
              </a:rPr>
              <a:t>x.read</a:t>
            </a:r>
            <a:r>
              <a:rPr kumimoji="1" lang="en-US" altLang="ja-JP" sz="1400" dirty="0">
                <a:solidFill>
                  <a:schemeClr val="tx1"/>
                </a:solidFill>
                <a:latin typeface="メイリオ" panose="020B0604030504040204" pitchFamily="50" charset="-128"/>
                <a:ea typeface="メイリオ" panose="020B0604030504040204" pitchFamily="50" charset="-128"/>
              </a:rPr>
              <a:t>()</a:t>
            </a:r>
          </a:p>
          <a:p>
            <a:r>
              <a:rPr kumimoji="1" lang="en-US" altLang="ja-JP" sz="1400" dirty="0">
                <a:solidFill>
                  <a:schemeClr val="tx1"/>
                </a:solidFill>
                <a:latin typeface="メイリオ" panose="020B0604030504040204" pitchFamily="50" charset="-128"/>
                <a:ea typeface="メイリオ" panose="020B0604030504040204" pitchFamily="50" charset="-128"/>
              </a:rPr>
              <a:t>print(y)</a:t>
            </a:r>
          </a:p>
          <a:p>
            <a:r>
              <a:rPr kumimoji="1" lang="en-US" altLang="ja-JP" sz="1400" dirty="0" err="1">
                <a:solidFill>
                  <a:schemeClr val="tx1"/>
                </a:solidFill>
                <a:latin typeface="メイリオ" panose="020B0604030504040204" pitchFamily="50" charset="-128"/>
                <a:ea typeface="メイリオ" panose="020B0604030504040204" pitchFamily="50" charset="-128"/>
              </a:rPr>
              <a:t>x.close</a:t>
            </a:r>
            <a:r>
              <a:rPr kumimoji="1" lang="en-US" altLang="ja-JP" sz="1400" dirty="0">
                <a:solidFill>
                  <a:schemeClr val="tx1"/>
                </a:solidFill>
                <a:latin typeface="メイリオ" panose="020B0604030504040204" pitchFamily="50" charset="-128"/>
                <a:ea typeface="メイリオ" panose="020B0604030504040204" pitchFamily="50" charset="-128"/>
              </a:rPr>
              <a:t>()</a:t>
            </a:r>
          </a:p>
        </p:txBody>
      </p:sp>
      <p:pic>
        <p:nvPicPr>
          <p:cNvPr id="4" name="図 3" descr="テキスト&#10;&#10;自動的に生成された説明">
            <a:extLst>
              <a:ext uri="{FF2B5EF4-FFF2-40B4-BE49-F238E27FC236}">
                <a16:creationId xmlns:a16="http://schemas.microsoft.com/office/drawing/2014/main" id="{906D53ED-E015-4C92-8A33-C613802838F5}"/>
              </a:ext>
            </a:extLst>
          </p:cNvPr>
          <p:cNvPicPr>
            <a:picLocks noChangeAspect="1"/>
          </p:cNvPicPr>
          <p:nvPr/>
        </p:nvPicPr>
        <p:blipFill rotWithShape="1">
          <a:blip r:embed="rId2">
            <a:extLst>
              <a:ext uri="{28A0092B-C50C-407E-A947-70E740481C1C}">
                <a14:useLocalDpi xmlns:a14="http://schemas.microsoft.com/office/drawing/2010/main" val="0"/>
              </a:ext>
            </a:extLst>
          </a:blip>
          <a:srcRect r="44398" b="64831"/>
          <a:stretch/>
        </p:blipFill>
        <p:spPr>
          <a:xfrm>
            <a:off x="336027" y="3727952"/>
            <a:ext cx="4122762" cy="1359982"/>
          </a:xfrm>
          <a:prstGeom prst="rect">
            <a:avLst/>
          </a:prstGeom>
        </p:spPr>
      </p:pic>
      <p:cxnSp>
        <p:nvCxnSpPr>
          <p:cNvPr id="6" name="直線コネクタ 5">
            <a:extLst>
              <a:ext uri="{FF2B5EF4-FFF2-40B4-BE49-F238E27FC236}">
                <a16:creationId xmlns:a16="http://schemas.microsoft.com/office/drawing/2014/main" id="{5447E701-921B-4FCC-A752-CDAD30E83AE7}"/>
              </a:ext>
            </a:extLst>
          </p:cNvPr>
          <p:cNvCxnSpPr/>
          <p:nvPr/>
        </p:nvCxnSpPr>
        <p:spPr>
          <a:xfrm>
            <a:off x="161074" y="3559630"/>
            <a:ext cx="8821849" cy="0"/>
          </a:xfrm>
          <a:prstGeom prst="line">
            <a:avLst/>
          </a:prstGeom>
          <a:ln w="38100">
            <a:solidFill>
              <a:schemeClr val="accent5"/>
            </a:solidFill>
            <a:prstDash val="dashDot"/>
          </a:ln>
        </p:spPr>
        <p:style>
          <a:lnRef idx="1">
            <a:schemeClr val="accent1"/>
          </a:lnRef>
          <a:fillRef idx="0">
            <a:schemeClr val="accent1"/>
          </a:fillRef>
          <a:effectRef idx="0">
            <a:schemeClr val="accent1"/>
          </a:effectRef>
          <a:fontRef idx="minor">
            <a:schemeClr val="tx1"/>
          </a:fontRef>
        </p:style>
      </p:cxnSp>
      <p:sp>
        <p:nvSpPr>
          <p:cNvPr id="20" name="吹き出し: 角を丸めた四角形 19">
            <a:extLst>
              <a:ext uri="{FF2B5EF4-FFF2-40B4-BE49-F238E27FC236}">
                <a16:creationId xmlns:a16="http://schemas.microsoft.com/office/drawing/2014/main" id="{86214DA4-3407-422E-8807-CD91C4892CCC}"/>
              </a:ext>
            </a:extLst>
          </p:cNvPr>
          <p:cNvSpPr/>
          <p:nvPr/>
        </p:nvSpPr>
        <p:spPr>
          <a:xfrm>
            <a:off x="4814860" y="3734177"/>
            <a:ext cx="4210430" cy="973506"/>
          </a:xfrm>
          <a:prstGeom prst="wedgeRoundRectCallout">
            <a:avLst>
              <a:gd name="adj1" fmla="val -70765"/>
              <a:gd name="adj2" fmla="val 601"/>
              <a:gd name="adj3" fmla="val 16667"/>
            </a:avLst>
          </a:prstGeom>
          <a:solidFill>
            <a:schemeClr val="bg1"/>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b="1" dirty="0">
                <a:solidFill>
                  <a:schemeClr val="accent5"/>
                </a:solidFill>
                <a:latin typeface="メイリオ" panose="020B0604030504040204" pitchFamily="50" charset="-128"/>
                <a:ea typeface="メイリオ" panose="020B0604030504040204" pitchFamily="50" charset="-128"/>
              </a:rPr>
              <a:t>外部ライブラリ</a:t>
            </a:r>
            <a:r>
              <a:rPr kumimoji="1" lang="ja-JP" altLang="en-US" sz="1200" dirty="0">
                <a:solidFill>
                  <a:schemeClr val="tx1"/>
                </a:solidFill>
                <a:latin typeface="メイリオ" panose="020B0604030504040204" pitchFamily="50" charset="-128"/>
                <a:ea typeface="メイリオ" panose="020B0604030504040204" pitchFamily="50" charset="-128"/>
              </a:rPr>
              <a:t>を使いたいときは、</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事前に</a:t>
            </a:r>
            <a:r>
              <a:rPr kumimoji="1" lang="ja-JP" altLang="en-US" sz="1200" b="1" dirty="0">
                <a:solidFill>
                  <a:srgbClr val="FF7C80"/>
                </a:solidFill>
                <a:latin typeface="メイリオ" panose="020B0604030504040204" pitchFamily="50" charset="-128"/>
                <a:ea typeface="メイリオ" panose="020B0604030504040204" pitchFamily="50" charset="-128"/>
              </a:rPr>
              <a:t>コマンドプロント</a:t>
            </a:r>
            <a:r>
              <a:rPr kumimoji="1" lang="ja-JP" altLang="en-US" sz="1200" dirty="0">
                <a:solidFill>
                  <a:schemeClr val="tx1"/>
                </a:solidFill>
                <a:latin typeface="メイリオ" panose="020B0604030504040204" pitchFamily="50" charset="-128"/>
                <a:ea typeface="メイリオ" panose="020B0604030504040204" pitchFamily="50" charset="-128"/>
              </a:rPr>
              <a:t>で </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en-US" altLang="ja-JP" sz="1200" dirty="0">
                <a:solidFill>
                  <a:schemeClr val="tx1"/>
                </a:solidFill>
                <a:latin typeface="メイリオ" panose="020B0604030504040204" pitchFamily="50" charset="-128"/>
                <a:ea typeface="メイリオ" panose="020B0604030504040204" pitchFamily="50" charset="-128"/>
              </a:rPr>
              <a:t>“pip install ‘</a:t>
            </a:r>
            <a:r>
              <a:rPr kumimoji="1" lang="ja-JP" altLang="en-US" sz="1200" dirty="0">
                <a:solidFill>
                  <a:schemeClr val="tx1"/>
                </a:solidFill>
                <a:latin typeface="メイリオ" panose="020B0604030504040204" pitchFamily="50" charset="-128"/>
                <a:ea typeface="メイリオ" panose="020B0604030504040204" pitchFamily="50" charset="-128"/>
              </a:rPr>
              <a:t>ライブラリ名</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でインストールしておく</a:t>
            </a:r>
            <a:endParaRPr kumimoji="1" lang="en-US" altLang="ja-JP" sz="1200" dirty="0">
              <a:solidFill>
                <a:schemeClr val="tx1"/>
              </a:solidFill>
              <a:latin typeface="メイリオ" panose="020B0604030504040204" pitchFamily="50" charset="-128"/>
              <a:ea typeface="メイリオ" panose="020B0604030504040204" pitchFamily="50" charset="-128"/>
            </a:endParaRPr>
          </a:p>
        </p:txBody>
      </p:sp>
      <p:grpSp>
        <p:nvGrpSpPr>
          <p:cNvPr id="11" name="グループ化 10">
            <a:extLst>
              <a:ext uri="{FF2B5EF4-FFF2-40B4-BE49-F238E27FC236}">
                <a16:creationId xmlns:a16="http://schemas.microsoft.com/office/drawing/2014/main" id="{95FFF4CC-F840-4BBC-BCBD-182661231A8C}"/>
              </a:ext>
            </a:extLst>
          </p:cNvPr>
          <p:cNvGrpSpPr/>
          <p:nvPr/>
        </p:nvGrpSpPr>
        <p:grpSpPr>
          <a:xfrm>
            <a:off x="4814860" y="1292054"/>
            <a:ext cx="4210428" cy="1865837"/>
            <a:chOff x="4814860" y="1482847"/>
            <a:chExt cx="4210428" cy="1865837"/>
          </a:xfrm>
        </p:grpSpPr>
        <p:sp>
          <p:nvSpPr>
            <p:cNvPr id="8" name="四角形: 角を丸くする 7">
              <a:extLst>
                <a:ext uri="{FF2B5EF4-FFF2-40B4-BE49-F238E27FC236}">
                  <a16:creationId xmlns:a16="http://schemas.microsoft.com/office/drawing/2014/main" id="{3A474CEB-28D0-42A7-B329-2AC83E060BFD}"/>
                </a:ext>
              </a:extLst>
            </p:cNvPr>
            <p:cNvSpPr/>
            <p:nvPr/>
          </p:nvSpPr>
          <p:spPr>
            <a:xfrm>
              <a:off x="4814860" y="1693793"/>
              <a:ext cx="4210428" cy="1654891"/>
            </a:xfrm>
            <a:prstGeom prst="roundRect">
              <a:avLst>
                <a:gd name="adj" fmla="val 11918"/>
              </a:avLst>
            </a:prstGeom>
            <a:solidFill>
              <a:schemeClr val="bg1"/>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200" b="1" dirty="0">
                  <a:solidFill>
                    <a:schemeClr val="accent5"/>
                  </a:solidFill>
                  <a:latin typeface="メイリオ" panose="020B0604030504040204" pitchFamily="50" charset="-128"/>
                  <a:ea typeface="メイリオ" panose="020B0604030504040204" pitchFamily="50" charset="-128"/>
                </a:rPr>
                <a:t>＊標準関数は定義しなくても使えます</a:t>
              </a:r>
            </a:p>
            <a:p>
              <a:r>
                <a:rPr kumimoji="1" lang="ja-JP" altLang="en-US" sz="1200" dirty="0">
                  <a:solidFill>
                    <a:schemeClr val="tx1"/>
                  </a:solidFill>
                  <a:latin typeface="メイリオ" panose="020B0604030504040204" pitchFamily="50" charset="-128"/>
                  <a:ea typeface="メイリオ" panose="020B0604030504040204" pitchFamily="50" charset="-128"/>
                </a:rPr>
                <a:t>カレントディレクトリにある</a:t>
              </a:r>
              <a:r>
                <a:rPr kumimoji="1" lang="en-US" altLang="ja-JP" sz="1200" dirty="0">
                  <a:solidFill>
                    <a:schemeClr val="tx1"/>
                  </a:solidFill>
                  <a:latin typeface="メイリオ" panose="020B0604030504040204" pitchFamily="50" charset="-128"/>
                  <a:ea typeface="メイリオ" panose="020B0604030504040204" pitchFamily="50" charset="-128"/>
                </a:rPr>
                <a:t>test.txt</a:t>
              </a:r>
              <a:r>
                <a:rPr kumimoji="1" lang="ja-JP" altLang="en-US" sz="1200" dirty="0">
                  <a:solidFill>
                    <a:schemeClr val="tx1"/>
                  </a:solidFill>
                  <a:latin typeface="メイリオ" panose="020B0604030504040204" pitchFamily="50" charset="-128"/>
                  <a:ea typeface="メイリオ" panose="020B0604030504040204" pitchFamily="50" charset="-128"/>
                </a:rPr>
                <a:t>を開きなさい</a:t>
              </a:r>
            </a:p>
            <a:p>
              <a:r>
                <a:rPr kumimoji="1" lang="ja-JP" altLang="en-US" sz="1200" dirty="0">
                  <a:solidFill>
                    <a:schemeClr val="tx1"/>
                  </a:solidFill>
                  <a:latin typeface="メイリオ" panose="020B0604030504040204" pitchFamily="50" charset="-128"/>
                  <a:ea typeface="メイリオ" panose="020B0604030504040204" pitchFamily="50" charset="-128"/>
                </a:rPr>
                <a:t>文字形式は</a:t>
              </a:r>
              <a:r>
                <a:rPr kumimoji="1" lang="en-US" altLang="ja-JP" sz="1200" dirty="0">
                  <a:solidFill>
                    <a:schemeClr val="tx1"/>
                  </a:solidFill>
                  <a:latin typeface="メイリオ" panose="020B0604030504040204" pitchFamily="50" charset="-128"/>
                  <a:ea typeface="メイリオ" panose="020B0604030504040204" pitchFamily="50" charset="-128"/>
                </a:rPr>
                <a:t>utf-8</a:t>
              </a:r>
              <a:r>
                <a:rPr kumimoji="1" lang="ja-JP" altLang="en-US" sz="1200" dirty="0">
                  <a:solidFill>
                    <a:schemeClr val="tx1"/>
                  </a:solidFill>
                  <a:latin typeface="メイリオ" panose="020B0604030504040204" pitchFamily="50" charset="-128"/>
                  <a:ea typeface="メイリオ" panose="020B0604030504040204" pitchFamily="50" charset="-128"/>
                </a:rPr>
                <a:t>です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ja-JP" altLang="en-US" sz="1200" dirty="0">
                  <a:solidFill>
                    <a:schemeClr val="tx1"/>
                  </a:solidFill>
                  <a:latin typeface="メイリオ" panose="020B0604030504040204" pitchFamily="50" charset="-128"/>
                  <a:ea typeface="メイリオ" panose="020B0604030504040204" pitchFamily="50" charset="-128"/>
                </a:rPr>
                <a:t>開いたら中身を読取って、</a:t>
              </a:r>
              <a:r>
                <a:rPr kumimoji="1" lang="en-US" altLang="ja-JP" sz="1200" dirty="0">
                  <a:solidFill>
                    <a:schemeClr val="tx1"/>
                  </a:solidFill>
                  <a:latin typeface="メイリオ" panose="020B0604030504040204" pitchFamily="50" charset="-128"/>
                  <a:ea typeface="メイリオ" panose="020B0604030504040204" pitchFamily="50" charset="-128"/>
                </a:rPr>
                <a:t>y</a:t>
              </a:r>
              <a:r>
                <a:rPr kumimoji="1" lang="ja-JP" altLang="en-US" sz="1200" dirty="0">
                  <a:solidFill>
                    <a:schemeClr val="tx1"/>
                  </a:solidFill>
                  <a:latin typeface="メイリオ" panose="020B0604030504040204" pitchFamily="50" charset="-128"/>
                  <a:ea typeface="メイリオ" panose="020B0604030504040204" pitchFamily="50" charset="-128"/>
                </a:rPr>
                <a:t>に入れなさい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a:solidFill>
                    <a:schemeClr val="tx1"/>
                  </a:solidFill>
                  <a:latin typeface="メイリオ" panose="020B0604030504040204" pitchFamily="50" charset="-128"/>
                  <a:ea typeface="メイリオ" panose="020B0604030504040204" pitchFamily="50" charset="-128"/>
                </a:rPr>
                <a:t>y</a:t>
              </a:r>
              <a:r>
                <a:rPr kumimoji="1" lang="ja-JP" altLang="en-US" sz="1200" dirty="0">
                  <a:solidFill>
                    <a:schemeClr val="tx1"/>
                  </a:solidFill>
                  <a:latin typeface="メイリオ" panose="020B0604030504040204" pitchFamily="50" charset="-128"/>
                  <a:ea typeface="メイリオ" panose="020B0604030504040204" pitchFamily="50" charset="-128"/>
                </a:rPr>
                <a:t>を表示しなさい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dirty="0">
                  <a:solidFill>
                    <a:schemeClr val="tx1"/>
                  </a:solidFill>
                  <a:latin typeface="メイリオ" panose="020B0604030504040204" pitchFamily="50" charset="-128"/>
                  <a:ea typeface="メイリオ" panose="020B0604030504040204" pitchFamily="50" charset="-128"/>
                </a:rPr>
                <a:t>に入れて開いていた</a:t>
              </a:r>
              <a:r>
                <a:rPr kumimoji="1" lang="en-US" altLang="ja-JP" sz="1200" dirty="0">
                  <a:solidFill>
                    <a:schemeClr val="tx1"/>
                  </a:solidFill>
                  <a:latin typeface="メイリオ" panose="020B0604030504040204" pitchFamily="50" charset="-128"/>
                  <a:ea typeface="メイリオ" panose="020B0604030504040204" pitchFamily="50" charset="-128"/>
                </a:rPr>
                <a:t>test.txt</a:t>
              </a:r>
              <a:r>
                <a:rPr kumimoji="1" lang="ja-JP" altLang="en-US" sz="1200" dirty="0">
                  <a:solidFill>
                    <a:schemeClr val="tx1"/>
                  </a:solidFill>
                  <a:latin typeface="メイリオ" panose="020B0604030504040204" pitchFamily="50" charset="-128"/>
                  <a:ea typeface="メイリオ" panose="020B0604030504040204" pitchFamily="50" charset="-128"/>
                </a:rPr>
                <a:t>を閉じなさい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p:txBody>
        </p:sp>
        <p:sp>
          <p:nvSpPr>
            <p:cNvPr id="9" name="四角形: 角を丸くする 8">
              <a:extLst>
                <a:ext uri="{FF2B5EF4-FFF2-40B4-BE49-F238E27FC236}">
                  <a16:creationId xmlns:a16="http://schemas.microsoft.com/office/drawing/2014/main" id="{A1F3955F-7C19-4B89-AAB4-CE0CD96E3D41}"/>
                </a:ext>
              </a:extLst>
            </p:cNvPr>
            <p:cNvSpPr/>
            <p:nvPr/>
          </p:nvSpPr>
          <p:spPr>
            <a:xfrm>
              <a:off x="6158074" y="1482847"/>
              <a:ext cx="1524000" cy="369329"/>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latin typeface="メイリオ" panose="020B0604030504040204" pitchFamily="50" charset="-128"/>
                  <a:ea typeface="メイリオ" panose="020B0604030504040204" pitchFamily="50" charset="-128"/>
                </a:rPr>
                <a:t>読み下し</a:t>
              </a:r>
            </a:p>
          </p:txBody>
        </p:sp>
      </p:grpSp>
      <p:grpSp>
        <p:nvGrpSpPr>
          <p:cNvPr id="24" name="グループ化 23">
            <a:extLst>
              <a:ext uri="{FF2B5EF4-FFF2-40B4-BE49-F238E27FC236}">
                <a16:creationId xmlns:a16="http://schemas.microsoft.com/office/drawing/2014/main" id="{603831EE-C592-4486-8AFA-6F18E3DD358E}"/>
              </a:ext>
            </a:extLst>
          </p:cNvPr>
          <p:cNvGrpSpPr/>
          <p:nvPr/>
        </p:nvGrpSpPr>
        <p:grpSpPr>
          <a:xfrm>
            <a:off x="4814860" y="4939530"/>
            <a:ext cx="4210428" cy="1428651"/>
            <a:chOff x="4814860" y="1482847"/>
            <a:chExt cx="4210428" cy="1428651"/>
          </a:xfrm>
        </p:grpSpPr>
        <p:sp>
          <p:nvSpPr>
            <p:cNvPr id="25" name="四角形: 角を丸くする 24">
              <a:extLst>
                <a:ext uri="{FF2B5EF4-FFF2-40B4-BE49-F238E27FC236}">
                  <a16:creationId xmlns:a16="http://schemas.microsoft.com/office/drawing/2014/main" id="{FD51578D-CFEC-4585-9EC6-2F64C430A75C}"/>
                </a:ext>
              </a:extLst>
            </p:cNvPr>
            <p:cNvSpPr/>
            <p:nvPr/>
          </p:nvSpPr>
          <p:spPr>
            <a:xfrm>
              <a:off x="4814860" y="1693793"/>
              <a:ext cx="4210428" cy="1217705"/>
            </a:xfrm>
            <a:prstGeom prst="roundRect">
              <a:avLst>
                <a:gd name="adj" fmla="val 11918"/>
              </a:avLst>
            </a:prstGeom>
            <a:solidFill>
              <a:schemeClr val="bg1"/>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200" dirty="0">
                  <a:solidFill>
                    <a:schemeClr val="tx1"/>
                  </a:solidFill>
                  <a:latin typeface="メイリオ" panose="020B0604030504040204" pitchFamily="50" charset="-128"/>
                  <a:ea typeface="メイリオ" panose="020B0604030504040204" pitchFamily="50" charset="-128"/>
                </a:rPr>
                <a:t>ここでは</a:t>
              </a:r>
              <a:r>
                <a:rPr kumimoji="1" lang="en-US" altLang="ja-JP" sz="1200" dirty="0">
                  <a:solidFill>
                    <a:schemeClr val="tx1"/>
                  </a:solidFill>
                  <a:latin typeface="メイリオ" panose="020B0604030504040204" pitchFamily="50" charset="-128"/>
                  <a:ea typeface="メイリオ" panose="020B0604030504040204" pitchFamily="50" charset="-128"/>
                </a:rPr>
                <a:t>datetime</a:t>
              </a:r>
              <a:r>
                <a:rPr kumimoji="1" lang="ja-JP" altLang="en-US" sz="1200" dirty="0">
                  <a:solidFill>
                    <a:schemeClr val="tx1"/>
                  </a:solidFill>
                  <a:latin typeface="メイリオ" panose="020B0604030504040204" pitchFamily="50" charset="-128"/>
                  <a:ea typeface="メイリオ" panose="020B0604030504040204" pitchFamily="50" charset="-128"/>
                </a:rPr>
                <a:t>というモジュールから</a:t>
              </a:r>
            </a:p>
            <a:p>
              <a:r>
                <a:rPr kumimoji="1" lang="en-US" altLang="ja-JP" sz="1200" dirty="0">
                  <a:solidFill>
                    <a:schemeClr val="tx1"/>
                  </a:solidFill>
                  <a:latin typeface="メイリオ" panose="020B0604030504040204" pitchFamily="50" charset="-128"/>
                  <a:ea typeface="メイリオ" panose="020B0604030504040204" pitchFamily="50" charset="-128"/>
                </a:rPr>
                <a:t>date</a:t>
              </a:r>
              <a:r>
                <a:rPr kumimoji="1" lang="ja-JP" altLang="en-US" sz="1200" dirty="0">
                  <a:solidFill>
                    <a:schemeClr val="tx1"/>
                  </a:solidFill>
                  <a:latin typeface="メイリオ" panose="020B0604030504040204" pitchFamily="50" charset="-128"/>
                  <a:ea typeface="メイリオ" panose="020B0604030504040204" pitchFamily="50" charset="-128"/>
                </a:rPr>
                <a:t>を使います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dirty="0">
                  <a:solidFill>
                    <a:schemeClr val="tx1"/>
                  </a:solidFill>
                  <a:latin typeface="メイリオ" panose="020B0604030504040204" pitchFamily="50" charset="-128"/>
                  <a:ea typeface="メイリオ" panose="020B0604030504040204" pitchFamily="50" charset="-128"/>
                </a:rPr>
                <a:t>に</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の値を使って、日付データを作って入れなさい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p:txBody>
        </p:sp>
        <p:sp>
          <p:nvSpPr>
            <p:cNvPr id="26" name="四角形: 角を丸くする 25">
              <a:extLst>
                <a:ext uri="{FF2B5EF4-FFF2-40B4-BE49-F238E27FC236}">
                  <a16:creationId xmlns:a16="http://schemas.microsoft.com/office/drawing/2014/main" id="{4293F6EF-372E-4D1D-8EDB-17E6D9ABC3FB}"/>
                </a:ext>
              </a:extLst>
            </p:cNvPr>
            <p:cNvSpPr/>
            <p:nvPr/>
          </p:nvSpPr>
          <p:spPr>
            <a:xfrm>
              <a:off x="6158074" y="1482847"/>
              <a:ext cx="1524000" cy="369329"/>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latin typeface="メイリオ" panose="020B0604030504040204" pitchFamily="50" charset="-128"/>
                  <a:ea typeface="メイリオ" panose="020B0604030504040204" pitchFamily="50" charset="-128"/>
                </a:rPr>
                <a:t>読み下し</a:t>
              </a:r>
            </a:p>
          </p:txBody>
        </p:sp>
      </p:grpSp>
      <p:sp>
        <p:nvSpPr>
          <p:cNvPr id="27" name="テキスト ボックス 26">
            <a:extLst>
              <a:ext uri="{FF2B5EF4-FFF2-40B4-BE49-F238E27FC236}">
                <a16:creationId xmlns:a16="http://schemas.microsoft.com/office/drawing/2014/main" id="{73B321B5-8759-4C42-AF19-CC8A27ACFC75}"/>
              </a:ext>
            </a:extLst>
          </p:cNvPr>
          <p:cNvSpPr txBox="1"/>
          <p:nvPr/>
        </p:nvSpPr>
        <p:spPr>
          <a:xfrm>
            <a:off x="163005" y="1160014"/>
            <a:ext cx="3615656" cy="369332"/>
          </a:xfrm>
          <a:prstGeom prst="rect">
            <a:avLst/>
          </a:prstGeom>
          <a:noFill/>
          <a:ln>
            <a:noFill/>
          </a:ln>
        </p:spPr>
        <p:txBody>
          <a:bodyPr wrap="square" rtlCol="0">
            <a:spAutoFit/>
          </a:bodyPr>
          <a:lstStyle/>
          <a:p>
            <a:r>
              <a:rPr kumimoji="1" lang="ja-JP" altLang="en-US" b="1" u="sng" dirty="0">
                <a:solidFill>
                  <a:schemeClr val="accent5"/>
                </a:solidFill>
                <a:latin typeface="メイリオ" panose="020B0604030504040204" pitchFamily="50" charset="-128"/>
                <a:ea typeface="メイリオ" panose="020B0604030504040204" pitchFamily="50" charset="-128"/>
              </a:rPr>
              <a:t>何から何を使うか</a:t>
            </a:r>
          </a:p>
        </p:txBody>
      </p:sp>
      <p:sp>
        <p:nvSpPr>
          <p:cNvPr id="18" name="楕円 17">
            <a:extLst>
              <a:ext uri="{FF2B5EF4-FFF2-40B4-BE49-F238E27FC236}">
                <a16:creationId xmlns:a16="http://schemas.microsoft.com/office/drawing/2014/main" id="{F730D9A9-0C74-4E18-82CB-B52D6A8974C9}"/>
              </a:ext>
            </a:extLst>
          </p:cNvPr>
          <p:cNvSpPr/>
          <p:nvPr/>
        </p:nvSpPr>
        <p:spPr>
          <a:xfrm>
            <a:off x="7717871" y="318781"/>
            <a:ext cx="964734" cy="964734"/>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OK</a:t>
            </a:r>
            <a:endParaRPr kumimoji="1" lang="ja-JP" altLang="en-US" dirty="0"/>
          </a:p>
        </p:txBody>
      </p:sp>
    </p:spTree>
    <p:extLst>
      <p:ext uri="{BB962C8B-B14F-4D97-AF65-F5344CB8AC3E}">
        <p14:creationId xmlns:p14="http://schemas.microsoft.com/office/powerpoint/2010/main" val="17126675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24</a:t>
            </a:fld>
            <a:endParaRPr kumimoji="1" lang="ja-JP" altLang="en-US"/>
          </a:p>
        </p:txBody>
      </p:sp>
      <p:sp>
        <p:nvSpPr>
          <p:cNvPr id="42" name="テキスト ボックス 41">
            <a:extLst>
              <a:ext uri="{FF2B5EF4-FFF2-40B4-BE49-F238E27FC236}">
                <a16:creationId xmlns:a16="http://schemas.microsoft.com/office/drawing/2014/main" id="{50B2579F-4FA1-49C7-9128-C011AF1164F5}"/>
              </a:ext>
            </a:extLst>
          </p:cNvPr>
          <p:cNvSpPr txBox="1"/>
          <p:nvPr/>
        </p:nvSpPr>
        <p:spPr>
          <a:xfrm>
            <a:off x="161075" y="657813"/>
            <a:ext cx="4738096" cy="600164"/>
          </a:xfrm>
          <a:prstGeom prst="rect">
            <a:avLst/>
          </a:prstGeom>
          <a:noFill/>
        </p:spPr>
        <p:txBody>
          <a:bodyPr wrap="square" rtlCol="0">
            <a:spAutoFit/>
          </a:bodyPr>
          <a:lstStyle/>
          <a:p>
            <a:pPr>
              <a:lnSpc>
                <a:spcPct val="150000"/>
              </a:lnSpc>
            </a:pPr>
            <a:r>
              <a:rPr lang="ja-JP" altLang="en-US" sz="2400" b="1" dirty="0">
                <a:solidFill>
                  <a:schemeClr val="accent1"/>
                </a:solidFill>
                <a:latin typeface="メイリオ" panose="020B0604030504040204" pitchFamily="50" charset="-128"/>
                <a:ea typeface="メイリオ" panose="020B0604030504040204" pitchFamily="50" charset="-128"/>
              </a:rPr>
              <a:t>入力関係</a:t>
            </a:r>
            <a:endParaRPr lang="zh-TW" altLang="en-US" sz="2400" b="1" dirty="0">
              <a:solidFill>
                <a:schemeClr val="accent1"/>
              </a:solidFill>
              <a:latin typeface="メイリオ" panose="020B0604030504040204" pitchFamily="50" charset="-128"/>
              <a:ea typeface="メイリオ" panose="020B0604030504040204" pitchFamily="50" charset="-128"/>
            </a:endParaRPr>
          </a:p>
        </p:txBody>
      </p:sp>
      <p:sp>
        <p:nvSpPr>
          <p:cNvPr id="10" name="テキスト ボックス 9">
            <a:extLst>
              <a:ext uri="{FF2B5EF4-FFF2-40B4-BE49-F238E27FC236}">
                <a16:creationId xmlns:a16="http://schemas.microsoft.com/office/drawing/2014/main" id="{32ADA412-2421-48DC-BF66-2CF68B3AF5CE}"/>
              </a:ext>
            </a:extLst>
          </p:cNvPr>
          <p:cNvSpPr txBox="1"/>
          <p:nvPr/>
        </p:nvSpPr>
        <p:spPr>
          <a:xfrm>
            <a:off x="111212" y="117527"/>
            <a:ext cx="5828193"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具体的なコードの書き方</a:t>
            </a:r>
          </a:p>
        </p:txBody>
      </p:sp>
      <p:sp>
        <p:nvSpPr>
          <p:cNvPr id="15" name="正方形/長方形 14">
            <a:extLst>
              <a:ext uri="{FF2B5EF4-FFF2-40B4-BE49-F238E27FC236}">
                <a16:creationId xmlns:a16="http://schemas.microsoft.com/office/drawing/2014/main" id="{36E83117-4779-4577-8467-FFE0BC74DEBD}"/>
              </a:ext>
            </a:extLst>
          </p:cNvPr>
          <p:cNvSpPr/>
          <p:nvPr/>
        </p:nvSpPr>
        <p:spPr>
          <a:xfrm>
            <a:off x="361570" y="1622630"/>
            <a:ext cx="3933594" cy="928159"/>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400" dirty="0">
                <a:solidFill>
                  <a:schemeClr val="tx1"/>
                </a:solidFill>
                <a:latin typeface="メイリオ" panose="020B0604030504040204" pitchFamily="50" charset="-128"/>
                <a:ea typeface="メイリオ" panose="020B0604030504040204" pitchFamily="50" charset="-128"/>
              </a:rPr>
              <a:t>x = input(‘</a:t>
            </a:r>
            <a:r>
              <a:rPr kumimoji="1" lang="ja-JP" altLang="en-US" sz="1400" dirty="0">
                <a:solidFill>
                  <a:schemeClr val="tx1"/>
                </a:solidFill>
                <a:latin typeface="メイリオ" panose="020B0604030504040204" pitchFamily="50" charset="-128"/>
                <a:ea typeface="メイリオ" panose="020B0604030504040204" pitchFamily="50" charset="-128"/>
              </a:rPr>
              <a:t>入力してね</a:t>
            </a:r>
            <a:r>
              <a:rPr kumimoji="1" lang="en-US" altLang="ja-JP" sz="1400" dirty="0">
                <a:solidFill>
                  <a:schemeClr val="tx1"/>
                </a:solidFill>
                <a:latin typeface="メイリオ" panose="020B0604030504040204" pitchFamily="50" charset="-128"/>
                <a:ea typeface="メイリオ" panose="020B0604030504040204" pitchFamily="50" charset="-128"/>
              </a:rPr>
              <a:t>’)</a:t>
            </a:r>
            <a:endParaRPr kumimoji="1" lang="ja-JP" altLang="en-US" sz="1400" dirty="0">
              <a:solidFill>
                <a:schemeClr val="tx1"/>
              </a:solidFill>
              <a:latin typeface="メイリオ" panose="020B0604030504040204" pitchFamily="50" charset="-128"/>
              <a:ea typeface="メイリオ" panose="020B0604030504040204" pitchFamily="50" charset="-128"/>
            </a:endParaRPr>
          </a:p>
        </p:txBody>
      </p:sp>
      <p:sp>
        <p:nvSpPr>
          <p:cNvPr id="18" name="正方形/長方形 17">
            <a:extLst>
              <a:ext uri="{FF2B5EF4-FFF2-40B4-BE49-F238E27FC236}">
                <a16:creationId xmlns:a16="http://schemas.microsoft.com/office/drawing/2014/main" id="{9E7D2673-B79D-4172-A597-59113DA40186}"/>
              </a:ext>
            </a:extLst>
          </p:cNvPr>
          <p:cNvSpPr/>
          <p:nvPr/>
        </p:nvSpPr>
        <p:spPr>
          <a:xfrm>
            <a:off x="361569" y="3461435"/>
            <a:ext cx="3933594" cy="2922645"/>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400" dirty="0">
                <a:solidFill>
                  <a:schemeClr val="tx1"/>
                </a:solidFill>
                <a:latin typeface="メイリオ" panose="020B0604030504040204" pitchFamily="50" charset="-128"/>
                <a:ea typeface="メイリオ" panose="020B0604030504040204" pitchFamily="50" charset="-128"/>
              </a:rPr>
              <a:t>import </a:t>
            </a:r>
            <a:r>
              <a:rPr kumimoji="1" lang="en-US" altLang="ja-JP" sz="1400" dirty="0" err="1">
                <a:solidFill>
                  <a:schemeClr val="tx1"/>
                </a:solidFill>
                <a:latin typeface="メイリオ" panose="020B0604030504040204" pitchFamily="50" charset="-128"/>
                <a:ea typeface="メイリオ" panose="020B0604030504040204" pitchFamily="50" charset="-128"/>
              </a:rPr>
              <a:t>tkinter</a:t>
            </a:r>
            <a:r>
              <a:rPr kumimoji="1" lang="en-US" altLang="ja-JP" sz="1400" dirty="0">
                <a:solidFill>
                  <a:schemeClr val="tx1"/>
                </a:solidFill>
                <a:latin typeface="メイリオ" panose="020B0604030504040204" pitchFamily="50" charset="-128"/>
                <a:ea typeface="メイリオ" panose="020B0604030504040204" pitchFamily="50" charset="-128"/>
              </a:rPr>
              <a:t> as </a:t>
            </a:r>
            <a:r>
              <a:rPr kumimoji="1" lang="en-US" altLang="ja-JP" sz="1400" dirty="0" err="1">
                <a:solidFill>
                  <a:schemeClr val="tx1"/>
                </a:solidFill>
                <a:latin typeface="メイリオ" panose="020B0604030504040204" pitchFamily="50" charset="-128"/>
                <a:ea typeface="メイリオ" panose="020B0604030504040204" pitchFamily="50" charset="-128"/>
              </a:rPr>
              <a:t>tk</a:t>
            </a:r>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a:solidFill>
                  <a:schemeClr val="tx1"/>
                </a:solidFill>
                <a:latin typeface="メイリオ" panose="020B0604030504040204" pitchFamily="50" charset="-128"/>
                <a:ea typeface="メイリオ" panose="020B0604030504040204" pitchFamily="50" charset="-128"/>
              </a:rPr>
              <a:t>root = </a:t>
            </a:r>
            <a:r>
              <a:rPr kumimoji="1" lang="en-US" altLang="ja-JP" sz="1400" dirty="0" err="1">
                <a:solidFill>
                  <a:schemeClr val="tx1"/>
                </a:solidFill>
                <a:latin typeface="メイリオ" panose="020B0604030504040204" pitchFamily="50" charset="-128"/>
                <a:ea typeface="メイリオ" panose="020B0604030504040204" pitchFamily="50" charset="-128"/>
              </a:rPr>
              <a:t>tk.Tk</a:t>
            </a:r>
            <a:r>
              <a:rPr kumimoji="1" lang="en-US" altLang="ja-JP" sz="1400" dirty="0">
                <a:solidFill>
                  <a:schemeClr val="tx1"/>
                </a:solidFill>
                <a:latin typeface="メイリオ" panose="020B0604030504040204" pitchFamily="50" charset="-128"/>
                <a:ea typeface="メイリオ" panose="020B0604030504040204" pitchFamily="50" charset="-128"/>
              </a:rPr>
              <a:t>()</a:t>
            </a:r>
          </a:p>
          <a:p>
            <a:r>
              <a:rPr kumimoji="1" lang="en-US" altLang="ja-JP" sz="1400" dirty="0" err="1">
                <a:solidFill>
                  <a:schemeClr val="tx1"/>
                </a:solidFill>
                <a:latin typeface="メイリオ" panose="020B0604030504040204" pitchFamily="50" charset="-128"/>
                <a:ea typeface="メイリオ" panose="020B0604030504040204" pitchFamily="50" charset="-128"/>
              </a:rPr>
              <a:t>root.geometry</a:t>
            </a:r>
            <a:r>
              <a:rPr kumimoji="1" lang="en-US" altLang="ja-JP" sz="1400" dirty="0">
                <a:solidFill>
                  <a:schemeClr val="tx1"/>
                </a:solidFill>
                <a:latin typeface="メイリオ" panose="020B0604030504040204" pitchFamily="50" charset="-128"/>
                <a:ea typeface="メイリオ" panose="020B0604030504040204" pitchFamily="50" charset="-128"/>
              </a:rPr>
              <a:t>("400x240")</a:t>
            </a:r>
          </a:p>
          <a:p>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a:solidFill>
                  <a:schemeClr val="tx1"/>
                </a:solidFill>
                <a:latin typeface="メイリオ" panose="020B0604030504040204" pitchFamily="50" charset="-128"/>
                <a:ea typeface="メイリオ" panose="020B0604030504040204" pitchFamily="50" charset="-128"/>
              </a:rPr>
              <a:t>def </a:t>
            </a:r>
            <a:r>
              <a:rPr kumimoji="1" lang="en-US" altLang="ja-JP" sz="1400" dirty="0" err="1">
                <a:solidFill>
                  <a:schemeClr val="tx1"/>
                </a:solidFill>
                <a:latin typeface="メイリオ" panose="020B0604030504040204" pitchFamily="50" charset="-128"/>
                <a:ea typeface="メイリオ" panose="020B0604030504040204" pitchFamily="50" charset="-128"/>
              </a:rPr>
              <a:t>gettext</a:t>
            </a:r>
            <a:r>
              <a:rPr kumimoji="1" lang="en-US" altLang="ja-JP" sz="1400" dirty="0">
                <a:solidFill>
                  <a:schemeClr val="tx1"/>
                </a:solidFill>
                <a:latin typeface="メイリオ" panose="020B0604030504040204" pitchFamily="50" charset="-128"/>
                <a:ea typeface="メイリオ" panose="020B0604030504040204" pitchFamily="50" charset="-128"/>
              </a:rPr>
              <a:t>():</a:t>
            </a:r>
          </a:p>
          <a:p>
            <a:r>
              <a:rPr kumimoji="1" lang="en-US" altLang="ja-JP" sz="1400" dirty="0">
                <a:solidFill>
                  <a:schemeClr val="tx1"/>
                </a:solidFill>
                <a:latin typeface="メイリオ" panose="020B0604030504040204" pitchFamily="50" charset="-128"/>
                <a:ea typeface="メイリオ" panose="020B0604030504040204" pitchFamily="50" charset="-128"/>
              </a:rPr>
              <a:t>    output=</a:t>
            </a:r>
            <a:r>
              <a:rPr kumimoji="1" lang="en-US" altLang="ja-JP" sz="1400" dirty="0" err="1">
                <a:solidFill>
                  <a:schemeClr val="tx1"/>
                </a:solidFill>
                <a:latin typeface="メイリオ" panose="020B0604030504040204" pitchFamily="50" charset="-128"/>
                <a:ea typeface="メイリオ" panose="020B0604030504040204" pitchFamily="50" charset="-128"/>
              </a:rPr>
              <a:t>mado.get</a:t>
            </a:r>
            <a:r>
              <a:rPr kumimoji="1" lang="en-US" altLang="ja-JP" sz="1400" dirty="0">
                <a:solidFill>
                  <a:schemeClr val="tx1"/>
                </a:solidFill>
                <a:latin typeface="メイリオ" panose="020B0604030504040204" pitchFamily="50" charset="-128"/>
                <a:ea typeface="メイリオ" panose="020B0604030504040204" pitchFamily="50" charset="-128"/>
              </a:rPr>
              <a:t>("1.0","end")</a:t>
            </a:r>
          </a:p>
          <a:p>
            <a:r>
              <a:rPr kumimoji="1" lang="en-US" altLang="ja-JP" sz="1400" dirty="0">
                <a:solidFill>
                  <a:schemeClr val="tx1"/>
                </a:solidFill>
                <a:latin typeface="メイリオ" panose="020B0604030504040204" pitchFamily="50" charset="-128"/>
                <a:ea typeface="メイリオ" panose="020B0604030504040204" pitchFamily="50" charset="-128"/>
              </a:rPr>
              <a:t>    print(output)</a:t>
            </a:r>
          </a:p>
          <a:p>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err="1">
                <a:solidFill>
                  <a:schemeClr val="tx1"/>
                </a:solidFill>
                <a:latin typeface="メイリオ" panose="020B0604030504040204" pitchFamily="50" charset="-128"/>
                <a:ea typeface="メイリオ" panose="020B0604030504040204" pitchFamily="50" charset="-128"/>
              </a:rPr>
              <a:t>mado</a:t>
            </a:r>
            <a:r>
              <a:rPr kumimoji="1" lang="en-US" altLang="ja-JP" sz="1400" dirty="0">
                <a:solidFill>
                  <a:schemeClr val="tx1"/>
                </a:solidFill>
                <a:latin typeface="メイリオ" panose="020B0604030504040204" pitchFamily="50" charset="-128"/>
                <a:ea typeface="メイリオ" panose="020B0604030504040204" pitchFamily="50" charset="-128"/>
              </a:rPr>
              <a:t>=</a:t>
            </a:r>
            <a:r>
              <a:rPr kumimoji="1" lang="en-US" altLang="ja-JP" sz="1400" dirty="0" err="1">
                <a:solidFill>
                  <a:schemeClr val="tx1"/>
                </a:solidFill>
                <a:latin typeface="メイリオ" panose="020B0604030504040204" pitchFamily="50" charset="-128"/>
                <a:ea typeface="メイリオ" panose="020B0604030504040204" pitchFamily="50" charset="-128"/>
              </a:rPr>
              <a:t>tk.Text</a:t>
            </a:r>
            <a:r>
              <a:rPr kumimoji="1" lang="en-US" altLang="ja-JP" sz="1400" dirty="0">
                <a:solidFill>
                  <a:schemeClr val="tx1"/>
                </a:solidFill>
                <a:latin typeface="メイリオ" panose="020B0604030504040204" pitchFamily="50" charset="-128"/>
                <a:ea typeface="メイリオ" panose="020B0604030504040204" pitchFamily="50" charset="-128"/>
              </a:rPr>
              <a:t>(root, height=10).pack()</a:t>
            </a:r>
          </a:p>
          <a:p>
            <a:r>
              <a:rPr kumimoji="1" lang="en-US" altLang="ja-JP" sz="1400" dirty="0" err="1">
                <a:solidFill>
                  <a:schemeClr val="tx1"/>
                </a:solidFill>
                <a:latin typeface="メイリオ" panose="020B0604030504040204" pitchFamily="50" charset="-128"/>
                <a:ea typeface="メイリオ" panose="020B0604030504040204" pitchFamily="50" charset="-128"/>
              </a:rPr>
              <a:t>btn</a:t>
            </a:r>
            <a:r>
              <a:rPr kumimoji="1" lang="en-US" altLang="ja-JP" sz="1400" dirty="0">
                <a:solidFill>
                  <a:schemeClr val="tx1"/>
                </a:solidFill>
                <a:latin typeface="メイリオ" panose="020B0604030504040204" pitchFamily="50" charset="-128"/>
                <a:ea typeface="メイリオ" panose="020B0604030504040204" pitchFamily="50" charset="-128"/>
              </a:rPr>
              <a:t>=</a:t>
            </a:r>
            <a:r>
              <a:rPr kumimoji="1" lang="en-US" altLang="ja-JP" sz="1400" dirty="0" err="1">
                <a:solidFill>
                  <a:schemeClr val="tx1"/>
                </a:solidFill>
                <a:latin typeface="メイリオ" panose="020B0604030504040204" pitchFamily="50" charset="-128"/>
                <a:ea typeface="メイリオ" panose="020B0604030504040204" pitchFamily="50" charset="-128"/>
              </a:rPr>
              <a:t>tk.Button</a:t>
            </a:r>
            <a:r>
              <a:rPr kumimoji="1" lang="en-US" altLang="ja-JP" sz="1400" dirty="0">
                <a:solidFill>
                  <a:schemeClr val="tx1"/>
                </a:solidFill>
                <a:latin typeface="メイリオ" panose="020B0604030504040204" pitchFamily="50" charset="-128"/>
                <a:ea typeface="メイリオ" panose="020B0604030504040204" pitchFamily="50" charset="-128"/>
              </a:rPr>
              <a:t>(root, height=1, width=10</a:t>
            </a:r>
          </a:p>
          <a:p>
            <a:r>
              <a:rPr kumimoji="1" lang="en-US" altLang="ja-JP" sz="1400" dirty="0">
                <a:solidFill>
                  <a:schemeClr val="tx1"/>
                </a:solidFill>
                <a:latin typeface="メイリオ" panose="020B0604030504040204" pitchFamily="50" charset="-128"/>
                <a:ea typeface="メイリオ" panose="020B0604030504040204" pitchFamily="50" charset="-128"/>
              </a:rPr>
              <a:t>,text=“</a:t>
            </a:r>
            <a:r>
              <a:rPr kumimoji="1" lang="ja-JP" altLang="en-US" sz="1400" dirty="0">
                <a:solidFill>
                  <a:schemeClr val="tx1"/>
                </a:solidFill>
                <a:latin typeface="メイリオ" panose="020B0604030504040204" pitchFamily="50" charset="-128"/>
                <a:ea typeface="メイリオ" panose="020B0604030504040204" pitchFamily="50" charset="-128"/>
              </a:rPr>
              <a:t>入力</a:t>
            </a:r>
            <a:r>
              <a:rPr kumimoji="1" lang="en-US" altLang="ja-JP" sz="1400" dirty="0">
                <a:solidFill>
                  <a:schemeClr val="tx1"/>
                </a:solidFill>
                <a:latin typeface="メイリオ" panose="020B0604030504040204" pitchFamily="50" charset="-128"/>
                <a:ea typeface="メイリオ" panose="020B0604030504040204" pitchFamily="50" charset="-128"/>
              </a:rPr>
              <a:t>“,command=</a:t>
            </a:r>
            <a:r>
              <a:rPr kumimoji="1" lang="en-US" altLang="ja-JP" sz="1400" dirty="0" err="1">
                <a:solidFill>
                  <a:schemeClr val="tx1"/>
                </a:solidFill>
                <a:latin typeface="メイリオ" panose="020B0604030504040204" pitchFamily="50" charset="-128"/>
                <a:ea typeface="メイリオ" panose="020B0604030504040204" pitchFamily="50" charset="-128"/>
              </a:rPr>
              <a:t>gettext</a:t>
            </a:r>
            <a:r>
              <a:rPr kumimoji="1" lang="en-US" altLang="ja-JP" sz="1400" dirty="0">
                <a:solidFill>
                  <a:schemeClr val="tx1"/>
                </a:solidFill>
                <a:latin typeface="メイリオ" panose="020B0604030504040204" pitchFamily="50" charset="-128"/>
                <a:ea typeface="メイリオ" panose="020B0604030504040204" pitchFamily="50" charset="-128"/>
              </a:rPr>
              <a:t>).pack()</a:t>
            </a:r>
          </a:p>
          <a:p>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err="1">
                <a:solidFill>
                  <a:schemeClr val="tx1"/>
                </a:solidFill>
                <a:latin typeface="メイリオ" panose="020B0604030504040204" pitchFamily="50" charset="-128"/>
                <a:ea typeface="メイリオ" panose="020B0604030504040204" pitchFamily="50" charset="-128"/>
              </a:rPr>
              <a:t>root.mainloop</a:t>
            </a:r>
            <a:r>
              <a:rPr kumimoji="1" lang="en-US" altLang="ja-JP" sz="1400" dirty="0">
                <a:solidFill>
                  <a:schemeClr val="tx1"/>
                </a:solidFill>
                <a:latin typeface="メイリオ" panose="020B0604030504040204" pitchFamily="50" charset="-128"/>
                <a:ea typeface="メイリオ" panose="020B0604030504040204" pitchFamily="50" charset="-128"/>
              </a:rPr>
              <a:t>()</a:t>
            </a:r>
            <a:endParaRPr kumimoji="1" lang="ja-JP" altLang="en-US" sz="1400" dirty="0">
              <a:solidFill>
                <a:schemeClr val="tx1"/>
              </a:solidFill>
              <a:latin typeface="メイリオ" panose="020B0604030504040204" pitchFamily="50" charset="-128"/>
              <a:ea typeface="メイリオ" panose="020B0604030504040204" pitchFamily="50" charset="-128"/>
            </a:endParaRPr>
          </a:p>
        </p:txBody>
      </p:sp>
      <p:cxnSp>
        <p:nvCxnSpPr>
          <p:cNvPr id="11" name="直線コネクタ 10">
            <a:extLst>
              <a:ext uri="{FF2B5EF4-FFF2-40B4-BE49-F238E27FC236}">
                <a16:creationId xmlns:a16="http://schemas.microsoft.com/office/drawing/2014/main" id="{3A5B3393-CFE6-4103-B72E-AB176CC52D3B}"/>
              </a:ext>
            </a:extLst>
          </p:cNvPr>
          <p:cNvCxnSpPr/>
          <p:nvPr/>
        </p:nvCxnSpPr>
        <p:spPr>
          <a:xfrm>
            <a:off x="161074" y="2729120"/>
            <a:ext cx="8821849" cy="0"/>
          </a:xfrm>
          <a:prstGeom prst="line">
            <a:avLst/>
          </a:prstGeom>
          <a:ln w="38100">
            <a:solidFill>
              <a:schemeClr val="accent5"/>
            </a:solidFill>
            <a:prstDash val="dashDot"/>
          </a:ln>
        </p:spPr>
        <p:style>
          <a:lnRef idx="1">
            <a:schemeClr val="accent1"/>
          </a:lnRef>
          <a:fillRef idx="0">
            <a:schemeClr val="accent1"/>
          </a:fillRef>
          <a:effectRef idx="0">
            <a:schemeClr val="accent1"/>
          </a:effectRef>
          <a:fontRef idx="minor">
            <a:schemeClr val="tx1"/>
          </a:fontRef>
        </p:style>
      </p:cxnSp>
      <p:grpSp>
        <p:nvGrpSpPr>
          <p:cNvPr id="25" name="グループ化 24">
            <a:extLst>
              <a:ext uri="{FF2B5EF4-FFF2-40B4-BE49-F238E27FC236}">
                <a16:creationId xmlns:a16="http://schemas.microsoft.com/office/drawing/2014/main" id="{19F39D6A-8D9C-424F-974F-9A6821CC9F0C}"/>
              </a:ext>
            </a:extLst>
          </p:cNvPr>
          <p:cNvGrpSpPr/>
          <p:nvPr/>
        </p:nvGrpSpPr>
        <p:grpSpPr>
          <a:xfrm>
            <a:off x="4479722" y="1356233"/>
            <a:ext cx="4422704" cy="1119370"/>
            <a:chOff x="4814860" y="1482847"/>
            <a:chExt cx="4210428" cy="1119370"/>
          </a:xfrm>
        </p:grpSpPr>
        <p:sp>
          <p:nvSpPr>
            <p:cNvPr id="26" name="四角形: 角を丸くする 25">
              <a:extLst>
                <a:ext uri="{FF2B5EF4-FFF2-40B4-BE49-F238E27FC236}">
                  <a16:creationId xmlns:a16="http://schemas.microsoft.com/office/drawing/2014/main" id="{F1BEC7AB-0193-4D37-99D8-854727BEF132}"/>
                </a:ext>
              </a:extLst>
            </p:cNvPr>
            <p:cNvSpPr/>
            <p:nvPr/>
          </p:nvSpPr>
          <p:spPr>
            <a:xfrm>
              <a:off x="4814860" y="1693794"/>
              <a:ext cx="4210428" cy="908423"/>
            </a:xfrm>
            <a:prstGeom prst="roundRect">
              <a:avLst>
                <a:gd name="adj" fmla="val 11918"/>
              </a:avLst>
            </a:prstGeom>
            <a:solidFill>
              <a:schemeClr val="bg1"/>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200" dirty="0">
                  <a:solidFill>
                    <a:schemeClr val="tx1"/>
                  </a:solidFill>
                  <a:latin typeface="メイリオ" panose="020B0604030504040204" pitchFamily="50" charset="-128"/>
                  <a:ea typeface="メイリオ" panose="020B0604030504040204" pitchFamily="50" charset="-128"/>
                </a:rPr>
                <a:t>コンソールに”入力してね”と表示して、文字を入力できるようにする</a:t>
              </a:r>
            </a:p>
            <a:p>
              <a:r>
                <a:rPr kumimoji="1" lang="ja-JP" altLang="en-US" sz="1200" dirty="0">
                  <a:solidFill>
                    <a:schemeClr val="tx1"/>
                  </a:solidFill>
                  <a:latin typeface="メイリオ" panose="020B0604030504040204" pitchFamily="50" charset="-128"/>
                  <a:ea typeface="メイリオ" panose="020B0604030504040204" pitchFamily="50" charset="-128"/>
                </a:rPr>
                <a:t>入力した文字は</a:t>
              </a:r>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dirty="0">
                  <a:solidFill>
                    <a:schemeClr val="tx1"/>
                  </a:solidFill>
                  <a:latin typeface="メイリオ" panose="020B0604030504040204" pitchFamily="50" charset="-128"/>
                  <a:ea typeface="メイリオ" panose="020B0604030504040204" pitchFamily="50" charset="-128"/>
                </a:rPr>
                <a:t>に入れなさい</a:t>
              </a:r>
            </a:p>
          </p:txBody>
        </p:sp>
        <p:sp>
          <p:nvSpPr>
            <p:cNvPr id="27" name="四角形: 角を丸くする 26">
              <a:extLst>
                <a:ext uri="{FF2B5EF4-FFF2-40B4-BE49-F238E27FC236}">
                  <a16:creationId xmlns:a16="http://schemas.microsoft.com/office/drawing/2014/main" id="{50B0EC7E-B481-4A6B-BCA9-5B0F1ADB10D4}"/>
                </a:ext>
              </a:extLst>
            </p:cNvPr>
            <p:cNvSpPr/>
            <p:nvPr/>
          </p:nvSpPr>
          <p:spPr>
            <a:xfrm>
              <a:off x="6158074" y="1482847"/>
              <a:ext cx="1524000" cy="369329"/>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latin typeface="メイリオ" panose="020B0604030504040204" pitchFamily="50" charset="-128"/>
                  <a:ea typeface="メイリオ" panose="020B0604030504040204" pitchFamily="50" charset="-128"/>
                </a:rPr>
                <a:t>読み下し</a:t>
              </a:r>
            </a:p>
          </p:txBody>
        </p:sp>
      </p:grpSp>
      <p:grpSp>
        <p:nvGrpSpPr>
          <p:cNvPr id="28" name="グループ化 27">
            <a:extLst>
              <a:ext uri="{FF2B5EF4-FFF2-40B4-BE49-F238E27FC236}">
                <a16:creationId xmlns:a16="http://schemas.microsoft.com/office/drawing/2014/main" id="{00CEC344-8439-49CB-9492-0F602D223851}"/>
              </a:ext>
            </a:extLst>
          </p:cNvPr>
          <p:cNvGrpSpPr/>
          <p:nvPr/>
        </p:nvGrpSpPr>
        <p:grpSpPr>
          <a:xfrm>
            <a:off x="4479721" y="2801839"/>
            <a:ext cx="4422704" cy="3649288"/>
            <a:chOff x="4814860" y="1482847"/>
            <a:chExt cx="4210428" cy="3649288"/>
          </a:xfrm>
        </p:grpSpPr>
        <p:sp>
          <p:nvSpPr>
            <p:cNvPr id="29" name="四角形: 角を丸くする 28">
              <a:extLst>
                <a:ext uri="{FF2B5EF4-FFF2-40B4-BE49-F238E27FC236}">
                  <a16:creationId xmlns:a16="http://schemas.microsoft.com/office/drawing/2014/main" id="{CEB9C3BF-4A0F-4AB2-BF4D-CF0C8914CB01}"/>
                </a:ext>
              </a:extLst>
            </p:cNvPr>
            <p:cNvSpPr/>
            <p:nvPr/>
          </p:nvSpPr>
          <p:spPr>
            <a:xfrm>
              <a:off x="4814860" y="1693792"/>
              <a:ext cx="4210428" cy="3438343"/>
            </a:xfrm>
            <a:prstGeom prst="roundRect">
              <a:avLst>
                <a:gd name="adj" fmla="val 11918"/>
              </a:avLst>
            </a:prstGeom>
            <a:solidFill>
              <a:schemeClr val="bg1"/>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200" dirty="0">
                  <a:solidFill>
                    <a:schemeClr val="tx1"/>
                  </a:solidFill>
                  <a:latin typeface="メイリオ" panose="020B0604030504040204" pitchFamily="50" charset="-128"/>
                  <a:ea typeface="メイリオ" panose="020B0604030504040204" pitchFamily="50" charset="-128"/>
                </a:rPr>
                <a:t>ここでは</a:t>
              </a:r>
              <a:r>
                <a:rPr kumimoji="1" lang="en-US" altLang="ja-JP" sz="1200" dirty="0" err="1">
                  <a:solidFill>
                    <a:schemeClr val="tx1"/>
                  </a:solidFill>
                  <a:latin typeface="メイリオ" panose="020B0604030504040204" pitchFamily="50" charset="-128"/>
                  <a:ea typeface="メイリオ" panose="020B0604030504040204" pitchFamily="50" charset="-128"/>
                </a:rPr>
                <a:t>tkinter</a:t>
              </a:r>
              <a:r>
                <a:rPr kumimoji="1" lang="ja-JP" altLang="en-US" sz="1200" dirty="0">
                  <a:solidFill>
                    <a:schemeClr val="tx1"/>
                  </a:solidFill>
                  <a:latin typeface="メイリオ" panose="020B0604030504040204" pitchFamily="50" charset="-128"/>
                  <a:ea typeface="メイリオ" panose="020B0604030504040204" pitchFamily="50" charset="-128"/>
                </a:rPr>
                <a:t>モジュールを使い、呼びやすいように</a:t>
              </a:r>
              <a:r>
                <a:rPr kumimoji="1" lang="en-US" altLang="ja-JP" sz="1200" dirty="0">
                  <a:solidFill>
                    <a:schemeClr val="tx1"/>
                  </a:solidFill>
                  <a:latin typeface="メイリオ" panose="020B0604030504040204" pitchFamily="50" charset="-128"/>
                  <a:ea typeface="メイリオ" panose="020B0604030504040204" pitchFamily="50" charset="-128"/>
                </a:rPr>
                <a:t>TK</a:t>
              </a:r>
              <a:r>
                <a:rPr kumimoji="1" lang="ja-JP" altLang="en-US" sz="1200" dirty="0">
                  <a:solidFill>
                    <a:schemeClr val="tx1"/>
                  </a:solidFill>
                  <a:latin typeface="メイリオ" panose="020B0604030504040204" pitchFamily="50" charset="-128"/>
                  <a:ea typeface="メイリオ" panose="020B0604030504040204" pitchFamily="50" charset="-128"/>
                </a:rPr>
                <a:t>というあだ名をつけます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err="1">
                  <a:solidFill>
                    <a:schemeClr val="tx1"/>
                  </a:solidFill>
                  <a:latin typeface="メイリオ" panose="020B0604030504040204" pitchFamily="50" charset="-128"/>
                  <a:ea typeface="メイリオ" panose="020B0604030504040204" pitchFamily="50" charset="-128"/>
                </a:rPr>
                <a:t>tk</a:t>
              </a:r>
              <a:r>
                <a:rPr kumimoji="1" lang="ja-JP" altLang="en-US" sz="1200" dirty="0">
                  <a:solidFill>
                    <a:schemeClr val="tx1"/>
                  </a:solidFill>
                  <a:latin typeface="メイリオ" panose="020B0604030504040204" pitchFamily="50" charset="-128"/>
                  <a:ea typeface="メイリオ" panose="020B0604030504040204" pitchFamily="50" charset="-128"/>
                </a:rPr>
                <a:t>の</a:t>
              </a:r>
              <a:r>
                <a:rPr kumimoji="1" lang="en-US" altLang="ja-JP" sz="1200" dirty="0">
                  <a:solidFill>
                    <a:schemeClr val="tx1"/>
                  </a:solidFill>
                  <a:latin typeface="メイリオ" panose="020B0604030504040204" pitchFamily="50" charset="-128"/>
                  <a:ea typeface="メイリオ" panose="020B0604030504040204" pitchFamily="50" charset="-128"/>
                </a:rPr>
                <a:t>Tk</a:t>
              </a:r>
              <a:r>
                <a:rPr kumimoji="1" lang="ja-JP" altLang="en-US" sz="1200" dirty="0">
                  <a:solidFill>
                    <a:schemeClr val="tx1"/>
                  </a:solidFill>
                  <a:latin typeface="メイリオ" panose="020B0604030504040204" pitchFamily="50" charset="-128"/>
                  <a:ea typeface="メイリオ" panose="020B0604030504040204" pitchFamily="50" charset="-128"/>
                </a:rPr>
                <a:t>を起動させて、</a:t>
              </a:r>
              <a:r>
                <a:rPr kumimoji="1" lang="en-US" altLang="ja-JP" sz="1200" dirty="0">
                  <a:solidFill>
                    <a:schemeClr val="tx1"/>
                  </a:solidFill>
                  <a:latin typeface="メイリオ" panose="020B0604030504040204" pitchFamily="50" charset="-128"/>
                  <a:ea typeface="メイリオ" panose="020B0604030504040204" pitchFamily="50" charset="-128"/>
                </a:rPr>
                <a:t>root</a:t>
              </a:r>
              <a:r>
                <a:rPr kumimoji="1" lang="ja-JP" altLang="en-US" sz="1200" dirty="0">
                  <a:solidFill>
                    <a:schemeClr val="tx1"/>
                  </a:solidFill>
                  <a:latin typeface="メイリオ" panose="020B0604030504040204" pitchFamily="50" charset="-128"/>
                  <a:ea typeface="メイリオ" panose="020B0604030504040204" pitchFamily="50" charset="-128"/>
                </a:rPr>
                <a:t>に入れなさい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a:solidFill>
                    <a:schemeClr val="tx1"/>
                  </a:solidFill>
                  <a:latin typeface="メイリオ" panose="020B0604030504040204" pitchFamily="50" charset="-128"/>
                  <a:ea typeface="メイリオ" panose="020B0604030504040204" pitchFamily="50" charset="-128"/>
                </a:rPr>
                <a:t>Tk</a:t>
              </a:r>
              <a:r>
                <a:rPr kumimoji="1" lang="ja-JP" altLang="en-US" sz="1200" dirty="0">
                  <a:solidFill>
                    <a:schemeClr val="tx1"/>
                  </a:solidFill>
                  <a:latin typeface="メイリオ" panose="020B0604030504040204" pitchFamily="50" charset="-128"/>
                  <a:ea typeface="メイリオ" panose="020B0604030504040204" pitchFamily="50" charset="-128"/>
                </a:rPr>
                <a:t>の</a:t>
              </a:r>
              <a:r>
                <a:rPr kumimoji="1" lang="en-US" altLang="ja-JP" sz="1200" dirty="0">
                  <a:solidFill>
                    <a:schemeClr val="tx1"/>
                  </a:solidFill>
                  <a:latin typeface="メイリオ" panose="020B0604030504040204" pitchFamily="50" charset="-128"/>
                  <a:ea typeface="メイリオ" panose="020B0604030504040204" pitchFamily="50" charset="-128"/>
                </a:rPr>
                <a:t>geometry</a:t>
              </a:r>
              <a:r>
                <a:rPr kumimoji="1" lang="ja-JP" altLang="en-US" sz="1200" dirty="0">
                  <a:solidFill>
                    <a:schemeClr val="tx1"/>
                  </a:solidFill>
                  <a:latin typeface="メイリオ" panose="020B0604030504040204" pitchFamily="50" charset="-128"/>
                  <a:ea typeface="メイリオ" panose="020B0604030504040204" pitchFamily="50" charset="-128"/>
                </a:rPr>
                <a:t>機能を使って、</a:t>
              </a:r>
              <a:r>
                <a:rPr kumimoji="1" lang="en-US" altLang="ja-JP" sz="1200" dirty="0">
                  <a:solidFill>
                    <a:schemeClr val="tx1"/>
                  </a:solidFill>
                  <a:latin typeface="メイリオ" panose="020B0604030504040204" pitchFamily="50" charset="-128"/>
                  <a:ea typeface="メイリオ" panose="020B0604030504040204" pitchFamily="50" charset="-128"/>
                </a:rPr>
                <a:t>400x200</a:t>
              </a:r>
              <a:r>
                <a:rPr kumimoji="1" lang="ja-JP" altLang="en-US" sz="1200" dirty="0">
                  <a:solidFill>
                    <a:schemeClr val="tx1"/>
                  </a:solidFill>
                  <a:latin typeface="メイリオ" panose="020B0604030504040204" pitchFamily="50" charset="-128"/>
                  <a:ea typeface="メイリオ" panose="020B0604030504040204" pitchFamily="50" charset="-128"/>
                </a:rPr>
                <a:t>の窓を作ります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err="1">
                  <a:solidFill>
                    <a:schemeClr val="tx1"/>
                  </a:solidFill>
                  <a:latin typeface="メイリオ" panose="020B0604030504040204" pitchFamily="50" charset="-128"/>
                  <a:ea typeface="メイリオ" panose="020B0604030504040204" pitchFamily="50" charset="-128"/>
                </a:rPr>
                <a:t>gettext</a:t>
              </a:r>
              <a:r>
                <a:rPr kumimoji="1" lang="ja-JP" altLang="en-US" sz="1200" dirty="0">
                  <a:solidFill>
                    <a:schemeClr val="tx1"/>
                  </a:solidFill>
                  <a:latin typeface="メイリオ" panose="020B0604030504040204" pitchFamily="50" charset="-128"/>
                  <a:ea typeface="メイリオ" panose="020B0604030504040204" pitchFamily="50" charset="-128"/>
                </a:rPr>
                <a:t>という関数をつくりなさい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err="1">
                  <a:solidFill>
                    <a:schemeClr val="tx1"/>
                  </a:solidFill>
                  <a:latin typeface="メイリオ" panose="020B0604030504040204" pitchFamily="50" charset="-128"/>
                  <a:ea typeface="メイリオ" panose="020B0604030504040204" pitchFamily="50" charset="-128"/>
                </a:rPr>
                <a:t>mado</a:t>
              </a:r>
              <a:r>
                <a:rPr kumimoji="1" lang="ja-JP" altLang="en-US" sz="1200" dirty="0">
                  <a:solidFill>
                    <a:schemeClr val="tx1"/>
                  </a:solidFill>
                  <a:latin typeface="メイリオ" panose="020B0604030504040204" pitchFamily="50" charset="-128"/>
                  <a:ea typeface="メイリオ" panose="020B0604030504040204" pitchFamily="50" charset="-128"/>
                </a:rPr>
                <a:t>に入っている文字を最初から最後まで読み取って、</a:t>
              </a:r>
              <a:r>
                <a:rPr kumimoji="1" lang="en-US" altLang="ja-JP" sz="1200" dirty="0">
                  <a:solidFill>
                    <a:schemeClr val="tx1"/>
                  </a:solidFill>
                  <a:latin typeface="メイリオ" panose="020B0604030504040204" pitchFamily="50" charset="-128"/>
                  <a:ea typeface="メイリオ" panose="020B0604030504040204" pitchFamily="50" charset="-128"/>
                </a:rPr>
                <a:t>output</a:t>
              </a:r>
              <a:r>
                <a:rPr kumimoji="1" lang="ja-JP" altLang="en-US" sz="1200" dirty="0">
                  <a:solidFill>
                    <a:schemeClr val="tx1"/>
                  </a:solidFill>
                  <a:latin typeface="メイリオ" panose="020B0604030504040204" pitchFamily="50" charset="-128"/>
                  <a:ea typeface="メイリオ" panose="020B0604030504040204" pitchFamily="50" charset="-128"/>
                </a:rPr>
                <a:t>に入れないさい</a:t>
              </a:r>
            </a:p>
            <a:p>
              <a:r>
                <a:rPr kumimoji="1" lang="en-US" altLang="ja-JP" sz="1200" dirty="0">
                  <a:solidFill>
                    <a:schemeClr val="tx1"/>
                  </a:solidFill>
                  <a:latin typeface="メイリオ" panose="020B0604030504040204" pitchFamily="50" charset="-128"/>
                  <a:ea typeface="メイリオ" panose="020B0604030504040204" pitchFamily="50" charset="-128"/>
                </a:rPr>
                <a:t>output</a:t>
              </a:r>
              <a:r>
                <a:rPr kumimoji="1" lang="ja-JP" altLang="en-US" sz="1200" dirty="0">
                  <a:solidFill>
                    <a:schemeClr val="tx1"/>
                  </a:solidFill>
                  <a:latin typeface="メイリオ" panose="020B0604030504040204" pitchFamily="50" charset="-128"/>
                  <a:ea typeface="メイリオ" panose="020B0604030504040204" pitchFamily="50" charset="-128"/>
                </a:rPr>
                <a:t>を表示しなさい</a:t>
              </a:r>
            </a:p>
            <a:p>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ja-JP" altLang="en-US" sz="1200" dirty="0">
                  <a:solidFill>
                    <a:schemeClr val="tx1"/>
                  </a:solidFill>
                  <a:latin typeface="メイリオ" panose="020B0604030504040204" pitchFamily="50" charset="-128"/>
                  <a:ea typeface="メイリオ" panose="020B0604030504040204" pitchFamily="50" charset="-128"/>
                </a:rPr>
                <a:t>入力窓のサイズ</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高さ</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は</a:t>
              </a:r>
              <a:r>
                <a:rPr kumimoji="1" lang="en-US" altLang="ja-JP" sz="1200" dirty="0">
                  <a:solidFill>
                    <a:schemeClr val="tx1"/>
                  </a:solidFill>
                  <a:latin typeface="メイリオ" panose="020B0604030504040204" pitchFamily="50" charset="-128"/>
                  <a:ea typeface="メイリオ" panose="020B0604030504040204" pitchFamily="50" charset="-128"/>
                </a:rPr>
                <a:t>10</a:t>
              </a:r>
              <a:r>
                <a:rPr kumimoji="1" lang="ja-JP" altLang="en-US" sz="1200" dirty="0">
                  <a:solidFill>
                    <a:schemeClr val="tx1"/>
                  </a:solidFill>
                  <a:latin typeface="メイリオ" panose="020B0604030504040204" pitchFamily="50" charset="-128"/>
                  <a:ea typeface="メイリオ" panose="020B0604030504040204" pitchFamily="50" charset="-128"/>
                </a:rPr>
                <a:t>とします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err="1">
                  <a:solidFill>
                    <a:schemeClr val="tx1"/>
                  </a:solidFill>
                  <a:latin typeface="メイリオ" panose="020B0604030504040204" pitchFamily="50" charset="-128"/>
                  <a:ea typeface="メイリオ" panose="020B0604030504040204" pitchFamily="50" charset="-128"/>
                </a:rPr>
                <a:t>mado</a:t>
              </a:r>
              <a:r>
                <a:rPr kumimoji="1" lang="ja-JP" altLang="en-US" sz="1200" dirty="0">
                  <a:solidFill>
                    <a:schemeClr val="tx1"/>
                  </a:solidFill>
                  <a:latin typeface="メイリオ" panose="020B0604030504040204" pitchFamily="50" charset="-128"/>
                  <a:ea typeface="メイリオ" panose="020B0604030504040204" pitchFamily="50" charset="-128"/>
                </a:rPr>
                <a:t>を表示しなさい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ja-JP" altLang="en-US" sz="1200" dirty="0">
                  <a:solidFill>
                    <a:schemeClr val="tx1"/>
                  </a:solidFill>
                  <a:latin typeface="メイリオ" panose="020B0604030504040204" pitchFamily="50" charset="-128"/>
                  <a:ea typeface="メイリオ" panose="020B0604030504040204" pitchFamily="50" charset="-128"/>
                </a:rPr>
                <a:t>ボタンを作り</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サイズは高さ</a:t>
              </a:r>
              <a:r>
                <a:rPr kumimoji="1" lang="en-US" altLang="ja-JP" sz="1200" dirty="0">
                  <a:solidFill>
                    <a:schemeClr val="tx1"/>
                  </a:solidFill>
                  <a:latin typeface="メイリオ" panose="020B0604030504040204" pitchFamily="50" charset="-128"/>
                  <a:ea typeface="メイリオ" panose="020B0604030504040204" pitchFamily="50" charset="-128"/>
                </a:rPr>
                <a:t>1</a:t>
              </a:r>
              <a:r>
                <a:rPr kumimoji="1" lang="ja-JP" altLang="en-US" sz="1200" dirty="0">
                  <a:solidFill>
                    <a:schemeClr val="tx1"/>
                  </a:solidFill>
                  <a:latin typeface="メイリオ" panose="020B0604030504040204" pitchFamily="50" charset="-128"/>
                  <a:ea typeface="メイリオ" panose="020B0604030504040204" pitchFamily="50" charset="-128"/>
                </a:rPr>
                <a:t>、幅</a:t>
              </a:r>
              <a:r>
                <a:rPr kumimoji="1" lang="en-US" altLang="ja-JP" sz="1200" dirty="0">
                  <a:solidFill>
                    <a:schemeClr val="tx1"/>
                  </a:solidFill>
                  <a:latin typeface="メイリオ" panose="020B0604030504040204" pitchFamily="50" charset="-128"/>
                  <a:ea typeface="メイリオ" panose="020B0604030504040204" pitchFamily="50" charset="-128"/>
                </a:rPr>
                <a:t>10)</a:t>
              </a:r>
              <a:r>
                <a:rPr kumimoji="1" lang="ja-JP" altLang="en-US" sz="1200" dirty="0">
                  <a:solidFill>
                    <a:schemeClr val="tx1"/>
                  </a:solidFill>
                  <a:latin typeface="メイリオ" panose="020B0604030504040204" pitchFamily="50" charset="-128"/>
                  <a:ea typeface="メイリオ" panose="020B0604030504040204" pitchFamily="50" charset="-128"/>
                </a:rPr>
                <a:t>、そこに関数を入れなさい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err="1">
                  <a:solidFill>
                    <a:schemeClr val="tx1"/>
                  </a:solidFill>
                  <a:latin typeface="メイリオ" panose="020B0604030504040204" pitchFamily="50" charset="-128"/>
                  <a:ea typeface="メイリオ" panose="020B0604030504040204" pitchFamily="50" charset="-128"/>
                </a:rPr>
                <a:t>Btn</a:t>
              </a:r>
              <a:r>
                <a:rPr kumimoji="1" lang="ja-JP" altLang="en-US" sz="1200" dirty="0">
                  <a:solidFill>
                    <a:schemeClr val="tx1"/>
                  </a:solidFill>
                  <a:latin typeface="メイリオ" panose="020B0604030504040204" pitchFamily="50" charset="-128"/>
                  <a:ea typeface="メイリオ" panose="020B0604030504040204" pitchFamily="50" charset="-128"/>
                </a:rPr>
                <a:t>を表示しなさい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ja-JP" altLang="en-US" sz="1200" dirty="0">
                  <a:solidFill>
                    <a:schemeClr val="tx1"/>
                  </a:solidFill>
                  <a:latin typeface="メイリオ" panose="020B0604030504040204" pitchFamily="50" charset="-128"/>
                  <a:ea typeface="メイリオ" panose="020B0604030504040204" pitchFamily="50" charset="-128"/>
                </a:rPr>
                <a:t>常に実行し続けなさい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p:txBody>
        </p:sp>
        <p:sp>
          <p:nvSpPr>
            <p:cNvPr id="30" name="四角形: 角を丸くする 29">
              <a:extLst>
                <a:ext uri="{FF2B5EF4-FFF2-40B4-BE49-F238E27FC236}">
                  <a16:creationId xmlns:a16="http://schemas.microsoft.com/office/drawing/2014/main" id="{B99D1D62-F857-4B85-9F78-19183804F6A4}"/>
                </a:ext>
              </a:extLst>
            </p:cNvPr>
            <p:cNvSpPr/>
            <p:nvPr/>
          </p:nvSpPr>
          <p:spPr>
            <a:xfrm>
              <a:off x="6158074" y="1482847"/>
              <a:ext cx="1524000" cy="369329"/>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latin typeface="メイリオ" panose="020B0604030504040204" pitchFamily="50" charset="-128"/>
                  <a:ea typeface="メイリオ" panose="020B0604030504040204" pitchFamily="50" charset="-128"/>
                </a:rPr>
                <a:t>読み下し</a:t>
              </a:r>
            </a:p>
          </p:txBody>
        </p:sp>
      </p:grpSp>
      <p:sp>
        <p:nvSpPr>
          <p:cNvPr id="31" name="テキスト ボックス 30">
            <a:extLst>
              <a:ext uri="{FF2B5EF4-FFF2-40B4-BE49-F238E27FC236}">
                <a16:creationId xmlns:a16="http://schemas.microsoft.com/office/drawing/2014/main" id="{5FA49F1E-15A2-42E9-A650-C584F8EC97FB}"/>
              </a:ext>
            </a:extLst>
          </p:cNvPr>
          <p:cNvSpPr txBox="1"/>
          <p:nvPr/>
        </p:nvSpPr>
        <p:spPr>
          <a:xfrm>
            <a:off x="163005" y="1160014"/>
            <a:ext cx="3615656" cy="369332"/>
          </a:xfrm>
          <a:prstGeom prst="rect">
            <a:avLst/>
          </a:prstGeom>
          <a:noFill/>
          <a:ln>
            <a:noFill/>
          </a:ln>
        </p:spPr>
        <p:txBody>
          <a:bodyPr wrap="square" rtlCol="0">
            <a:spAutoFit/>
          </a:bodyPr>
          <a:lstStyle/>
          <a:p>
            <a:r>
              <a:rPr kumimoji="1" lang="ja-JP" altLang="en-US" b="1" u="sng" dirty="0">
                <a:solidFill>
                  <a:schemeClr val="accent5"/>
                </a:solidFill>
                <a:latin typeface="メイリオ" panose="020B0604030504040204" pitchFamily="50" charset="-128"/>
                <a:ea typeface="メイリオ" panose="020B0604030504040204" pitchFamily="50" charset="-128"/>
              </a:rPr>
              <a:t>コンソール内での入力</a:t>
            </a:r>
          </a:p>
        </p:txBody>
      </p:sp>
      <p:sp>
        <p:nvSpPr>
          <p:cNvPr id="32" name="テキスト ボックス 31">
            <a:extLst>
              <a:ext uri="{FF2B5EF4-FFF2-40B4-BE49-F238E27FC236}">
                <a16:creationId xmlns:a16="http://schemas.microsoft.com/office/drawing/2014/main" id="{97D98875-7FF7-4E63-8EAD-7E3A4F374E16}"/>
              </a:ext>
            </a:extLst>
          </p:cNvPr>
          <p:cNvSpPr txBox="1"/>
          <p:nvPr/>
        </p:nvSpPr>
        <p:spPr>
          <a:xfrm>
            <a:off x="163005" y="2960968"/>
            <a:ext cx="3615656" cy="369332"/>
          </a:xfrm>
          <a:prstGeom prst="rect">
            <a:avLst/>
          </a:prstGeom>
          <a:noFill/>
          <a:ln>
            <a:noFill/>
          </a:ln>
        </p:spPr>
        <p:txBody>
          <a:bodyPr wrap="square" rtlCol="0">
            <a:spAutoFit/>
          </a:bodyPr>
          <a:lstStyle/>
          <a:p>
            <a:r>
              <a:rPr kumimoji="1" lang="ja-JP" altLang="en-US" b="1" u="sng" dirty="0">
                <a:solidFill>
                  <a:schemeClr val="accent5"/>
                </a:solidFill>
                <a:latin typeface="メイリオ" panose="020B0604030504040204" pitchFamily="50" charset="-128"/>
                <a:ea typeface="メイリオ" panose="020B0604030504040204" pitchFamily="50" charset="-128"/>
              </a:rPr>
              <a:t>テキストボックスから値の入力</a:t>
            </a:r>
          </a:p>
        </p:txBody>
      </p:sp>
      <p:sp>
        <p:nvSpPr>
          <p:cNvPr id="16" name="楕円 15">
            <a:extLst>
              <a:ext uri="{FF2B5EF4-FFF2-40B4-BE49-F238E27FC236}">
                <a16:creationId xmlns:a16="http://schemas.microsoft.com/office/drawing/2014/main" id="{20242F64-7170-4A43-8ADA-24F8DA603704}"/>
              </a:ext>
            </a:extLst>
          </p:cNvPr>
          <p:cNvSpPr/>
          <p:nvPr/>
        </p:nvSpPr>
        <p:spPr>
          <a:xfrm>
            <a:off x="7717871" y="318781"/>
            <a:ext cx="964734" cy="964734"/>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OK</a:t>
            </a:r>
            <a:endParaRPr kumimoji="1" lang="ja-JP" altLang="en-US" dirty="0"/>
          </a:p>
        </p:txBody>
      </p:sp>
    </p:spTree>
    <p:extLst>
      <p:ext uri="{BB962C8B-B14F-4D97-AF65-F5344CB8AC3E}">
        <p14:creationId xmlns:p14="http://schemas.microsoft.com/office/powerpoint/2010/main" val="30019448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25</a:t>
            </a:fld>
            <a:endParaRPr kumimoji="1" lang="ja-JP" altLang="en-US"/>
          </a:p>
        </p:txBody>
      </p:sp>
      <p:sp>
        <p:nvSpPr>
          <p:cNvPr id="42" name="テキスト ボックス 41">
            <a:extLst>
              <a:ext uri="{FF2B5EF4-FFF2-40B4-BE49-F238E27FC236}">
                <a16:creationId xmlns:a16="http://schemas.microsoft.com/office/drawing/2014/main" id="{50B2579F-4FA1-49C7-9128-C011AF1164F5}"/>
              </a:ext>
            </a:extLst>
          </p:cNvPr>
          <p:cNvSpPr txBox="1"/>
          <p:nvPr/>
        </p:nvSpPr>
        <p:spPr>
          <a:xfrm>
            <a:off x="161075" y="657813"/>
            <a:ext cx="4738096" cy="600164"/>
          </a:xfrm>
          <a:prstGeom prst="rect">
            <a:avLst/>
          </a:prstGeom>
          <a:noFill/>
        </p:spPr>
        <p:txBody>
          <a:bodyPr wrap="square" rtlCol="0">
            <a:spAutoFit/>
          </a:bodyPr>
          <a:lstStyle/>
          <a:p>
            <a:pPr>
              <a:lnSpc>
                <a:spcPct val="150000"/>
              </a:lnSpc>
            </a:pPr>
            <a:r>
              <a:rPr lang="ja-JP" altLang="en-US" sz="2400" b="1" dirty="0">
                <a:solidFill>
                  <a:schemeClr val="accent1"/>
                </a:solidFill>
                <a:latin typeface="メイリオ" panose="020B0604030504040204" pitchFamily="50" charset="-128"/>
                <a:ea typeface="メイリオ" panose="020B0604030504040204" pitchFamily="50" charset="-128"/>
              </a:rPr>
              <a:t>入力関係</a:t>
            </a:r>
            <a:endParaRPr lang="zh-TW" altLang="en-US" sz="2400" b="1" dirty="0">
              <a:solidFill>
                <a:schemeClr val="accent1"/>
              </a:solidFill>
              <a:latin typeface="メイリオ" panose="020B0604030504040204" pitchFamily="50" charset="-128"/>
              <a:ea typeface="メイリオ" panose="020B0604030504040204" pitchFamily="50" charset="-128"/>
            </a:endParaRPr>
          </a:p>
        </p:txBody>
      </p:sp>
      <p:sp>
        <p:nvSpPr>
          <p:cNvPr id="10" name="テキスト ボックス 9">
            <a:extLst>
              <a:ext uri="{FF2B5EF4-FFF2-40B4-BE49-F238E27FC236}">
                <a16:creationId xmlns:a16="http://schemas.microsoft.com/office/drawing/2014/main" id="{32ADA412-2421-48DC-BF66-2CF68B3AF5CE}"/>
              </a:ext>
            </a:extLst>
          </p:cNvPr>
          <p:cNvSpPr txBox="1"/>
          <p:nvPr/>
        </p:nvSpPr>
        <p:spPr>
          <a:xfrm>
            <a:off x="111212" y="117527"/>
            <a:ext cx="5828193"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具体的なコードの書き方</a:t>
            </a:r>
          </a:p>
        </p:txBody>
      </p:sp>
      <p:sp>
        <p:nvSpPr>
          <p:cNvPr id="18" name="正方形/長方形 17">
            <a:extLst>
              <a:ext uri="{FF2B5EF4-FFF2-40B4-BE49-F238E27FC236}">
                <a16:creationId xmlns:a16="http://schemas.microsoft.com/office/drawing/2014/main" id="{9E7D2673-B79D-4172-A597-59113DA40186}"/>
              </a:ext>
            </a:extLst>
          </p:cNvPr>
          <p:cNvSpPr/>
          <p:nvPr/>
        </p:nvSpPr>
        <p:spPr>
          <a:xfrm>
            <a:off x="243321" y="1637595"/>
            <a:ext cx="4422704" cy="4562592"/>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400" dirty="0">
                <a:solidFill>
                  <a:schemeClr val="tx1"/>
                </a:solidFill>
                <a:latin typeface="メイリオ" panose="020B0604030504040204" pitchFamily="50" charset="-128"/>
                <a:ea typeface="メイリオ" panose="020B0604030504040204" pitchFamily="50" charset="-128"/>
              </a:rPr>
              <a:t>import </a:t>
            </a:r>
            <a:r>
              <a:rPr kumimoji="1" lang="en-US" altLang="ja-JP" sz="1400" dirty="0" err="1">
                <a:solidFill>
                  <a:schemeClr val="tx1"/>
                </a:solidFill>
                <a:latin typeface="メイリオ" panose="020B0604030504040204" pitchFamily="50" charset="-128"/>
                <a:ea typeface="メイリオ" panose="020B0604030504040204" pitchFamily="50" charset="-128"/>
              </a:rPr>
              <a:t>tkinter</a:t>
            </a:r>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a:solidFill>
                  <a:schemeClr val="tx1"/>
                </a:solidFill>
                <a:latin typeface="メイリオ" panose="020B0604030504040204" pitchFamily="50" charset="-128"/>
                <a:ea typeface="メイリオ" panose="020B0604030504040204" pitchFamily="50" charset="-128"/>
              </a:rPr>
              <a:t>root = </a:t>
            </a:r>
            <a:r>
              <a:rPr kumimoji="1" lang="en-US" altLang="ja-JP" sz="1400" dirty="0" err="1">
                <a:solidFill>
                  <a:schemeClr val="tx1"/>
                </a:solidFill>
                <a:latin typeface="メイリオ" panose="020B0604030504040204" pitchFamily="50" charset="-128"/>
                <a:ea typeface="メイリオ" panose="020B0604030504040204" pitchFamily="50" charset="-128"/>
              </a:rPr>
              <a:t>tkinter.Tk</a:t>
            </a:r>
            <a:r>
              <a:rPr kumimoji="1" lang="en-US" altLang="ja-JP" sz="1400" dirty="0">
                <a:solidFill>
                  <a:schemeClr val="tx1"/>
                </a:solidFill>
                <a:latin typeface="メイリオ" panose="020B0604030504040204" pitchFamily="50" charset="-128"/>
                <a:ea typeface="メイリオ" panose="020B0604030504040204" pitchFamily="50" charset="-128"/>
              </a:rPr>
              <a:t>()</a:t>
            </a:r>
          </a:p>
          <a:p>
            <a:r>
              <a:rPr kumimoji="1" lang="en-US" altLang="ja-JP" sz="1400" dirty="0" err="1">
                <a:solidFill>
                  <a:schemeClr val="tx1"/>
                </a:solidFill>
                <a:latin typeface="メイリオ" panose="020B0604030504040204" pitchFamily="50" charset="-128"/>
                <a:ea typeface="メイリオ" panose="020B0604030504040204" pitchFamily="50" charset="-128"/>
              </a:rPr>
              <a:t>root.geometry</a:t>
            </a:r>
            <a:r>
              <a:rPr kumimoji="1" lang="en-US" altLang="ja-JP" sz="1400" dirty="0">
                <a:solidFill>
                  <a:schemeClr val="tx1"/>
                </a:solidFill>
                <a:latin typeface="メイリオ" panose="020B0604030504040204" pitchFamily="50" charset="-128"/>
                <a:ea typeface="メイリオ" panose="020B0604030504040204" pitchFamily="50" charset="-128"/>
              </a:rPr>
              <a:t>("400x240")</a:t>
            </a:r>
          </a:p>
          <a:p>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a:solidFill>
                  <a:schemeClr val="tx1"/>
                </a:solidFill>
                <a:latin typeface="メイリオ" panose="020B0604030504040204" pitchFamily="50" charset="-128"/>
                <a:ea typeface="メイリオ" panose="020B0604030504040204" pitchFamily="50" charset="-128"/>
              </a:rPr>
              <a:t>var = </a:t>
            </a:r>
            <a:r>
              <a:rPr kumimoji="1" lang="en-US" altLang="ja-JP" sz="1400" dirty="0" err="1">
                <a:solidFill>
                  <a:schemeClr val="tx1"/>
                </a:solidFill>
                <a:latin typeface="メイリオ" panose="020B0604030504040204" pitchFamily="50" charset="-128"/>
                <a:ea typeface="メイリオ" panose="020B0604030504040204" pitchFamily="50" charset="-128"/>
              </a:rPr>
              <a:t>tkinter.IntVar</a:t>
            </a:r>
            <a:r>
              <a:rPr kumimoji="1" lang="en-US" altLang="ja-JP" sz="1400" dirty="0">
                <a:solidFill>
                  <a:schemeClr val="tx1"/>
                </a:solidFill>
                <a:latin typeface="メイリオ" panose="020B0604030504040204" pitchFamily="50" charset="-128"/>
                <a:ea typeface="メイリオ" panose="020B0604030504040204" pitchFamily="50" charset="-128"/>
              </a:rPr>
              <a:t>()</a:t>
            </a:r>
          </a:p>
          <a:p>
            <a:r>
              <a:rPr kumimoji="1" lang="en-US" altLang="ja-JP" sz="1400" dirty="0" err="1">
                <a:solidFill>
                  <a:schemeClr val="tx1"/>
                </a:solidFill>
                <a:latin typeface="メイリオ" panose="020B0604030504040204" pitchFamily="50" charset="-128"/>
                <a:ea typeface="メイリオ" panose="020B0604030504040204" pitchFamily="50" charset="-128"/>
              </a:rPr>
              <a:t>var.set</a:t>
            </a:r>
            <a:r>
              <a:rPr kumimoji="1" lang="en-US" altLang="ja-JP" sz="1400" dirty="0">
                <a:solidFill>
                  <a:schemeClr val="tx1"/>
                </a:solidFill>
                <a:latin typeface="メイリオ" panose="020B0604030504040204" pitchFamily="50" charset="-128"/>
                <a:ea typeface="メイリオ" panose="020B0604030504040204" pitchFamily="50" charset="-128"/>
              </a:rPr>
              <a:t>(0)</a:t>
            </a:r>
          </a:p>
          <a:p>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a:solidFill>
                  <a:schemeClr val="tx1"/>
                </a:solidFill>
                <a:latin typeface="メイリオ" panose="020B0604030504040204" pitchFamily="50" charset="-128"/>
                <a:ea typeface="メイリオ" panose="020B0604030504040204" pitchFamily="50" charset="-128"/>
              </a:rPr>
              <a:t>rdo1 = </a:t>
            </a:r>
            <a:r>
              <a:rPr kumimoji="1" lang="en-US" altLang="ja-JP" sz="1400" dirty="0" err="1">
                <a:solidFill>
                  <a:schemeClr val="tx1"/>
                </a:solidFill>
                <a:latin typeface="メイリオ" panose="020B0604030504040204" pitchFamily="50" charset="-128"/>
                <a:ea typeface="メイリオ" panose="020B0604030504040204" pitchFamily="50" charset="-128"/>
              </a:rPr>
              <a:t>tkinter.Radiobutton</a:t>
            </a:r>
            <a:r>
              <a:rPr kumimoji="1" lang="en-US" altLang="ja-JP" sz="1400" dirty="0">
                <a:solidFill>
                  <a:schemeClr val="tx1"/>
                </a:solidFill>
                <a:latin typeface="メイリオ" panose="020B0604030504040204" pitchFamily="50" charset="-128"/>
                <a:ea typeface="メイリオ" panose="020B0604030504040204" pitchFamily="50" charset="-128"/>
              </a:rPr>
              <a:t>(</a:t>
            </a:r>
            <a:r>
              <a:rPr kumimoji="1" lang="en-US" altLang="ja-JP" sz="1400" dirty="0" err="1">
                <a:solidFill>
                  <a:schemeClr val="tx1"/>
                </a:solidFill>
                <a:latin typeface="メイリオ" panose="020B0604030504040204" pitchFamily="50" charset="-128"/>
                <a:ea typeface="メイリオ" panose="020B0604030504040204" pitchFamily="50" charset="-128"/>
              </a:rPr>
              <a:t>root,value</a:t>
            </a:r>
            <a:r>
              <a:rPr kumimoji="1" lang="en-US" altLang="ja-JP" sz="1400" dirty="0">
                <a:solidFill>
                  <a:schemeClr val="tx1"/>
                </a:solidFill>
                <a:latin typeface="メイリオ" panose="020B0604030504040204" pitchFamily="50" charset="-128"/>
                <a:ea typeface="メイリオ" panose="020B0604030504040204" pitchFamily="50" charset="-128"/>
              </a:rPr>
              <a:t>=0</a:t>
            </a:r>
          </a:p>
          <a:p>
            <a:r>
              <a:rPr kumimoji="1" lang="en-US" altLang="ja-JP" sz="1400" dirty="0">
                <a:solidFill>
                  <a:schemeClr val="tx1"/>
                </a:solidFill>
                <a:latin typeface="メイリオ" panose="020B0604030504040204" pitchFamily="50" charset="-128"/>
                <a:ea typeface="メイリオ" panose="020B0604030504040204" pitchFamily="50" charset="-128"/>
              </a:rPr>
              <a:t>,variable=</a:t>
            </a:r>
            <a:r>
              <a:rPr kumimoji="1" lang="en-US" altLang="ja-JP" sz="1400" dirty="0" err="1">
                <a:solidFill>
                  <a:schemeClr val="tx1"/>
                </a:solidFill>
                <a:latin typeface="メイリオ" panose="020B0604030504040204" pitchFamily="50" charset="-128"/>
                <a:ea typeface="メイリオ" panose="020B0604030504040204" pitchFamily="50" charset="-128"/>
              </a:rPr>
              <a:t>var,text</a:t>
            </a:r>
            <a:r>
              <a:rPr kumimoji="1" lang="en-US" altLang="ja-JP" sz="1400" dirty="0">
                <a:solidFill>
                  <a:schemeClr val="tx1"/>
                </a:solidFill>
                <a:latin typeface="メイリオ" panose="020B0604030504040204" pitchFamily="50" charset="-128"/>
                <a:ea typeface="メイリオ" panose="020B0604030504040204" pitchFamily="50" charset="-128"/>
              </a:rPr>
              <a:t>='</a:t>
            </a:r>
            <a:r>
              <a:rPr kumimoji="1" lang="ja-JP" altLang="en-US" sz="1400" dirty="0">
                <a:solidFill>
                  <a:schemeClr val="tx1"/>
                </a:solidFill>
                <a:latin typeface="メイリオ" panose="020B0604030504040204" pitchFamily="50" charset="-128"/>
                <a:ea typeface="メイリオ" panose="020B0604030504040204" pitchFamily="50" charset="-128"/>
              </a:rPr>
              <a:t>ストアカ</a:t>
            </a:r>
            <a:r>
              <a:rPr kumimoji="1" lang="en-US" altLang="ja-JP" sz="1400" dirty="0">
                <a:solidFill>
                  <a:schemeClr val="tx1"/>
                </a:solidFill>
                <a:latin typeface="メイリオ" panose="020B0604030504040204" pitchFamily="50" charset="-128"/>
                <a:ea typeface="メイリオ" panose="020B0604030504040204" pitchFamily="50" charset="-128"/>
              </a:rPr>
              <a:t>' ).pack() </a:t>
            </a:r>
          </a:p>
          <a:p>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a:solidFill>
                  <a:schemeClr val="tx1"/>
                </a:solidFill>
                <a:latin typeface="メイリオ" panose="020B0604030504040204" pitchFamily="50" charset="-128"/>
                <a:ea typeface="メイリオ" panose="020B0604030504040204" pitchFamily="50" charset="-128"/>
              </a:rPr>
              <a:t>rdo2=</a:t>
            </a:r>
            <a:r>
              <a:rPr kumimoji="1" lang="en-US" altLang="ja-JP" sz="1400" dirty="0" err="1">
                <a:solidFill>
                  <a:schemeClr val="tx1"/>
                </a:solidFill>
                <a:latin typeface="メイリオ" panose="020B0604030504040204" pitchFamily="50" charset="-128"/>
                <a:ea typeface="メイリオ" panose="020B0604030504040204" pitchFamily="50" charset="-128"/>
              </a:rPr>
              <a:t>tkinter.Radiobutton</a:t>
            </a:r>
            <a:r>
              <a:rPr kumimoji="1" lang="en-US" altLang="ja-JP" sz="1400" dirty="0">
                <a:solidFill>
                  <a:schemeClr val="tx1"/>
                </a:solidFill>
                <a:latin typeface="メイリオ" panose="020B0604030504040204" pitchFamily="50" charset="-128"/>
                <a:ea typeface="メイリオ" panose="020B0604030504040204" pitchFamily="50" charset="-128"/>
              </a:rPr>
              <a:t>(</a:t>
            </a:r>
            <a:r>
              <a:rPr kumimoji="1" lang="en-US" altLang="ja-JP" sz="1400" dirty="0" err="1">
                <a:solidFill>
                  <a:schemeClr val="tx1"/>
                </a:solidFill>
                <a:latin typeface="メイリオ" panose="020B0604030504040204" pitchFamily="50" charset="-128"/>
                <a:ea typeface="メイリオ" panose="020B0604030504040204" pitchFamily="50" charset="-128"/>
              </a:rPr>
              <a:t>root,value</a:t>
            </a:r>
            <a:r>
              <a:rPr kumimoji="1" lang="en-US" altLang="ja-JP" sz="1400" dirty="0">
                <a:solidFill>
                  <a:schemeClr val="tx1"/>
                </a:solidFill>
                <a:latin typeface="メイリオ" panose="020B0604030504040204" pitchFamily="50" charset="-128"/>
                <a:ea typeface="メイリオ" panose="020B0604030504040204" pitchFamily="50" charset="-128"/>
              </a:rPr>
              <a:t>=1</a:t>
            </a:r>
          </a:p>
          <a:p>
            <a:r>
              <a:rPr kumimoji="1" lang="en-US" altLang="ja-JP" sz="1400" dirty="0">
                <a:solidFill>
                  <a:schemeClr val="tx1"/>
                </a:solidFill>
                <a:latin typeface="メイリオ" panose="020B0604030504040204" pitchFamily="50" charset="-128"/>
                <a:ea typeface="メイリオ" panose="020B0604030504040204" pitchFamily="50" charset="-128"/>
              </a:rPr>
              <a:t>,variable=</a:t>
            </a:r>
            <a:r>
              <a:rPr kumimoji="1" lang="en-US" altLang="ja-JP" sz="1400" dirty="0" err="1">
                <a:solidFill>
                  <a:schemeClr val="tx1"/>
                </a:solidFill>
                <a:latin typeface="メイリオ" panose="020B0604030504040204" pitchFamily="50" charset="-128"/>
                <a:ea typeface="メイリオ" panose="020B0604030504040204" pitchFamily="50" charset="-128"/>
              </a:rPr>
              <a:t>var,text</a:t>
            </a:r>
            <a:r>
              <a:rPr kumimoji="1" lang="en-US" altLang="ja-JP" sz="1400" dirty="0">
                <a:solidFill>
                  <a:schemeClr val="tx1"/>
                </a:solidFill>
                <a:latin typeface="メイリオ" panose="020B0604030504040204" pitchFamily="50" charset="-128"/>
                <a:ea typeface="メイリオ" panose="020B0604030504040204" pitchFamily="50" charset="-128"/>
              </a:rPr>
              <a:t>='Python' ).pack()</a:t>
            </a:r>
          </a:p>
          <a:p>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a:solidFill>
                  <a:schemeClr val="tx1"/>
                </a:solidFill>
                <a:latin typeface="メイリオ" panose="020B0604030504040204" pitchFamily="50" charset="-128"/>
                <a:ea typeface="メイリオ" panose="020B0604030504040204" pitchFamily="50" charset="-128"/>
              </a:rPr>
              <a:t>rdo3 = </a:t>
            </a:r>
            <a:r>
              <a:rPr kumimoji="1" lang="en-US" altLang="ja-JP" sz="1400" dirty="0" err="1">
                <a:solidFill>
                  <a:schemeClr val="tx1"/>
                </a:solidFill>
                <a:latin typeface="メイリオ" panose="020B0604030504040204" pitchFamily="50" charset="-128"/>
                <a:ea typeface="メイリオ" panose="020B0604030504040204" pitchFamily="50" charset="-128"/>
              </a:rPr>
              <a:t>tkinter.Radiobutton</a:t>
            </a:r>
            <a:r>
              <a:rPr kumimoji="1" lang="en-US" altLang="ja-JP" sz="1400" dirty="0">
                <a:solidFill>
                  <a:schemeClr val="tx1"/>
                </a:solidFill>
                <a:latin typeface="メイリオ" panose="020B0604030504040204" pitchFamily="50" charset="-128"/>
                <a:ea typeface="メイリオ" panose="020B0604030504040204" pitchFamily="50" charset="-128"/>
              </a:rPr>
              <a:t>(</a:t>
            </a:r>
            <a:r>
              <a:rPr kumimoji="1" lang="en-US" altLang="ja-JP" sz="1400" dirty="0" err="1">
                <a:solidFill>
                  <a:schemeClr val="tx1"/>
                </a:solidFill>
                <a:latin typeface="メイリオ" panose="020B0604030504040204" pitchFamily="50" charset="-128"/>
                <a:ea typeface="メイリオ" panose="020B0604030504040204" pitchFamily="50" charset="-128"/>
              </a:rPr>
              <a:t>root,value</a:t>
            </a:r>
            <a:r>
              <a:rPr kumimoji="1" lang="en-US" altLang="ja-JP" sz="1400" dirty="0">
                <a:solidFill>
                  <a:schemeClr val="tx1"/>
                </a:solidFill>
                <a:latin typeface="メイリオ" panose="020B0604030504040204" pitchFamily="50" charset="-128"/>
                <a:ea typeface="メイリオ" panose="020B0604030504040204" pitchFamily="50" charset="-128"/>
              </a:rPr>
              <a:t>=2</a:t>
            </a:r>
          </a:p>
          <a:p>
            <a:r>
              <a:rPr kumimoji="1" lang="en-US" altLang="ja-JP" sz="1400" dirty="0">
                <a:solidFill>
                  <a:schemeClr val="tx1"/>
                </a:solidFill>
                <a:latin typeface="メイリオ" panose="020B0604030504040204" pitchFamily="50" charset="-128"/>
                <a:ea typeface="メイリオ" panose="020B0604030504040204" pitchFamily="50" charset="-128"/>
              </a:rPr>
              <a:t>,variable=</a:t>
            </a:r>
            <a:r>
              <a:rPr kumimoji="1" lang="en-US" altLang="ja-JP" sz="1400" dirty="0" err="1">
                <a:solidFill>
                  <a:schemeClr val="tx1"/>
                </a:solidFill>
                <a:latin typeface="メイリオ" panose="020B0604030504040204" pitchFamily="50" charset="-128"/>
                <a:ea typeface="メイリオ" panose="020B0604030504040204" pitchFamily="50" charset="-128"/>
              </a:rPr>
              <a:t>var,text</a:t>
            </a:r>
            <a:r>
              <a:rPr kumimoji="1" lang="en-US" altLang="ja-JP" sz="1400" dirty="0">
                <a:solidFill>
                  <a:schemeClr val="tx1"/>
                </a:solidFill>
                <a:latin typeface="メイリオ" panose="020B0604030504040204" pitchFamily="50" charset="-128"/>
                <a:ea typeface="メイリオ" panose="020B0604030504040204" pitchFamily="50" charset="-128"/>
              </a:rPr>
              <a:t>='</a:t>
            </a:r>
            <a:r>
              <a:rPr kumimoji="1" lang="ja-JP" altLang="en-US" sz="1400" dirty="0">
                <a:solidFill>
                  <a:schemeClr val="tx1"/>
                </a:solidFill>
                <a:latin typeface="メイリオ" panose="020B0604030504040204" pitchFamily="50" charset="-128"/>
                <a:ea typeface="メイリオ" panose="020B0604030504040204" pitchFamily="50" charset="-128"/>
              </a:rPr>
              <a:t>学習</a:t>
            </a:r>
            <a:r>
              <a:rPr kumimoji="1" lang="en-US" altLang="ja-JP" sz="1400" dirty="0">
                <a:solidFill>
                  <a:schemeClr val="tx1"/>
                </a:solidFill>
                <a:latin typeface="メイリオ" panose="020B0604030504040204" pitchFamily="50" charset="-128"/>
                <a:ea typeface="メイリオ" panose="020B0604030504040204" pitchFamily="50" charset="-128"/>
              </a:rPr>
              <a:t>’ ).pack()</a:t>
            </a:r>
          </a:p>
          <a:p>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err="1">
                <a:solidFill>
                  <a:schemeClr val="tx1"/>
                </a:solidFill>
                <a:latin typeface="メイリオ" panose="020B0604030504040204" pitchFamily="50" charset="-128"/>
                <a:ea typeface="メイリオ" panose="020B0604030504040204" pitchFamily="50" charset="-128"/>
              </a:rPr>
              <a:t>var.get</a:t>
            </a:r>
            <a:r>
              <a:rPr kumimoji="1" lang="en-US" altLang="ja-JP" sz="1400" dirty="0">
                <a:solidFill>
                  <a:schemeClr val="tx1"/>
                </a:solidFill>
                <a:latin typeface="メイリオ" panose="020B0604030504040204" pitchFamily="50" charset="-128"/>
                <a:ea typeface="メイリオ" panose="020B0604030504040204" pitchFamily="50" charset="-128"/>
              </a:rPr>
              <a:t>()</a:t>
            </a:r>
          </a:p>
          <a:p>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err="1">
                <a:solidFill>
                  <a:schemeClr val="tx1"/>
                </a:solidFill>
                <a:latin typeface="メイリオ" panose="020B0604030504040204" pitchFamily="50" charset="-128"/>
                <a:ea typeface="メイリオ" panose="020B0604030504040204" pitchFamily="50" charset="-128"/>
              </a:rPr>
              <a:t>root.mainloop</a:t>
            </a:r>
            <a:r>
              <a:rPr kumimoji="1" lang="en-US" altLang="ja-JP" sz="1400" dirty="0">
                <a:solidFill>
                  <a:schemeClr val="tx1"/>
                </a:solidFill>
                <a:latin typeface="メイリオ" panose="020B0604030504040204" pitchFamily="50" charset="-128"/>
                <a:ea typeface="メイリオ" panose="020B0604030504040204" pitchFamily="50" charset="-128"/>
              </a:rPr>
              <a:t>()</a:t>
            </a:r>
            <a:endParaRPr kumimoji="1" lang="ja-JP" altLang="en-US" sz="1400" dirty="0">
              <a:solidFill>
                <a:schemeClr val="tx1"/>
              </a:solidFill>
              <a:latin typeface="メイリオ" panose="020B0604030504040204" pitchFamily="50" charset="-128"/>
              <a:ea typeface="メイリオ" panose="020B0604030504040204" pitchFamily="50" charset="-128"/>
            </a:endParaRPr>
          </a:p>
        </p:txBody>
      </p:sp>
      <p:grpSp>
        <p:nvGrpSpPr>
          <p:cNvPr id="8" name="グループ化 7">
            <a:extLst>
              <a:ext uri="{FF2B5EF4-FFF2-40B4-BE49-F238E27FC236}">
                <a16:creationId xmlns:a16="http://schemas.microsoft.com/office/drawing/2014/main" id="{2ACA53C7-5C91-4766-A051-1FAFEEE92C77}"/>
              </a:ext>
            </a:extLst>
          </p:cNvPr>
          <p:cNvGrpSpPr/>
          <p:nvPr/>
        </p:nvGrpSpPr>
        <p:grpSpPr>
          <a:xfrm>
            <a:off x="4740583" y="1382535"/>
            <a:ext cx="4280091" cy="4468313"/>
            <a:chOff x="4814860" y="1482847"/>
            <a:chExt cx="4311884" cy="4468313"/>
          </a:xfrm>
        </p:grpSpPr>
        <p:sp>
          <p:nvSpPr>
            <p:cNvPr id="9" name="四角形: 角を丸くする 8">
              <a:extLst>
                <a:ext uri="{FF2B5EF4-FFF2-40B4-BE49-F238E27FC236}">
                  <a16:creationId xmlns:a16="http://schemas.microsoft.com/office/drawing/2014/main" id="{3F313D70-C91F-4A90-AD08-98D804C9CD67}"/>
                </a:ext>
              </a:extLst>
            </p:cNvPr>
            <p:cNvSpPr/>
            <p:nvPr/>
          </p:nvSpPr>
          <p:spPr>
            <a:xfrm>
              <a:off x="4814860" y="1693792"/>
              <a:ext cx="4311884" cy="4257368"/>
            </a:xfrm>
            <a:prstGeom prst="roundRect">
              <a:avLst>
                <a:gd name="adj" fmla="val 11918"/>
              </a:avLst>
            </a:prstGeom>
            <a:solidFill>
              <a:schemeClr val="bg1"/>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200" dirty="0">
                  <a:solidFill>
                    <a:schemeClr val="tx1"/>
                  </a:solidFill>
                  <a:latin typeface="メイリオ" panose="020B0604030504040204" pitchFamily="50" charset="-128"/>
                  <a:ea typeface="メイリオ" panose="020B0604030504040204" pitchFamily="50" charset="-128"/>
                </a:rPr>
                <a:t>ここでは</a:t>
              </a:r>
              <a:r>
                <a:rPr kumimoji="1" lang="en-US" altLang="ja-JP" sz="1200" dirty="0" err="1">
                  <a:solidFill>
                    <a:schemeClr val="tx1"/>
                  </a:solidFill>
                  <a:latin typeface="メイリオ" panose="020B0604030504040204" pitchFamily="50" charset="-128"/>
                  <a:ea typeface="メイリオ" panose="020B0604030504040204" pitchFamily="50" charset="-128"/>
                </a:rPr>
                <a:t>tkinter</a:t>
              </a:r>
              <a:r>
                <a:rPr kumimoji="1" lang="ja-JP" altLang="en-US" sz="1200" dirty="0">
                  <a:solidFill>
                    <a:schemeClr val="tx1"/>
                  </a:solidFill>
                  <a:latin typeface="メイリオ" panose="020B0604030504040204" pitchFamily="50" charset="-128"/>
                  <a:ea typeface="メイリオ" panose="020B0604030504040204" pitchFamily="50" charset="-128"/>
                </a:rPr>
                <a:t>モジュールを使い、呼びやすいように</a:t>
              </a:r>
              <a:r>
                <a:rPr kumimoji="1" lang="en-US" altLang="ja-JP" sz="1200" dirty="0" err="1">
                  <a:solidFill>
                    <a:schemeClr val="tx1"/>
                  </a:solidFill>
                  <a:latin typeface="メイリオ" panose="020B0604030504040204" pitchFamily="50" charset="-128"/>
                  <a:ea typeface="メイリオ" panose="020B0604030504040204" pitchFamily="50" charset="-128"/>
                </a:rPr>
                <a:t>tk</a:t>
              </a:r>
              <a:r>
                <a:rPr kumimoji="1" lang="ja-JP" altLang="en-US" sz="1200" dirty="0">
                  <a:solidFill>
                    <a:schemeClr val="tx1"/>
                  </a:solidFill>
                  <a:latin typeface="メイリオ" panose="020B0604030504040204" pitchFamily="50" charset="-128"/>
                  <a:ea typeface="メイリオ" panose="020B0604030504040204" pitchFamily="50" charset="-128"/>
                </a:rPr>
                <a:t>というあだ名をつけます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err="1">
                  <a:solidFill>
                    <a:schemeClr val="tx1"/>
                  </a:solidFill>
                  <a:latin typeface="メイリオ" panose="020B0604030504040204" pitchFamily="50" charset="-128"/>
                  <a:ea typeface="メイリオ" panose="020B0604030504040204" pitchFamily="50" charset="-128"/>
                </a:rPr>
                <a:t>tk</a:t>
              </a:r>
              <a:r>
                <a:rPr kumimoji="1" lang="ja-JP" altLang="en-US" sz="1200" dirty="0">
                  <a:solidFill>
                    <a:schemeClr val="tx1"/>
                  </a:solidFill>
                  <a:latin typeface="メイリオ" panose="020B0604030504040204" pitchFamily="50" charset="-128"/>
                  <a:ea typeface="メイリオ" panose="020B0604030504040204" pitchFamily="50" charset="-128"/>
                </a:rPr>
                <a:t>の</a:t>
              </a:r>
              <a:r>
                <a:rPr kumimoji="1" lang="en-US" altLang="ja-JP" sz="1200" dirty="0">
                  <a:solidFill>
                    <a:schemeClr val="tx1"/>
                  </a:solidFill>
                  <a:latin typeface="メイリオ" panose="020B0604030504040204" pitchFamily="50" charset="-128"/>
                  <a:ea typeface="メイリオ" panose="020B0604030504040204" pitchFamily="50" charset="-128"/>
                </a:rPr>
                <a:t>Tk</a:t>
              </a:r>
              <a:r>
                <a:rPr kumimoji="1" lang="ja-JP" altLang="en-US" sz="1200" dirty="0">
                  <a:solidFill>
                    <a:schemeClr val="tx1"/>
                  </a:solidFill>
                  <a:latin typeface="メイリオ" panose="020B0604030504040204" pitchFamily="50" charset="-128"/>
                  <a:ea typeface="メイリオ" panose="020B0604030504040204" pitchFamily="50" charset="-128"/>
                </a:rPr>
                <a:t>を起動させて、</a:t>
              </a:r>
              <a:r>
                <a:rPr kumimoji="1" lang="en-US" altLang="ja-JP" sz="1200" dirty="0">
                  <a:solidFill>
                    <a:schemeClr val="tx1"/>
                  </a:solidFill>
                  <a:latin typeface="メイリオ" panose="020B0604030504040204" pitchFamily="50" charset="-128"/>
                  <a:ea typeface="メイリオ" panose="020B0604030504040204" pitchFamily="50" charset="-128"/>
                </a:rPr>
                <a:t>root</a:t>
              </a:r>
              <a:r>
                <a:rPr kumimoji="1" lang="ja-JP" altLang="en-US" sz="1200" dirty="0">
                  <a:solidFill>
                    <a:schemeClr val="tx1"/>
                  </a:solidFill>
                  <a:latin typeface="メイリオ" panose="020B0604030504040204" pitchFamily="50" charset="-128"/>
                  <a:ea typeface="メイリオ" panose="020B0604030504040204" pitchFamily="50" charset="-128"/>
                </a:rPr>
                <a:t>に入れなさい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a:solidFill>
                    <a:schemeClr val="tx1"/>
                  </a:solidFill>
                  <a:latin typeface="メイリオ" panose="020B0604030504040204" pitchFamily="50" charset="-128"/>
                  <a:ea typeface="メイリオ" panose="020B0604030504040204" pitchFamily="50" charset="-128"/>
                </a:rPr>
                <a:t>Tk</a:t>
              </a:r>
              <a:r>
                <a:rPr kumimoji="1" lang="ja-JP" altLang="en-US" sz="1200" dirty="0">
                  <a:solidFill>
                    <a:schemeClr val="tx1"/>
                  </a:solidFill>
                  <a:latin typeface="メイリオ" panose="020B0604030504040204" pitchFamily="50" charset="-128"/>
                  <a:ea typeface="メイリオ" panose="020B0604030504040204" pitchFamily="50" charset="-128"/>
                </a:rPr>
                <a:t>の</a:t>
              </a:r>
              <a:r>
                <a:rPr kumimoji="1" lang="en-US" altLang="ja-JP" sz="1200" dirty="0">
                  <a:solidFill>
                    <a:schemeClr val="tx1"/>
                  </a:solidFill>
                  <a:latin typeface="メイリオ" panose="020B0604030504040204" pitchFamily="50" charset="-128"/>
                  <a:ea typeface="メイリオ" panose="020B0604030504040204" pitchFamily="50" charset="-128"/>
                </a:rPr>
                <a:t>geometry</a:t>
              </a:r>
              <a:r>
                <a:rPr kumimoji="1" lang="ja-JP" altLang="en-US" sz="1200" dirty="0">
                  <a:solidFill>
                    <a:schemeClr val="tx1"/>
                  </a:solidFill>
                  <a:latin typeface="メイリオ" panose="020B0604030504040204" pitchFamily="50" charset="-128"/>
                  <a:ea typeface="メイリオ" panose="020B0604030504040204" pitchFamily="50" charset="-128"/>
                </a:rPr>
                <a:t>機能を使って、</a:t>
              </a:r>
              <a:r>
                <a:rPr kumimoji="1" lang="en-US" altLang="ja-JP" sz="1200" dirty="0">
                  <a:solidFill>
                    <a:schemeClr val="tx1"/>
                  </a:solidFill>
                  <a:latin typeface="メイリオ" panose="020B0604030504040204" pitchFamily="50" charset="-128"/>
                  <a:ea typeface="メイリオ" panose="020B0604030504040204" pitchFamily="50" charset="-128"/>
                </a:rPr>
                <a:t>400x200</a:t>
              </a:r>
              <a:r>
                <a:rPr kumimoji="1" lang="ja-JP" altLang="en-US" sz="1200" dirty="0">
                  <a:solidFill>
                    <a:schemeClr val="tx1"/>
                  </a:solidFill>
                  <a:latin typeface="メイリオ" panose="020B0604030504040204" pitchFamily="50" charset="-128"/>
                  <a:ea typeface="メイリオ" panose="020B0604030504040204" pitchFamily="50" charset="-128"/>
                </a:rPr>
                <a:t>の窓を作ります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ja-JP" altLang="en-US" sz="1200" dirty="0">
                  <a:solidFill>
                    <a:schemeClr val="tx1"/>
                  </a:solidFill>
                  <a:latin typeface="メイリオ" panose="020B0604030504040204" pitchFamily="50" charset="-128"/>
                  <a:ea typeface="メイリオ" panose="020B0604030504040204" pitchFamily="50" charset="-128"/>
                </a:rPr>
                <a:t>ラジオボタンを使えるようにしなさい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ja-JP" altLang="en-US" sz="1200" dirty="0">
                  <a:solidFill>
                    <a:schemeClr val="tx1"/>
                  </a:solidFill>
                  <a:latin typeface="メイリオ" panose="020B0604030504040204" pitchFamily="50" charset="-128"/>
                  <a:ea typeface="メイリオ" panose="020B0604030504040204" pitchFamily="50" charset="-128"/>
                </a:rPr>
                <a:t>初期設定にしなさい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ja-JP" altLang="en-US" sz="1200" dirty="0">
                  <a:solidFill>
                    <a:schemeClr val="tx1"/>
                  </a:solidFill>
                  <a:latin typeface="メイリオ" panose="020B0604030504040204" pitchFamily="50" charset="-128"/>
                  <a:ea typeface="メイリオ" panose="020B0604030504040204" pitchFamily="50" charset="-128"/>
                </a:rPr>
                <a:t>ラジオボタン機能を使って</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ストアカ</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というボタンを作りなさい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ja-JP" altLang="en-US" sz="1200" dirty="0">
                  <a:solidFill>
                    <a:schemeClr val="tx1"/>
                  </a:solidFill>
                  <a:latin typeface="メイリオ" panose="020B0604030504040204" pitchFamily="50" charset="-128"/>
                  <a:ea typeface="メイリオ" panose="020B0604030504040204" pitchFamily="50" charset="-128"/>
                </a:rPr>
                <a:t>ラジオボタン機能を使って</a:t>
              </a:r>
              <a:r>
                <a:rPr kumimoji="1" lang="en-US" altLang="ja-JP" sz="1200" dirty="0">
                  <a:solidFill>
                    <a:schemeClr val="tx1"/>
                  </a:solidFill>
                  <a:latin typeface="メイリオ" panose="020B0604030504040204" pitchFamily="50" charset="-128"/>
                  <a:ea typeface="メイリオ" panose="020B0604030504040204" pitchFamily="50" charset="-128"/>
                </a:rPr>
                <a:t>”Python”</a:t>
              </a:r>
              <a:r>
                <a:rPr kumimoji="1" lang="ja-JP" altLang="en-US" sz="1200" dirty="0">
                  <a:solidFill>
                    <a:schemeClr val="tx1"/>
                  </a:solidFill>
                  <a:latin typeface="メイリオ" panose="020B0604030504040204" pitchFamily="50" charset="-128"/>
                  <a:ea typeface="メイリオ" panose="020B0604030504040204" pitchFamily="50" charset="-128"/>
                </a:rPr>
                <a:t>というボタンを作りなさい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ja-JP" altLang="en-US" sz="1200" dirty="0">
                  <a:solidFill>
                    <a:schemeClr val="tx1"/>
                  </a:solidFill>
                  <a:latin typeface="メイリオ" panose="020B0604030504040204" pitchFamily="50" charset="-128"/>
                  <a:ea typeface="メイリオ" panose="020B0604030504040204" pitchFamily="50" charset="-128"/>
                </a:rPr>
                <a:t>ラジオボタン機能を使って</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学習</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というボタンを作りなさい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ja-JP" altLang="en-US" sz="1200" dirty="0">
                  <a:solidFill>
                    <a:schemeClr val="tx1"/>
                  </a:solidFill>
                  <a:latin typeface="メイリオ" panose="020B0604030504040204" pitchFamily="50" charset="-128"/>
                  <a:ea typeface="メイリオ" panose="020B0604030504040204" pitchFamily="50" charset="-128"/>
                </a:rPr>
                <a:t>チェックが入ったら、取得しなさい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ja-JP" altLang="en-US" sz="1200" dirty="0">
                  <a:solidFill>
                    <a:schemeClr val="tx1"/>
                  </a:solidFill>
                  <a:latin typeface="メイリオ" panose="020B0604030504040204" pitchFamily="50" charset="-128"/>
                  <a:ea typeface="メイリオ" panose="020B0604030504040204" pitchFamily="50" charset="-128"/>
                </a:rPr>
                <a:t>常に実行し続けなさい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p:txBody>
        </p:sp>
        <p:sp>
          <p:nvSpPr>
            <p:cNvPr id="11" name="四角形: 角を丸くする 10">
              <a:extLst>
                <a:ext uri="{FF2B5EF4-FFF2-40B4-BE49-F238E27FC236}">
                  <a16:creationId xmlns:a16="http://schemas.microsoft.com/office/drawing/2014/main" id="{B9672E5C-82A0-4F74-A8BB-EDE9F934AC22}"/>
                </a:ext>
              </a:extLst>
            </p:cNvPr>
            <p:cNvSpPr/>
            <p:nvPr/>
          </p:nvSpPr>
          <p:spPr>
            <a:xfrm>
              <a:off x="6158074" y="1482847"/>
              <a:ext cx="1524000" cy="369329"/>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latin typeface="メイリオ" panose="020B0604030504040204" pitchFamily="50" charset="-128"/>
                  <a:ea typeface="メイリオ" panose="020B0604030504040204" pitchFamily="50" charset="-128"/>
                </a:rPr>
                <a:t>読み下し</a:t>
              </a:r>
            </a:p>
          </p:txBody>
        </p:sp>
      </p:grpSp>
      <p:sp>
        <p:nvSpPr>
          <p:cNvPr id="12" name="テキスト ボックス 11">
            <a:extLst>
              <a:ext uri="{FF2B5EF4-FFF2-40B4-BE49-F238E27FC236}">
                <a16:creationId xmlns:a16="http://schemas.microsoft.com/office/drawing/2014/main" id="{D00638D0-3FA0-4C0A-83BA-3F0719A39231}"/>
              </a:ext>
            </a:extLst>
          </p:cNvPr>
          <p:cNvSpPr txBox="1"/>
          <p:nvPr/>
        </p:nvSpPr>
        <p:spPr>
          <a:xfrm>
            <a:off x="163005" y="1160014"/>
            <a:ext cx="3615656" cy="369332"/>
          </a:xfrm>
          <a:prstGeom prst="rect">
            <a:avLst/>
          </a:prstGeom>
          <a:noFill/>
          <a:ln>
            <a:noFill/>
          </a:ln>
        </p:spPr>
        <p:txBody>
          <a:bodyPr wrap="square" rtlCol="0">
            <a:spAutoFit/>
          </a:bodyPr>
          <a:lstStyle/>
          <a:p>
            <a:r>
              <a:rPr kumimoji="1" lang="ja-JP" altLang="en-US" b="1" u="sng" dirty="0">
                <a:solidFill>
                  <a:schemeClr val="accent5"/>
                </a:solidFill>
                <a:latin typeface="メイリオ" panose="020B0604030504040204" pitchFamily="50" charset="-128"/>
                <a:ea typeface="メイリオ" panose="020B0604030504040204" pitchFamily="50" charset="-128"/>
              </a:rPr>
              <a:t>ラジオボタンからの入力</a:t>
            </a:r>
          </a:p>
        </p:txBody>
      </p:sp>
      <p:sp>
        <p:nvSpPr>
          <p:cNvPr id="13" name="楕円 12">
            <a:extLst>
              <a:ext uri="{FF2B5EF4-FFF2-40B4-BE49-F238E27FC236}">
                <a16:creationId xmlns:a16="http://schemas.microsoft.com/office/drawing/2014/main" id="{37FA8BB7-7872-43A2-A35B-F35777B90E50}"/>
              </a:ext>
            </a:extLst>
          </p:cNvPr>
          <p:cNvSpPr/>
          <p:nvPr/>
        </p:nvSpPr>
        <p:spPr>
          <a:xfrm>
            <a:off x="7717871" y="318781"/>
            <a:ext cx="964734" cy="964734"/>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OK</a:t>
            </a:r>
            <a:endParaRPr kumimoji="1" lang="ja-JP" altLang="en-US" dirty="0"/>
          </a:p>
        </p:txBody>
      </p:sp>
    </p:spTree>
    <p:extLst>
      <p:ext uri="{BB962C8B-B14F-4D97-AF65-F5344CB8AC3E}">
        <p14:creationId xmlns:p14="http://schemas.microsoft.com/office/powerpoint/2010/main" val="21249578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26</a:t>
            </a:fld>
            <a:endParaRPr kumimoji="1" lang="ja-JP" altLang="en-US"/>
          </a:p>
        </p:txBody>
      </p:sp>
      <p:sp>
        <p:nvSpPr>
          <p:cNvPr id="42" name="テキスト ボックス 41">
            <a:extLst>
              <a:ext uri="{FF2B5EF4-FFF2-40B4-BE49-F238E27FC236}">
                <a16:creationId xmlns:a16="http://schemas.microsoft.com/office/drawing/2014/main" id="{50B2579F-4FA1-49C7-9128-C011AF1164F5}"/>
              </a:ext>
            </a:extLst>
          </p:cNvPr>
          <p:cNvSpPr txBox="1"/>
          <p:nvPr/>
        </p:nvSpPr>
        <p:spPr>
          <a:xfrm>
            <a:off x="161075" y="657813"/>
            <a:ext cx="4738096" cy="600164"/>
          </a:xfrm>
          <a:prstGeom prst="rect">
            <a:avLst/>
          </a:prstGeom>
          <a:noFill/>
        </p:spPr>
        <p:txBody>
          <a:bodyPr wrap="square" rtlCol="0">
            <a:spAutoFit/>
          </a:bodyPr>
          <a:lstStyle/>
          <a:p>
            <a:pPr>
              <a:lnSpc>
                <a:spcPct val="150000"/>
              </a:lnSpc>
            </a:pPr>
            <a:r>
              <a:rPr lang="ja-JP" altLang="en-US" sz="2400" b="1" dirty="0">
                <a:solidFill>
                  <a:schemeClr val="accent1"/>
                </a:solidFill>
                <a:latin typeface="メイリオ" panose="020B0604030504040204" pitchFamily="50" charset="-128"/>
                <a:ea typeface="メイリオ" panose="020B0604030504040204" pitchFamily="50" charset="-128"/>
              </a:rPr>
              <a:t>出力関係</a:t>
            </a:r>
            <a:endParaRPr lang="zh-TW" altLang="en-US" sz="2400" b="1" dirty="0">
              <a:solidFill>
                <a:schemeClr val="accent1"/>
              </a:solidFill>
              <a:latin typeface="メイリオ" panose="020B0604030504040204" pitchFamily="50" charset="-128"/>
              <a:ea typeface="メイリオ" panose="020B0604030504040204" pitchFamily="50" charset="-128"/>
            </a:endParaRPr>
          </a:p>
        </p:txBody>
      </p:sp>
      <p:sp>
        <p:nvSpPr>
          <p:cNvPr id="10" name="テキスト ボックス 9">
            <a:extLst>
              <a:ext uri="{FF2B5EF4-FFF2-40B4-BE49-F238E27FC236}">
                <a16:creationId xmlns:a16="http://schemas.microsoft.com/office/drawing/2014/main" id="{32ADA412-2421-48DC-BF66-2CF68B3AF5CE}"/>
              </a:ext>
            </a:extLst>
          </p:cNvPr>
          <p:cNvSpPr txBox="1"/>
          <p:nvPr/>
        </p:nvSpPr>
        <p:spPr>
          <a:xfrm>
            <a:off x="111212" y="117527"/>
            <a:ext cx="5828193"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具体的なコードの書き方</a:t>
            </a:r>
          </a:p>
        </p:txBody>
      </p:sp>
      <p:sp>
        <p:nvSpPr>
          <p:cNvPr id="13" name="テキスト ボックス 12">
            <a:extLst>
              <a:ext uri="{FF2B5EF4-FFF2-40B4-BE49-F238E27FC236}">
                <a16:creationId xmlns:a16="http://schemas.microsoft.com/office/drawing/2014/main" id="{427C87A4-D02E-41B8-B213-462B56D93211}"/>
              </a:ext>
            </a:extLst>
          </p:cNvPr>
          <p:cNvSpPr txBox="1"/>
          <p:nvPr/>
        </p:nvSpPr>
        <p:spPr>
          <a:xfrm>
            <a:off x="163005" y="1160014"/>
            <a:ext cx="3615656" cy="369332"/>
          </a:xfrm>
          <a:prstGeom prst="rect">
            <a:avLst/>
          </a:prstGeom>
          <a:noFill/>
          <a:ln>
            <a:noFill/>
          </a:ln>
        </p:spPr>
        <p:txBody>
          <a:bodyPr wrap="square" rtlCol="0">
            <a:spAutoFit/>
          </a:bodyPr>
          <a:lstStyle/>
          <a:p>
            <a:r>
              <a:rPr kumimoji="1" lang="ja-JP" altLang="en-US" b="1" u="sng" dirty="0">
                <a:solidFill>
                  <a:schemeClr val="accent5"/>
                </a:solidFill>
                <a:latin typeface="メイリオ" panose="020B0604030504040204" pitchFamily="50" charset="-128"/>
                <a:ea typeface="メイリオ" panose="020B0604030504040204" pitchFamily="50" charset="-128"/>
              </a:rPr>
              <a:t>コンソール内での文字の表示</a:t>
            </a:r>
          </a:p>
        </p:txBody>
      </p:sp>
      <p:sp>
        <p:nvSpPr>
          <p:cNvPr id="7" name="正方形/長方形 6">
            <a:extLst>
              <a:ext uri="{FF2B5EF4-FFF2-40B4-BE49-F238E27FC236}">
                <a16:creationId xmlns:a16="http://schemas.microsoft.com/office/drawing/2014/main" id="{9D07CC7E-57FF-436D-AB0A-2FFCB59A3E5A}"/>
              </a:ext>
            </a:extLst>
          </p:cNvPr>
          <p:cNvSpPr/>
          <p:nvPr/>
        </p:nvSpPr>
        <p:spPr>
          <a:xfrm>
            <a:off x="361570" y="1529346"/>
            <a:ext cx="4036260" cy="928159"/>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400" dirty="0">
                <a:solidFill>
                  <a:schemeClr val="tx1"/>
                </a:solidFill>
                <a:latin typeface="メイリオ" panose="020B0604030504040204" pitchFamily="50" charset="-128"/>
                <a:ea typeface="メイリオ" panose="020B0604030504040204" pitchFamily="50" charset="-128"/>
              </a:rPr>
              <a:t>print(‘</a:t>
            </a:r>
            <a:r>
              <a:rPr kumimoji="1" lang="ja-JP" altLang="en-US" sz="1400" dirty="0">
                <a:solidFill>
                  <a:schemeClr val="tx1"/>
                </a:solidFill>
                <a:latin typeface="メイリオ" panose="020B0604030504040204" pitchFamily="50" charset="-128"/>
                <a:ea typeface="メイリオ" panose="020B0604030504040204" pitchFamily="50" charset="-128"/>
              </a:rPr>
              <a:t>ストアカ</a:t>
            </a:r>
            <a:r>
              <a:rPr kumimoji="1" lang="en-US" altLang="ja-JP" sz="1400" dirty="0">
                <a:solidFill>
                  <a:schemeClr val="tx1"/>
                </a:solidFill>
                <a:latin typeface="メイリオ" panose="020B0604030504040204" pitchFamily="50" charset="-128"/>
                <a:ea typeface="メイリオ" panose="020B0604030504040204" pitchFamily="50" charset="-128"/>
              </a:rPr>
              <a:t>’)</a:t>
            </a:r>
            <a:endParaRPr kumimoji="1" lang="ja-JP" altLang="en-US" sz="1400" dirty="0">
              <a:solidFill>
                <a:schemeClr val="tx1"/>
              </a:solidFill>
              <a:latin typeface="メイリオ" panose="020B0604030504040204" pitchFamily="50" charset="-128"/>
              <a:ea typeface="メイリオ" panose="020B0604030504040204" pitchFamily="50" charset="-128"/>
            </a:endParaRPr>
          </a:p>
        </p:txBody>
      </p:sp>
      <p:sp>
        <p:nvSpPr>
          <p:cNvPr id="9" name="テキスト ボックス 8">
            <a:extLst>
              <a:ext uri="{FF2B5EF4-FFF2-40B4-BE49-F238E27FC236}">
                <a16:creationId xmlns:a16="http://schemas.microsoft.com/office/drawing/2014/main" id="{17F62C4A-4111-477D-9B87-60BD7634154D}"/>
              </a:ext>
            </a:extLst>
          </p:cNvPr>
          <p:cNvSpPr txBox="1"/>
          <p:nvPr/>
        </p:nvSpPr>
        <p:spPr>
          <a:xfrm>
            <a:off x="161075" y="2829402"/>
            <a:ext cx="3615656" cy="369332"/>
          </a:xfrm>
          <a:prstGeom prst="rect">
            <a:avLst/>
          </a:prstGeom>
          <a:noFill/>
          <a:ln>
            <a:noFill/>
          </a:ln>
        </p:spPr>
        <p:txBody>
          <a:bodyPr wrap="square" rtlCol="0">
            <a:spAutoFit/>
          </a:bodyPr>
          <a:lstStyle/>
          <a:p>
            <a:r>
              <a:rPr kumimoji="1" lang="ja-JP" altLang="en-US" b="1" u="sng" dirty="0">
                <a:solidFill>
                  <a:schemeClr val="accent5"/>
                </a:solidFill>
                <a:latin typeface="メイリオ" panose="020B0604030504040204" pitchFamily="50" charset="-128"/>
                <a:ea typeface="メイリオ" panose="020B0604030504040204" pitchFamily="50" charset="-128"/>
              </a:rPr>
              <a:t>メッセージボックスで表示</a:t>
            </a:r>
          </a:p>
        </p:txBody>
      </p:sp>
      <p:sp>
        <p:nvSpPr>
          <p:cNvPr id="11" name="正方形/長方形 10">
            <a:extLst>
              <a:ext uri="{FF2B5EF4-FFF2-40B4-BE49-F238E27FC236}">
                <a16:creationId xmlns:a16="http://schemas.microsoft.com/office/drawing/2014/main" id="{29D4F1D3-B8D6-4EA7-9DEE-9C8E38129BDE}"/>
              </a:ext>
            </a:extLst>
          </p:cNvPr>
          <p:cNvSpPr/>
          <p:nvPr/>
        </p:nvSpPr>
        <p:spPr>
          <a:xfrm>
            <a:off x="361569" y="3369688"/>
            <a:ext cx="4036261" cy="928159"/>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400" dirty="0">
                <a:solidFill>
                  <a:schemeClr val="tx1"/>
                </a:solidFill>
                <a:latin typeface="メイリオ" panose="020B0604030504040204" pitchFamily="50" charset="-128"/>
                <a:ea typeface="メイリオ" panose="020B0604030504040204" pitchFamily="50" charset="-128"/>
              </a:rPr>
              <a:t>from </a:t>
            </a:r>
            <a:r>
              <a:rPr kumimoji="1" lang="en-US" altLang="ja-JP" sz="1400" dirty="0" err="1">
                <a:solidFill>
                  <a:schemeClr val="tx1"/>
                </a:solidFill>
                <a:latin typeface="メイリオ" panose="020B0604030504040204" pitchFamily="50" charset="-128"/>
                <a:ea typeface="メイリオ" panose="020B0604030504040204" pitchFamily="50" charset="-128"/>
              </a:rPr>
              <a:t>tkinter</a:t>
            </a:r>
            <a:r>
              <a:rPr kumimoji="1" lang="en-US" altLang="ja-JP" sz="1400" dirty="0">
                <a:solidFill>
                  <a:schemeClr val="tx1"/>
                </a:solidFill>
                <a:latin typeface="メイリオ" panose="020B0604030504040204" pitchFamily="50" charset="-128"/>
                <a:ea typeface="メイリオ" panose="020B0604030504040204" pitchFamily="50" charset="-128"/>
              </a:rPr>
              <a:t> import </a:t>
            </a:r>
            <a:r>
              <a:rPr kumimoji="1" lang="en-US" altLang="ja-JP" sz="1400" dirty="0" err="1">
                <a:solidFill>
                  <a:schemeClr val="tx1"/>
                </a:solidFill>
                <a:latin typeface="メイリオ" panose="020B0604030504040204" pitchFamily="50" charset="-128"/>
                <a:ea typeface="メイリオ" panose="020B0604030504040204" pitchFamily="50" charset="-128"/>
              </a:rPr>
              <a:t>messagebox</a:t>
            </a:r>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err="1">
                <a:solidFill>
                  <a:schemeClr val="tx1"/>
                </a:solidFill>
                <a:latin typeface="メイリオ" panose="020B0604030504040204" pitchFamily="50" charset="-128"/>
                <a:ea typeface="メイリオ" panose="020B0604030504040204" pitchFamily="50" charset="-128"/>
              </a:rPr>
              <a:t>messagebox.showinfo</a:t>
            </a:r>
            <a:r>
              <a:rPr kumimoji="1" lang="en-US" altLang="ja-JP" sz="1400" dirty="0">
                <a:solidFill>
                  <a:schemeClr val="tx1"/>
                </a:solidFill>
                <a:latin typeface="メイリオ" panose="020B0604030504040204" pitchFamily="50" charset="-128"/>
                <a:ea typeface="メイリオ" panose="020B0604030504040204" pitchFamily="50" charset="-128"/>
              </a:rPr>
              <a:t>(‘</a:t>
            </a:r>
            <a:r>
              <a:rPr kumimoji="1" lang="ja-JP" altLang="en-US" sz="1400" dirty="0">
                <a:solidFill>
                  <a:schemeClr val="tx1"/>
                </a:solidFill>
                <a:latin typeface="メイリオ" panose="020B0604030504040204" pitchFamily="50" charset="-128"/>
                <a:ea typeface="メイリオ" panose="020B0604030504040204" pitchFamily="50" charset="-128"/>
              </a:rPr>
              <a:t>お題目</a:t>
            </a:r>
            <a:r>
              <a:rPr kumimoji="1" lang="en-US" altLang="ja-JP" sz="1400" dirty="0">
                <a:solidFill>
                  <a:schemeClr val="tx1"/>
                </a:solidFill>
                <a:latin typeface="メイリオ" panose="020B0604030504040204" pitchFamily="50" charset="-128"/>
                <a:ea typeface="メイリオ" panose="020B0604030504040204" pitchFamily="50" charset="-128"/>
              </a:rPr>
              <a:t>’, ‘</a:t>
            </a:r>
            <a:r>
              <a:rPr kumimoji="1" lang="ja-JP" altLang="en-US" sz="1400" dirty="0">
                <a:solidFill>
                  <a:schemeClr val="tx1"/>
                </a:solidFill>
                <a:latin typeface="メイリオ" panose="020B0604030504040204" pitchFamily="50" charset="-128"/>
                <a:ea typeface="メイリオ" panose="020B0604030504040204" pitchFamily="50" charset="-128"/>
              </a:rPr>
              <a:t>ストアカ</a:t>
            </a:r>
            <a:r>
              <a:rPr kumimoji="1" lang="en-US" altLang="ja-JP" sz="1400" dirty="0">
                <a:solidFill>
                  <a:schemeClr val="tx1"/>
                </a:solidFill>
                <a:latin typeface="メイリオ" panose="020B0604030504040204" pitchFamily="50" charset="-128"/>
                <a:ea typeface="メイリオ" panose="020B0604030504040204" pitchFamily="50" charset="-128"/>
              </a:rPr>
              <a:t>’)</a:t>
            </a:r>
            <a:endParaRPr kumimoji="1" lang="ja-JP" altLang="en-US" sz="1400" dirty="0">
              <a:solidFill>
                <a:schemeClr val="tx1"/>
              </a:solidFill>
              <a:latin typeface="メイリオ" panose="020B0604030504040204" pitchFamily="50" charset="-128"/>
              <a:ea typeface="メイリオ" panose="020B0604030504040204" pitchFamily="50" charset="-128"/>
            </a:endParaRPr>
          </a:p>
        </p:txBody>
      </p:sp>
      <p:grpSp>
        <p:nvGrpSpPr>
          <p:cNvPr id="14" name="グループ化 13">
            <a:extLst>
              <a:ext uri="{FF2B5EF4-FFF2-40B4-BE49-F238E27FC236}">
                <a16:creationId xmlns:a16="http://schemas.microsoft.com/office/drawing/2014/main" id="{97102350-8AC0-4C44-BD24-4390C2FC9984}"/>
              </a:ext>
            </a:extLst>
          </p:cNvPr>
          <p:cNvGrpSpPr/>
          <p:nvPr/>
        </p:nvGrpSpPr>
        <p:grpSpPr>
          <a:xfrm>
            <a:off x="4596395" y="1338931"/>
            <a:ext cx="4280091" cy="934471"/>
            <a:chOff x="4814860" y="1482847"/>
            <a:chExt cx="4311884" cy="934471"/>
          </a:xfrm>
        </p:grpSpPr>
        <p:sp>
          <p:nvSpPr>
            <p:cNvPr id="15" name="四角形: 角を丸くする 14">
              <a:extLst>
                <a:ext uri="{FF2B5EF4-FFF2-40B4-BE49-F238E27FC236}">
                  <a16:creationId xmlns:a16="http://schemas.microsoft.com/office/drawing/2014/main" id="{46BEFE68-7753-4460-B94E-7816F870986B}"/>
                </a:ext>
              </a:extLst>
            </p:cNvPr>
            <p:cNvSpPr/>
            <p:nvPr/>
          </p:nvSpPr>
          <p:spPr>
            <a:xfrm>
              <a:off x="4814860" y="1693792"/>
              <a:ext cx="4311884" cy="723526"/>
            </a:xfrm>
            <a:prstGeom prst="roundRect">
              <a:avLst>
                <a:gd name="adj" fmla="val 11918"/>
              </a:avLst>
            </a:prstGeom>
            <a:solidFill>
              <a:schemeClr val="bg1"/>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200" dirty="0">
                  <a:solidFill>
                    <a:schemeClr val="tx1"/>
                  </a:solidFill>
                  <a:latin typeface="メイリオ" panose="020B0604030504040204" pitchFamily="50" charset="-128"/>
                  <a:ea typeface="メイリオ" panose="020B0604030504040204" pitchFamily="50" charset="-128"/>
                </a:rPr>
                <a:t>ストアカを表示しろ</a:t>
              </a:r>
              <a:endParaRPr kumimoji="1" lang="en-US" altLang="ja-JP" sz="1200" dirty="0">
                <a:solidFill>
                  <a:schemeClr val="tx1"/>
                </a:solidFill>
                <a:latin typeface="メイリオ" panose="020B0604030504040204" pitchFamily="50" charset="-128"/>
                <a:ea typeface="メイリオ" panose="020B0604030504040204" pitchFamily="50" charset="-128"/>
              </a:endParaRPr>
            </a:p>
          </p:txBody>
        </p:sp>
        <p:sp>
          <p:nvSpPr>
            <p:cNvPr id="16" name="四角形: 角を丸くする 15">
              <a:extLst>
                <a:ext uri="{FF2B5EF4-FFF2-40B4-BE49-F238E27FC236}">
                  <a16:creationId xmlns:a16="http://schemas.microsoft.com/office/drawing/2014/main" id="{9FDA3301-1B5D-4D1A-8B1F-271D3419B2CE}"/>
                </a:ext>
              </a:extLst>
            </p:cNvPr>
            <p:cNvSpPr/>
            <p:nvPr/>
          </p:nvSpPr>
          <p:spPr>
            <a:xfrm>
              <a:off x="6158074" y="1482847"/>
              <a:ext cx="1524000" cy="369329"/>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latin typeface="メイリオ" panose="020B0604030504040204" pitchFamily="50" charset="-128"/>
                  <a:ea typeface="メイリオ" panose="020B0604030504040204" pitchFamily="50" charset="-128"/>
                </a:rPr>
                <a:t>読み下し</a:t>
              </a:r>
            </a:p>
          </p:txBody>
        </p:sp>
      </p:grpSp>
      <p:grpSp>
        <p:nvGrpSpPr>
          <p:cNvPr id="17" name="グループ化 16">
            <a:extLst>
              <a:ext uri="{FF2B5EF4-FFF2-40B4-BE49-F238E27FC236}">
                <a16:creationId xmlns:a16="http://schemas.microsoft.com/office/drawing/2014/main" id="{C5E47778-FCDA-4429-9D3A-D41D5D44D09B}"/>
              </a:ext>
            </a:extLst>
          </p:cNvPr>
          <p:cNvGrpSpPr/>
          <p:nvPr/>
        </p:nvGrpSpPr>
        <p:grpSpPr>
          <a:xfrm>
            <a:off x="4597861" y="2840697"/>
            <a:ext cx="4280091" cy="1466859"/>
            <a:chOff x="4814860" y="1482847"/>
            <a:chExt cx="4311884" cy="1466859"/>
          </a:xfrm>
        </p:grpSpPr>
        <p:sp>
          <p:nvSpPr>
            <p:cNvPr id="18" name="四角形: 角を丸くする 17">
              <a:extLst>
                <a:ext uri="{FF2B5EF4-FFF2-40B4-BE49-F238E27FC236}">
                  <a16:creationId xmlns:a16="http://schemas.microsoft.com/office/drawing/2014/main" id="{49A11E22-4B21-448A-8574-771F7213E6D7}"/>
                </a:ext>
              </a:extLst>
            </p:cNvPr>
            <p:cNvSpPr/>
            <p:nvPr/>
          </p:nvSpPr>
          <p:spPr>
            <a:xfrm>
              <a:off x="4814860" y="1693792"/>
              <a:ext cx="4311884" cy="1255914"/>
            </a:xfrm>
            <a:prstGeom prst="roundRect">
              <a:avLst>
                <a:gd name="adj" fmla="val 11918"/>
              </a:avLst>
            </a:prstGeom>
            <a:solidFill>
              <a:schemeClr val="bg1"/>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200" dirty="0">
                  <a:solidFill>
                    <a:schemeClr val="tx1"/>
                  </a:solidFill>
                  <a:latin typeface="メイリオ" panose="020B0604030504040204" pitchFamily="50" charset="-128"/>
                  <a:ea typeface="メイリオ" panose="020B0604030504040204" pitchFamily="50" charset="-128"/>
                </a:rPr>
                <a:t>ここでは</a:t>
              </a:r>
              <a:r>
                <a:rPr kumimoji="1" lang="en-US" altLang="ja-JP" sz="1200" dirty="0" err="1">
                  <a:solidFill>
                    <a:schemeClr val="tx1"/>
                  </a:solidFill>
                  <a:latin typeface="メイリオ" panose="020B0604030504040204" pitchFamily="50" charset="-128"/>
                  <a:ea typeface="メイリオ" panose="020B0604030504040204" pitchFamily="50" charset="-128"/>
                </a:rPr>
                <a:t>tkinter</a:t>
              </a:r>
              <a:r>
                <a:rPr kumimoji="1" lang="ja-JP" altLang="en-US" sz="1200" dirty="0">
                  <a:solidFill>
                    <a:schemeClr val="tx1"/>
                  </a:solidFill>
                  <a:latin typeface="メイリオ" panose="020B0604030504040204" pitchFamily="50" charset="-128"/>
                  <a:ea typeface="メイリオ" panose="020B0604030504040204" pitchFamily="50" charset="-128"/>
                </a:rPr>
                <a:t>というモジュールの</a:t>
              </a:r>
              <a:r>
                <a:rPr kumimoji="1" lang="en-US" altLang="ja-JP" sz="1200" dirty="0" err="1">
                  <a:solidFill>
                    <a:schemeClr val="tx1"/>
                  </a:solidFill>
                  <a:latin typeface="メイリオ" panose="020B0604030504040204" pitchFamily="50" charset="-128"/>
                  <a:ea typeface="メイリオ" panose="020B0604030504040204" pitchFamily="50" charset="-128"/>
                </a:rPr>
                <a:t>messagebox</a:t>
              </a:r>
              <a:r>
                <a:rPr kumimoji="1" lang="ja-JP" altLang="en-US" sz="1200" dirty="0">
                  <a:solidFill>
                    <a:schemeClr val="tx1"/>
                  </a:solidFill>
                  <a:latin typeface="メイリオ" panose="020B0604030504040204" pitchFamily="50" charset="-128"/>
                  <a:ea typeface="メイリオ" panose="020B0604030504040204" pitchFamily="50" charset="-128"/>
                </a:rPr>
                <a:t>を使います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a:solidFill>
                    <a:schemeClr val="tx1"/>
                  </a:solidFill>
                  <a:latin typeface="メイリオ" panose="020B0604030504040204" pitchFamily="50" charset="-128"/>
                  <a:ea typeface="メイリオ" panose="020B0604030504040204" pitchFamily="50" charset="-128"/>
                </a:rPr>
                <a:t>Info</a:t>
              </a:r>
              <a:r>
                <a:rPr kumimoji="1" lang="ja-JP" altLang="en-US" sz="1200" dirty="0">
                  <a:solidFill>
                    <a:schemeClr val="tx1"/>
                  </a:solidFill>
                  <a:latin typeface="メイリオ" panose="020B0604030504040204" pitchFamily="50" charset="-128"/>
                  <a:ea typeface="メイリオ" panose="020B0604030504040204" pitchFamily="50" charset="-128"/>
                </a:rPr>
                <a:t>バージョンのメッセージボックスで</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の中の文字を表示しなさい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p:txBody>
        </p:sp>
        <p:sp>
          <p:nvSpPr>
            <p:cNvPr id="19" name="四角形: 角を丸くする 18">
              <a:extLst>
                <a:ext uri="{FF2B5EF4-FFF2-40B4-BE49-F238E27FC236}">
                  <a16:creationId xmlns:a16="http://schemas.microsoft.com/office/drawing/2014/main" id="{16427798-9CD9-4B64-B974-3DF7F2FA6CDF}"/>
                </a:ext>
              </a:extLst>
            </p:cNvPr>
            <p:cNvSpPr/>
            <p:nvPr/>
          </p:nvSpPr>
          <p:spPr>
            <a:xfrm>
              <a:off x="6158074" y="1482847"/>
              <a:ext cx="1524000" cy="369329"/>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latin typeface="メイリオ" panose="020B0604030504040204" pitchFamily="50" charset="-128"/>
                  <a:ea typeface="メイリオ" panose="020B0604030504040204" pitchFamily="50" charset="-128"/>
                </a:rPr>
                <a:t>読み下し</a:t>
              </a:r>
            </a:p>
          </p:txBody>
        </p:sp>
      </p:grpSp>
      <p:cxnSp>
        <p:nvCxnSpPr>
          <p:cNvPr id="20" name="直線コネクタ 19">
            <a:extLst>
              <a:ext uri="{FF2B5EF4-FFF2-40B4-BE49-F238E27FC236}">
                <a16:creationId xmlns:a16="http://schemas.microsoft.com/office/drawing/2014/main" id="{58124ED5-0A1C-4D5C-AE1C-82EB14E5C5F5}"/>
              </a:ext>
            </a:extLst>
          </p:cNvPr>
          <p:cNvCxnSpPr/>
          <p:nvPr/>
        </p:nvCxnSpPr>
        <p:spPr>
          <a:xfrm>
            <a:off x="161074" y="2624617"/>
            <a:ext cx="8821849" cy="0"/>
          </a:xfrm>
          <a:prstGeom prst="line">
            <a:avLst/>
          </a:prstGeom>
          <a:ln w="38100">
            <a:solidFill>
              <a:schemeClr val="accent5"/>
            </a:solidFill>
            <a:prstDash val="dashDot"/>
          </a:ln>
        </p:spPr>
        <p:style>
          <a:lnRef idx="1">
            <a:schemeClr val="accent1"/>
          </a:lnRef>
          <a:fillRef idx="0">
            <a:schemeClr val="accent1"/>
          </a:fillRef>
          <a:effectRef idx="0">
            <a:schemeClr val="accent1"/>
          </a:effectRef>
          <a:fontRef idx="minor">
            <a:schemeClr val="tx1"/>
          </a:fontRef>
        </p:style>
      </p:cxnSp>
      <p:sp>
        <p:nvSpPr>
          <p:cNvPr id="21" name="吹き出し: 角を丸めた四角形 20">
            <a:extLst>
              <a:ext uri="{FF2B5EF4-FFF2-40B4-BE49-F238E27FC236}">
                <a16:creationId xmlns:a16="http://schemas.microsoft.com/office/drawing/2014/main" id="{63101648-8774-44A3-9978-4E1BFC5A5368}"/>
              </a:ext>
            </a:extLst>
          </p:cNvPr>
          <p:cNvSpPr/>
          <p:nvPr/>
        </p:nvSpPr>
        <p:spPr>
          <a:xfrm>
            <a:off x="245298" y="4468801"/>
            <a:ext cx="3597683" cy="2252675"/>
          </a:xfrm>
          <a:prstGeom prst="wedgeRoundRectCallout">
            <a:avLst>
              <a:gd name="adj1" fmla="val -12237"/>
              <a:gd name="adj2" fmla="val -64197"/>
              <a:gd name="adj3" fmla="val 16667"/>
            </a:avLst>
          </a:prstGeom>
          <a:solidFill>
            <a:schemeClr val="bg1"/>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200" dirty="0">
                <a:solidFill>
                  <a:schemeClr val="tx1"/>
                </a:solidFill>
                <a:latin typeface="メイリオ" panose="020B0604030504040204" pitchFamily="50" charset="-128"/>
                <a:ea typeface="メイリオ" panose="020B0604030504040204" pitchFamily="50" charset="-128"/>
              </a:rPr>
              <a:t># </a:t>
            </a:r>
            <a:r>
              <a:rPr kumimoji="1" lang="ja-JP" altLang="en-US" sz="1200" dirty="0">
                <a:solidFill>
                  <a:schemeClr val="tx1"/>
                </a:solidFill>
                <a:latin typeface="メイリオ" panose="020B0604030504040204" pitchFamily="50" charset="-128"/>
                <a:ea typeface="メイリオ" panose="020B0604030504040204" pitchFamily="50" charset="-128"/>
              </a:rPr>
              <a:t>（警告）</a:t>
            </a:r>
          </a:p>
          <a:p>
            <a:r>
              <a:rPr kumimoji="1" lang="en-US" altLang="ja-JP" sz="1200" dirty="0" err="1">
                <a:solidFill>
                  <a:schemeClr val="tx1"/>
                </a:solidFill>
                <a:latin typeface="メイリオ" panose="020B0604030504040204" pitchFamily="50" charset="-128"/>
                <a:ea typeface="メイリオ" panose="020B0604030504040204" pitchFamily="50" charset="-128"/>
              </a:rPr>
              <a:t>showwarning</a:t>
            </a:r>
            <a:endParaRPr kumimoji="1" lang="en-US" altLang="ja-JP" sz="1200" dirty="0">
              <a:solidFill>
                <a:schemeClr val="tx1"/>
              </a:solidFill>
              <a:latin typeface="メイリオ" panose="020B0604030504040204" pitchFamily="50" charset="-128"/>
              <a:ea typeface="メイリオ" panose="020B0604030504040204" pitchFamily="50" charset="-128"/>
            </a:endParaRPr>
          </a:p>
          <a:p>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（はい・いいえ） </a:t>
            </a:r>
          </a:p>
          <a:p>
            <a:r>
              <a:rPr kumimoji="1" lang="en-US" altLang="ja-JP" sz="1200" dirty="0" err="1">
                <a:solidFill>
                  <a:schemeClr val="tx1"/>
                </a:solidFill>
                <a:latin typeface="メイリオ" panose="020B0604030504040204" pitchFamily="50" charset="-128"/>
                <a:ea typeface="メイリオ" panose="020B0604030504040204" pitchFamily="50" charset="-128"/>
              </a:rPr>
              <a:t>Askquestion</a:t>
            </a:r>
            <a:endParaRPr kumimoji="1" lang="en-US" altLang="ja-JP" sz="1200" dirty="0">
              <a:solidFill>
                <a:schemeClr val="tx1"/>
              </a:solidFill>
              <a:latin typeface="メイリオ" panose="020B0604030504040204" pitchFamily="50" charset="-128"/>
              <a:ea typeface="メイリオ" panose="020B0604030504040204" pitchFamily="50" charset="-128"/>
            </a:endParaRPr>
          </a:p>
          <a:p>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a:solidFill>
                  <a:schemeClr val="tx1"/>
                </a:solidFill>
                <a:latin typeface="メイリオ" panose="020B0604030504040204" pitchFamily="50" charset="-128"/>
                <a:ea typeface="メイリオ" panose="020B0604030504040204" pitchFamily="50" charset="-128"/>
              </a:rPr>
              <a:t># </a:t>
            </a:r>
            <a:r>
              <a:rPr kumimoji="1" lang="ja-JP" altLang="en-US" sz="1200" dirty="0">
                <a:solidFill>
                  <a:schemeClr val="tx1"/>
                </a:solidFill>
                <a:latin typeface="メイリオ" panose="020B0604030504040204" pitchFamily="50" charset="-128"/>
                <a:ea typeface="メイリオ" panose="020B0604030504040204" pitchFamily="50" charset="-128"/>
              </a:rPr>
              <a:t>（</a:t>
            </a:r>
            <a:r>
              <a:rPr kumimoji="1" lang="en-US" altLang="ja-JP" sz="1200" dirty="0">
                <a:solidFill>
                  <a:schemeClr val="tx1"/>
                </a:solidFill>
                <a:latin typeface="メイリオ" panose="020B0604030504040204" pitchFamily="50" charset="-128"/>
                <a:ea typeface="メイリオ" panose="020B0604030504040204" pitchFamily="50" charset="-128"/>
              </a:rPr>
              <a:t>OK</a:t>
            </a:r>
            <a:r>
              <a:rPr kumimoji="1" lang="ja-JP" altLang="en-US" sz="1200" dirty="0">
                <a:solidFill>
                  <a:schemeClr val="tx1"/>
                </a:solidFill>
                <a:latin typeface="メイリオ" panose="020B0604030504040204" pitchFamily="50" charset="-128"/>
                <a:ea typeface="メイリオ" panose="020B0604030504040204" pitchFamily="50" charset="-128"/>
              </a:rPr>
              <a:t>・キャンセル） </a:t>
            </a:r>
          </a:p>
          <a:p>
            <a:r>
              <a:rPr kumimoji="1" lang="en-US" altLang="ja-JP" sz="1200" dirty="0" err="1">
                <a:solidFill>
                  <a:schemeClr val="tx1"/>
                </a:solidFill>
                <a:latin typeface="メイリオ" panose="020B0604030504040204" pitchFamily="50" charset="-128"/>
                <a:ea typeface="メイリオ" panose="020B0604030504040204" pitchFamily="50" charset="-128"/>
              </a:rPr>
              <a:t>Askokcancel</a:t>
            </a:r>
            <a:endParaRPr kumimoji="1" lang="en-US" altLang="ja-JP" sz="1200" dirty="0">
              <a:solidFill>
                <a:schemeClr val="tx1"/>
              </a:solidFill>
              <a:latin typeface="メイリオ" panose="020B0604030504040204" pitchFamily="50" charset="-128"/>
              <a:ea typeface="メイリオ" panose="020B0604030504040204" pitchFamily="50" charset="-128"/>
            </a:endParaRPr>
          </a:p>
          <a:p>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a:solidFill>
                  <a:schemeClr val="tx1"/>
                </a:solidFill>
                <a:latin typeface="メイリオ" panose="020B0604030504040204" pitchFamily="50" charset="-128"/>
                <a:ea typeface="メイリオ" panose="020B0604030504040204" pitchFamily="50" charset="-128"/>
              </a:rPr>
              <a:t># </a:t>
            </a:r>
            <a:r>
              <a:rPr kumimoji="1" lang="ja-JP" altLang="en-US" sz="1200" dirty="0">
                <a:solidFill>
                  <a:schemeClr val="tx1"/>
                </a:solidFill>
                <a:latin typeface="メイリオ" panose="020B0604030504040204" pitchFamily="50" charset="-128"/>
                <a:ea typeface="メイリオ" panose="020B0604030504040204" pitchFamily="50" charset="-128"/>
              </a:rPr>
              <a:t>（再試行・キャンセル） </a:t>
            </a:r>
          </a:p>
          <a:p>
            <a:r>
              <a:rPr kumimoji="1" lang="en-US" altLang="ja-JP" sz="1200" dirty="0" err="1">
                <a:solidFill>
                  <a:schemeClr val="tx1"/>
                </a:solidFill>
                <a:latin typeface="メイリオ" panose="020B0604030504040204" pitchFamily="50" charset="-128"/>
                <a:ea typeface="メイリオ" panose="020B0604030504040204" pitchFamily="50" charset="-128"/>
              </a:rPr>
              <a:t>messagebox.askretrycancel</a:t>
            </a:r>
            <a:endParaRPr kumimoji="1" lang="en-US" altLang="ja-JP" sz="1200" dirty="0">
              <a:solidFill>
                <a:schemeClr val="tx1"/>
              </a:solidFill>
              <a:latin typeface="メイリオ" panose="020B0604030504040204" pitchFamily="50" charset="-128"/>
              <a:ea typeface="メイリオ" panose="020B0604030504040204" pitchFamily="50" charset="-128"/>
            </a:endParaRPr>
          </a:p>
        </p:txBody>
      </p:sp>
      <p:pic>
        <p:nvPicPr>
          <p:cNvPr id="5" name="図 4" descr="部屋 が含まれている画像&#10;&#10;自動的に生成された説明">
            <a:extLst>
              <a:ext uri="{FF2B5EF4-FFF2-40B4-BE49-F238E27FC236}">
                <a16:creationId xmlns:a16="http://schemas.microsoft.com/office/drawing/2014/main" id="{E0AB76AE-311F-41C4-BE71-A88CF7EB51FC}"/>
              </a:ext>
            </a:extLst>
          </p:cNvPr>
          <p:cNvPicPr>
            <a:picLocks noChangeAspect="1"/>
          </p:cNvPicPr>
          <p:nvPr/>
        </p:nvPicPr>
        <p:blipFill rotWithShape="1">
          <a:blip r:embed="rId2">
            <a:extLst>
              <a:ext uri="{28A0092B-C50C-407E-A947-70E740481C1C}">
                <a14:useLocalDpi xmlns:a14="http://schemas.microsoft.com/office/drawing/2010/main" val="0"/>
              </a:ext>
            </a:extLst>
          </a:blip>
          <a:srcRect l="48408" t="3979" r="37341" b="57126"/>
          <a:stretch/>
        </p:blipFill>
        <p:spPr>
          <a:xfrm>
            <a:off x="6275505" y="4420149"/>
            <a:ext cx="1232642" cy="2379460"/>
          </a:xfrm>
          <a:prstGeom prst="rect">
            <a:avLst/>
          </a:prstGeom>
        </p:spPr>
      </p:pic>
      <p:sp>
        <p:nvSpPr>
          <p:cNvPr id="22" name="吹き出し: 角を丸めた四角形 21">
            <a:extLst>
              <a:ext uri="{FF2B5EF4-FFF2-40B4-BE49-F238E27FC236}">
                <a16:creationId xmlns:a16="http://schemas.microsoft.com/office/drawing/2014/main" id="{82FA0F78-BB98-42AB-A28D-55B4E4745C95}"/>
              </a:ext>
            </a:extLst>
          </p:cNvPr>
          <p:cNvSpPr/>
          <p:nvPr/>
        </p:nvSpPr>
        <p:spPr>
          <a:xfrm>
            <a:off x="3934437" y="4518501"/>
            <a:ext cx="2004968" cy="865304"/>
          </a:xfrm>
          <a:prstGeom prst="wedgeRoundRectCallout">
            <a:avLst>
              <a:gd name="adj1" fmla="val 86340"/>
              <a:gd name="adj2" fmla="val 54808"/>
              <a:gd name="adj3" fmla="val 16667"/>
            </a:avLst>
          </a:prstGeom>
          <a:solidFill>
            <a:schemeClr val="bg1"/>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050" dirty="0">
                <a:solidFill>
                  <a:schemeClr val="tx1"/>
                </a:solidFill>
                <a:latin typeface="メイリオ" panose="020B0604030504040204" pitchFamily="50" charset="-128"/>
                <a:ea typeface="メイリオ" panose="020B0604030504040204" pitchFamily="50" charset="-128"/>
              </a:rPr>
              <a:t>同じ機能でも、ちょっと違った見せ方ができるものが他にもいっぱいあるんやっ</a:t>
            </a:r>
            <a:r>
              <a:rPr kumimoji="1" lang="en-US" altLang="ja-JP" sz="1050" dirty="0">
                <a:solidFill>
                  <a:schemeClr val="tx1"/>
                </a:solidFill>
                <a:latin typeface="メイリオ" panose="020B0604030504040204" pitchFamily="50" charset="-128"/>
                <a:ea typeface="メイリオ" panose="020B0604030504040204" pitchFamily="50" charset="-128"/>
              </a:rPr>
              <a:t>!!</a:t>
            </a:r>
          </a:p>
        </p:txBody>
      </p:sp>
      <p:sp>
        <p:nvSpPr>
          <p:cNvPr id="23" name="楕円 22">
            <a:extLst>
              <a:ext uri="{FF2B5EF4-FFF2-40B4-BE49-F238E27FC236}">
                <a16:creationId xmlns:a16="http://schemas.microsoft.com/office/drawing/2014/main" id="{D3D582FF-D5C5-4227-8F8A-C4EDEAAB40CB}"/>
              </a:ext>
            </a:extLst>
          </p:cNvPr>
          <p:cNvSpPr/>
          <p:nvPr/>
        </p:nvSpPr>
        <p:spPr>
          <a:xfrm>
            <a:off x="7717871" y="318781"/>
            <a:ext cx="964734" cy="964734"/>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OK</a:t>
            </a:r>
            <a:endParaRPr kumimoji="1" lang="ja-JP" altLang="en-US" dirty="0"/>
          </a:p>
        </p:txBody>
      </p:sp>
    </p:spTree>
    <p:extLst>
      <p:ext uri="{BB962C8B-B14F-4D97-AF65-F5344CB8AC3E}">
        <p14:creationId xmlns:p14="http://schemas.microsoft.com/office/powerpoint/2010/main" val="34676848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27</a:t>
            </a:fld>
            <a:endParaRPr kumimoji="1" lang="ja-JP" altLang="en-US"/>
          </a:p>
        </p:txBody>
      </p:sp>
      <p:sp>
        <p:nvSpPr>
          <p:cNvPr id="42" name="テキスト ボックス 41">
            <a:extLst>
              <a:ext uri="{FF2B5EF4-FFF2-40B4-BE49-F238E27FC236}">
                <a16:creationId xmlns:a16="http://schemas.microsoft.com/office/drawing/2014/main" id="{50B2579F-4FA1-49C7-9128-C011AF1164F5}"/>
              </a:ext>
            </a:extLst>
          </p:cNvPr>
          <p:cNvSpPr txBox="1"/>
          <p:nvPr/>
        </p:nvSpPr>
        <p:spPr>
          <a:xfrm>
            <a:off x="161075" y="657813"/>
            <a:ext cx="4738096" cy="600164"/>
          </a:xfrm>
          <a:prstGeom prst="rect">
            <a:avLst/>
          </a:prstGeom>
          <a:noFill/>
        </p:spPr>
        <p:txBody>
          <a:bodyPr wrap="square" rtlCol="0">
            <a:spAutoFit/>
          </a:bodyPr>
          <a:lstStyle/>
          <a:p>
            <a:pPr>
              <a:lnSpc>
                <a:spcPct val="150000"/>
              </a:lnSpc>
            </a:pPr>
            <a:r>
              <a:rPr lang="ja-JP" altLang="en-US" sz="2400" b="1" dirty="0">
                <a:solidFill>
                  <a:schemeClr val="accent1"/>
                </a:solidFill>
                <a:latin typeface="メイリオ" panose="020B0604030504040204" pitchFamily="50" charset="-128"/>
                <a:ea typeface="メイリオ" panose="020B0604030504040204" pitchFamily="50" charset="-128"/>
              </a:rPr>
              <a:t>計算関係</a:t>
            </a:r>
            <a:endParaRPr lang="zh-TW" altLang="en-US" sz="2400" b="1" dirty="0">
              <a:solidFill>
                <a:schemeClr val="accent1"/>
              </a:solidFill>
              <a:latin typeface="メイリオ" panose="020B0604030504040204" pitchFamily="50" charset="-128"/>
              <a:ea typeface="メイリオ" panose="020B0604030504040204" pitchFamily="50" charset="-128"/>
            </a:endParaRPr>
          </a:p>
        </p:txBody>
      </p:sp>
      <p:sp>
        <p:nvSpPr>
          <p:cNvPr id="10" name="テキスト ボックス 9">
            <a:extLst>
              <a:ext uri="{FF2B5EF4-FFF2-40B4-BE49-F238E27FC236}">
                <a16:creationId xmlns:a16="http://schemas.microsoft.com/office/drawing/2014/main" id="{32ADA412-2421-48DC-BF66-2CF68B3AF5CE}"/>
              </a:ext>
            </a:extLst>
          </p:cNvPr>
          <p:cNvSpPr txBox="1"/>
          <p:nvPr/>
        </p:nvSpPr>
        <p:spPr>
          <a:xfrm>
            <a:off x="111212" y="117527"/>
            <a:ext cx="5828193"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具体的なコードの書き方</a:t>
            </a:r>
          </a:p>
        </p:txBody>
      </p:sp>
      <p:sp>
        <p:nvSpPr>
          <p:cNvPr id="11" name="正方形/長方形 10">
            <a:extLst>
              <a:ext uri="{FF2B5EF4-FFF2-40B4-BE49-F238E27FC236}">
                <a16:creationId xmlns:a16="http://schemas.microsoft.com/office/drawing/2014/main" id="{707F6C58-9A9F-44E3-AD49-B44C6045EF60}"/>
              </a:ext>
            </a:extLst>
          </p:cNvPr>
          <p:cNvSpPr/>
          <p:nvPr/>
        </p:nvSpPr>
        <p:spPr>
          <a:xfrm>
            <a:off x="361176" y="2927767"/>
            <a:ext cx="3615656" cy="680567"/>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400" dirty="0">
                <a:solidFill>
                  <a:schemeClr val="tx1"/>
                </a:solidFill>
                <a:latin typeface="メイリオ" panose="020B0604030504040204" pitchFamily="50" charset="-128"/>
                <a:ea typeface="メイリオ" panose="020B0604030504040204" pitchFamily="50" charset="-128"/>
              </a:rPr>
              <a:t>print(’10 + 5’)</a:t>
            </a:r>
            <a:endParaRPr kumimoji="1" lang="ja-JP" altLang="en-US" sz="1400" dirty="0">
              <a:solidFill>
                <a:schemeClr val="tx1"/>
              </a:solidFill>
              <a:latin typeface="メイリオ" panose="020B0604030504040204" pitchFamily="50" charset="-128"/>
              <a:ea typeface="メイリオ" panose="020B0604030504040204" pitchFamily="50" charset="-128"/>
            </a:endParaRPr>
          </a:p>
        </p:txBody>
      </p:sp>
      <p:sp>
        <p:nvSpPr>
          <p:cNvPr id="15" name="正方形/長方形 14">
            <a:extLst>
              <a:ext uri="{FF2B5EF4-FFF2-40B4-BE49-F238E27FC236}">
                <a16:creationId xmlns:a16="http://schemas.microsoft.com/office/drawing/2014/main" id="{356132DB-4A72-4FFD-8B26-5FAD1E2F11E2}"/>
              </a:ext>
            </a:extLst>
          </p:cNvPr>
          <p:cNvSpPr/>
          <p:nvPr/>
        </p:nvSpPr>
        <p:spPr>
          <a:xfrm>
            <a:off x="361176" y="4112305"/>
            <a:ext cx="3615656" cy="680567"/>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400" dirty="0">
                <a:solidFill>
                  <a:schemeClr val="tx1"/>
                </a:solidFill>
                <a:latin typeface="メイリオ" panose="020B0604030504040204" pitchFamily="50" charset="-128"/>
                <a:ea typeface="メイリオ" panose="020B0604030504040204" pitchFamily="50" charset="-128"/>
              </a:rPr>
              <a:t>print(10 + 5)</a:t>
            </a:r>
            <a:endParaRPr kumimoji="1" lang="ja-JP" altLang="en-US" sz="1400" dirty="0">
              <a:solidFill>
                <a:schemeClr val="tx1"/>
              </a:solidFill>
              <a:latin typeface="メイリオ" panose="020B0604030504040204" pitchFamily="50" charset="-128"/>
              <a:ea typeface="メイリオ" panose="020B0604030504040204" pitchFamily="50" charset="-128"/>
            </a:endParaRPr>
          </a:p>
        </p:txBody>
      </p:sp>
      <p:graphicFrame>
        <p:nvGraphicFramePr>
          <p:cNvPr id="3" name="表 3">
            <a:extLst>
              <a:ext uri="{FF2B5EF4-FFF2-40B4-BE49-F238E27FC236}">
                <a16:creationId xmlns:a16="http://schemas.microsoft.com/office/drawing/2014/main" id="{C673D48C-E785-49F3-9620-83C9FC2CE913}"/>
              </a:ext>
            </a:extLst>
          </p:cNvPr>
          <p:cNvGraphicFramePr>
            <a:graphicFrameLocks noGrp="1"/>
          </p:cNvGraphicFramePr>
          <p:nvPr>
            <p:extLst>
              <p:ext uri="{D42A27DB-BD31-4B8C-83A1-F6EECF244321}">
                <p14:modId xmlns:p14="http://schemas.microsoft.com/office/powerpoint/2010/main" val="3434603514"/>
              </p:ext>
            </p:extLst>
          </p:nvPr>
        </p:nvGraphicFramePr>
        <p:xfrm>
          <a:off x="4571998" y="213015"/>
          <a:ext cx="4330428" cy="2377440"/>
        </p:xfrm>
        <a:graphic>
          <a:graphicData uri="http://schemas.openxmlformats.org/drawingml/2006/table">
            <a:tbl>
              <a:tblPr firstRow="1" bandRow="1">
                <a:tableStyleId>{5C22544A-7EE6-4342-B048-85BDC9FD1C3A}</a:tableStyleId>
              </a:tblPr>
              <a:tblGrid>
                <a:gridCol w="755009">
                  <a:extLst>
                    <a:ext uri="{9D8B030D-6E8A-4147-A177-3AD203B41FA5}">
                      <a16:colId xmlns:a16="http://schemas.microsoft.com/office/drawing/2014/main" val="1899288962"/>
                    </a:ext>
                  </a:extLst>
                </a:gridCol>
                <a:gridCol w="2655165">
                  <a:extLst>
                    <a:ext uri="{9D8B030D-6E8A-4147-A177-3AD203B41FA5}">
                      <a16:colId xmlns:a16="http://schemas.microsoft.com/office/drawing/2014/main" val="3392265261"/>
                    </a:ext>
                  </a:extLst>
                </a:gridCol>
                <a:gridCol w="920254">
                  <a:extLst>
                    <a:ext uri="{9D8B030D-6E8A-4147-A177-3AD203B41FA5}">
                      <a16:colId xmlns:a16="http://schemas.microsoft.com/office/drawing/2014/main" val="2265918455"/>
                    </a:ext>
                  </a:extLst>
                </a:gridCol>
              </a:tblGrid>
              <a:tr h="261823">
                <a:tc>
                  <a:txBody>
                    <a:bodyPr/>
                    <a:lstStyle/>
                    <a:p>
                      <a:r>
                        <a:rPr kumimoji="1" lang="ja-JP" altLang="en-US" sz="1200" dirty="0">
                          <a:latin typeface="メイリオ" panose="020B0604030504040204" pitchFamily="50" charset="-128"/>
                          <a:ea typeface="メイリオ" panose="020B0604030504040204" pitchFamily="50" charset="-128"/>
                        </a:rPr>
                        <a:t>演算子</a:t>
                      </a:r>
                    </a:p>
                  </a:txBody>
                  <a:tcPr/>
                </a:tc>
                <a:tc>
                  <a:txBody>
                    <a:bodyPr/>
                    <a:lstStyle/>
                    <a:p>
                      <a:r>
                        <a:rPr kumimoji="1" lang="ja-JP" altLang="en-US" sz="1200" dirty="0">
                          <a:latin typeface="メイリオ" panose="020B0604030504040204" pitchFamily="50" charset="-128"/>
                          <a:ea typeface="メイリオ" panose="020B0604030504040204" pitchFamily="50" charset="-128"/>
                        </a:rPr>
                        <a:t>使用方法</a:t>
                      </a:r>
                    </a:p>
                  </a:txBody>
                  <a:tcPr/>
                </a:tc>
                <a:tc>
                  <a:txBody>
                    <a:bodyPr/>
                    <a:lstStyle/>
                    <a:p>
                      <a:r>
                        <a:rPr kumimoji="1" lang="ja-JP" altLang="en-US" sz="1200" dirty="0">
                          <a:latin typeface="メイリオ" panose="020B0604030504040204" pitchFamily="50" charset="-128"/>
                          <a:ea typeface="メイリオ" panose="020B0604030504040204" pitchFamily="50" charset="-128"/>
                        </a:rPr>
                        <a:t>例</a:t>
                      </a:r>
                    </a:p>
                  </a:txBody>
                  <a:tcPr/>
                </a:tc>
                <a:extLst>
                  <a:ext uri="{0D108BD9-81ED-4DB2-BD59-A6C34878D82A}">
                    <a16:rowId xmlns:a16="http://schemas.microsoft.com/office/drawing/2014/main" val="2690918472"/>
                  </a:ext>
                </a:extLst>
              </a:tr>
              <a:tr h="261823">
                <a:tc>
                  <a:txBody>
                    <a:bodyPr/>
                    <a:lstStyle/>
                    <a:p>
                      <a:r>
                        <a:rPr kumimoji="1" lang="en-US" altLang="ja-JP" sz="1200" dirty="0">
                          <a:latin typeface="メイリオ" panose="020B0604030504040204" pitchFamily="50" charset="-128"/>
                          <a:ea typeface="メイリオ" panose="020B0604030504040204" pitchFamily="50" charset="-128"/>
                        </a:rPr>
                        <a:t>+</a:t>
                      </a:r>
                      <a:endParaRPr kumimoji="1" lang="ja-JP" altLang="en-US" sz="1200" dirty="0">
                        <a:latin typeface="メイリオ" panose="020B0604030504040204" pitchFamily="50" charset="-128"/>
                        <a:ea typeface="メイリオ" panose="020B0604030504040204" pitchFamily="50" charset="-128"/>
                      </a:endParaRPr>
                    </a:p>
                  </a:txBody>
                  <a:tcPr/>
                </a:tc>
                <a:tc>
                  <a:txBody>
                    <a:bodyPr/>
                    <a:lstStyle/>
                    <a:p>
                      <a:r>
                        <a:rPr kumimoji="1" lang="ja-JP" altLang="en-US" sz="1200" dirty="0">
                          <a:latin typeface="メイリオ" panose="020B0604030504040204" pitchFamily="50" charset="-128"/>
                          <a:ea typeface="メイリオ" panose="020B0604030504040204" pitchFamily="50" charset="-128"/>
                        </a:rPr>
                        <a:t>左辺に右辺を足す</a:t>
                      </a:r>
                    </a:p>
                  </a:txBody>
                  <a:tcPr/>
                </a:tc>
                <a:tc>
                  <a:txBody>
                    <a:bodyPr/>
                    <a:lstStyle/>
                    <a:p>
                      <a:r>
                        <a:rPr kumimoji="1" lang="en-US" altLang="ja-JP" sz="1200" dirty="0">
                          <a:latin typeface="メイリオ" panose="020B0604030504040204" pitchFamily="50" charset="-128"/>
                          <a:ea typeface="メイリオ" panose="020B0604030504040204" pitchFamily="50" charset="-128"/>
                        </a:rPr>
                        <a:t>2+5</a:t>
                      </a:r>
                      <a:endParaRPr kumimoji="1" lang="ja-JP" altLang="en-US" sz="12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3028128919"/>
                  </a:ext>
                </a:extLst>
              </a:tr>
              <a:tr h="261823">
                <a:tc>
                  <a:txBody>
                    <a:bodyPr/>
                    <a:lstStyle/>
                    <a:p>
                      <a:r>
                        <a:rPr kumimoji="1" lang="en-US" altLang="ja-JP" sz="1200" dirty="0">
                          <a:latin typeface="メイリオ" panose="020B0604030504040204" pitchFamily="50" charset="-128"/>
                          <a:ea typeface="メイリオ" panose="020B0604030504040204" pitchFamily="50" charset="-128"/>
                        </a:rPr>
                        <a:t>-</a:t>
                      </a:r>
                      <a:endParaRPr kumimoji="1" lang="ja-JP" altLang="en-US" sz="1200" dirty="0">
                        <a:latin typeface="メイリオ" panose="020B0604030504040204" pitchFamily="50" charset="-128"/>
                        <a:ea typeface="メイリオ" panose="020B0604030504040204" pitchFamily="50" charset="-128"/>
                      </a:endParaRPr>
                    </a:p>
                  </a:txBody>
                  <a:tcPr/>
                </a:tc>
                <a:tc>
                  <a:txBody>
                    <a:bodyPr/>
                    <a:lstStyle/>
                    <a:p>
                      <a:r>
                        <a:rPr kumimoji="1" lang="ja-JP" altLang="en-US" sz="1200" dirty="0">
                          <a:latin typeface="メイリオ" panose="020B0604030504040204" pitchFamily="50" charset="-128"/>
                          <a:ea typeface="メイリオ" panose="020B0604030504040204" pitchFamily="50" charset="-128"/>
                        </a:rPr>
                        <a:t>左辺から右辺を引く</a:t>
                      </a:r>
                    </a:p>
                  </a:txBody>
                  <a:tcPr/>
                </a:tc>
                <a:tc>
                  <a:txBody>
                    <a:bodyPr/>
                    <a:lstStyle/>
                    <a:p>
                      <a:r>
                        <a:rPr kumimoji="1" lang="en-US" altLang="ja-JP" sz="1200" dirty="0">
                          <a:latin typeface="メイリオ" panose="020B0604030504040204" pitchFamily="50" charset="-128"/>
                          <a:ea typeface="メイリオ" panose="020B0604030504040204" pitchFamily="50" charset="-128"/>
                        </a:rPr>
                        <a:t>2-5</a:t>
                      </a:r>
                      <a:endParaRPr kumimoji="1" lang="ja-JP" altLang="en-US" sz="12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654525222"/>
                  </a:ext>
                </a:extLst>
              </a:tr>
              <a:tr h="261823">
                <a:tc>
                  <a:txBody>
                    <a:bodyPr/>
                    <a:lstStyle/>
                    <a:p>
                      <a:r>
                        <a:rPr kumimoji="1" lang="en-US" altLang="ja-JP" sz="1200" dirty="0">
                          <a:latin typeface="メイリオ" panose="020B0604030504040204" pitchFamily="50" charset="-128"/>
                          <a:ea typeface="メイリオ" panose="020B0604030504040204" pitchFamily="50" charset="-128"/>
                        </a:rPr>
                        <a:t>*</a:t>
                      </a:r>
                      <a:endParaRPr kumimoji="1" lang="ja-JP" altLang="en-US" sz="1200" dirty="0">
                        <a:latin typeface="メイリオ" panose="020B0604030504040204" pitchFamily="50" charset="-128"/>
                        <a:ea typeface="メイリオ" panose="020B0604030504040204" pitchFamily="50" charset="-128"/>
                      </a:endParaRPr>
                    </a:p>
                  </a:txBody>
                  <a:tcPr/>
                </a:tc>
                <a:tc>
                  <a:txBody>
                    <a:bodyPr/>
                    <a:lstStyle/>
                    <a:p>
                      <a:r>
                        <a:rPr kumimoji="1" lang="ja-JP" altLang="en-US" sz="1200" dirty="0">
                          <a:latin typeface="メイリオ" panose="020B0604030504040204" pitchFamily="50" charset="-128"/>
                          <a:ea typeface="メイリオ" panose="020B0604030504040204" pitchFamily="50" charset="-128"/>
                        </a:rPr>
                        <a:t>左辺と右辺を掛ける</a:t>
                      </a:r>
                    </a:p>
                  </a:txBody>
                  <a:tcPr/>
                </a:tc>
                <a:tc>
                  <a:txBody>
                    <a:bodyPr/>
                    <a:lstStyle/>
                    <a:p>
                      <a:r>
                        <a:rPr kumimoji="1" lang="en-US" altLang="ja-JP" sz="1200" dirty="0">
                          <a:latin typeface="メイリオ" panose="020B0604030504040204" pitchFamily="50" charset="-128"/>
                          <a:ea typeface="メイリオ" panose="020B0604030504040204" pitchFamily="50" charset="-128"/>
                        </a:rPr>
                        <a:t>2*5</a:t>
                      </a:r>
                      <a:endParaRPr kumimoji="1" lang="ja-JP" altLang="en-US" sz="12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454112254"/>
                  </a:ext>
                </a:extLst>
              </a:tr>
              <a:tr h="261823">
                <a:tc>
                  <a:txBody>
                    <a:bodyPr/>
                    <a:lstStyle/>
                    <a:p>
                      <a:r>
                        <a:rPr kumimoji="1" lang="en-US" altLang="ja-JP" sz="1200" dirty="0">
                          <a:latin typeface="メイリオ" panose="020B0604030504040204" pitchFamily="50" charset="-128"/>
                          <a:ea typeface="メイリオ" panose="020B0604030504040204" pitchFamily="50" charset="-128"/>
                        </a:rPr>
                        <a:t>/</a:t>
                      </a:r>
                      <a:endParaRPr kumimoji="1" lang="ja-JP" altLang="en-US" sz="1200" dirty="0">
                        <a:latin typeface="メイリオ" panose="020B0604030504040204" pitchFamily="50" charset="-128"/>
                        <a:ea typeface="メイリオ" panose="020B0604030504040204" pitchFamily="50" charset="-128"/>
                      </a:endParaRPr>
                    </a:p>
                  </a:txBody>
                  <a:tcPr/>
                </a:tc>
                <a:tc>
                  <a:txBody>
                    <a:bodyPr/>
                    <a:lstStyle/>
                    <a:p>
                      <a:r>
                        <a:rPr kumimoji="1" lang="ja-JP" altLang="en-US" sz="1200" dirty="0">
                          <a:latin typeface="メイリオ" panose="020B0604030504040204" pitchFamily="50" charset="-128"/>
                          <a:ea typeface="メイリオ" panose="020B0604030504040204" pitchFamily="50" charset="-128"/>
                        </a:rPr>
                        <a:t>左辺から右辺を割る</a:t>
                      </a:r>
                    </a:p>
                  </a:txBody>
                  <a:tcPr/>
                </a:tc>
                <a:tc>
                  <a:txBody>
                    <a:bodyPr/>
                    <a:lstStyle/>
                    <a:p>
                      <a:r>
                        <a:rPr kumimoji="1" lang="en-US" altLang="ja-JP" sz="1200" dirty="0">
                          <a:latin typeface="メイリオ" panose="020B0604030504040204" pitchFamily="50" charset="-128"/>
                          <a:ea typeface="メイリオ" panose="020B0604030504040204" pitchFamily="50" charset="-128"/>
                        </a:rPr>
                        <a:t>2/5</a:t>
                      </a:r>
                      <a:endParaRPr kumimoji="1" lang="ja-JP" altLang="en-US" sz="12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3337979663"/>
                  </a:ext>
                </a:extLst>
              </a:tr>
              <a:tr h="261823">
                <a:tc>
                  <a:txBody>
                    <a:bodyPr/>
                    <a:lstStyle/>
                    <a:p>
                      <a:r>
                        <a:rPr kumimoji="1" lang="en-US" altLang="ja-JP" sz="1200" dirty="0">
                          <a:latin typeface="メイリオ" panose="020B0604030504040204" pitchFamily="50" charset="-128"/>
                          <a:ea typeface="メイリオ" panose="020B0604030504040204" pitchFamily="50" charset="-128"/>
                        </a:rPr>
                        <a:t>//</a:t>
                      </a:r>
                      <a:endParaRPr kumimoji="1" lang="ja-JP" altLang="en-US" sz="1200" dirty="0">
                        <a:latin typeface="メイリオ" panose="020B0604030504040204" pitchFamily="50" charset="-128"/>
                        <a:ea typeface="メイリオ" panose="020B0604030504040204" pitchFamily="50" charset="-128"/>
                      </a:endParaRPr>
                    </a:p>
                  </a:txBody>
                  <a:tcPr/>
                </a:tc>
                <a:tc>
                  <a:txBody>
                    <a:bodyPr/>
                    <a:lstStyle/>
                    <a:p>
                      <a:r>
                        <a:rPr kumimoji="1" lang="ja-JP" altLang="en-US" sz="1200" dirty="0">
                          <a:latin typeface="メイリオ" panose="020B0604030504040204" pitchFamily="50" charset="-128"/>
                          <a:ea typeface="メイリオ" panose="020B0604030504040204" pitchFamily="50" charset="-128"/>
                        </a:rPr>
                        <a:t>左辺から右辺を割って、小数点以下は切り捨て</a:t>
                      </a:r>
                    </a:p>
                  </a:txBody>
                  <a:tcPr/>
                </a:tc>
                <a:tc>
                  <a:txBody>
                    <a:bodyPr/>
                    <a:lstStyle/>
                    <a:p>
                      <a:r>
                        <a:rPr kumimoji="1" lang="en-US" altLang="ja-JP" sz="1200" dirty="0">
                          <a:latin typeface="メイリオ" panose="020B0604030504040204" pitchFamily="50" charset="-128"/>
                          <a:ea typeface="メイリオ" panose="020B0604030504040204" pitchFamily="50" charset="-128"/>
                        </a:rPr>
                        <a:t>2//5</a:t>
                      </a:r>
                      <a:endParaRPr kumimoji="1" lang="ja-JP" altLang="en-US" sz="12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28604065"/>
                  </a:ext>
                </a:extLst>
              </a:tr>
              <a:tr h="261823">
                <a:tc>
                  <a:txBody>
                    <a:bodyPr/>
                    <a:lstStyle/>
                    <a:p>
                      <a:r>
                        <a:rPr kumimoji="1" lang="en-US" altLang="ja-JP" sz="1200" dirty="0">
                          <a:latin typeface="メイリオ" panose="020B0604030504040204" pitchFamily="50" charset="-128"/>
                          <a:ea typeface="メイリオ" panose="020B0604030504040204" pitchFamily="50" charset="-128"/>
                        </a:rPr>
                        <a:t>%</a:t>
                      </a:r>
                      <a:endParaRPr kumimoji="1" lang="ja-JP" altLang="en-US" sz="1200" dirty="0">
                        <a:latin typeface="メイリオ" panose="020B0604030504040204" pitchFamily="50" charset="-128"/>
                        <a:ea typeface="メイリオ" panose="020B0604030504040204" pitchFamily="50" charset="-128"/>
                      </a:endParaRPr>
                    </a:p>
                  </a:txBody>
                  <a:tcPr/>
                </a:tc>
                <a:tc>
                  <a:txBody>
                    <a:bodyPr/>
                    <a:lstStyle/>
                    <a:p>
                      <a:r>
                        <a:rPr kumimoji="1" lang="ja-JP" altLang="en-US" sz="1200" dirty="0">
                          <a:latin typeface="メイリオ" panose="020B0604030504040204" pitchFamily="50" charset="-128"/>
                          <a:ea typeface="メイリオ" panose="020B0604030504040204" pitchFamily="50" charset="-128"/>
                        </a:rPr>
                        <a:t>左辺を右辺で割った余りを計算</a:t>
                      </a:r>
                    </a:p>
                  </a:txBody>
                  <a:tcPr/>
                </a:tc>
                <a:tc>
                  <a:txBody>
                    <a:bodyPr/>
                    <a:lstStyle/>
                    <a:p>
                      <a:r>
                        <a:rPr kumimoji="1" lang="en-US" altLang="ja-JP" sz="1200" dirty="0">
                          <a:latin typeface="メイリオ" panose="020B0604030504040204" pitchFamily="50" charset="-128"/>
                          <a:ea typeface="メイリオ" panose="020B0604030504040204" pitchFamily="50" charset="-128"/>
                        </a:rPr>
                        <a:t>2%5</a:t>
                      </a:r>
                      <a:endParaRPr kumimoji="1" lang="ja-JP" altLang="en-US" sz="12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964614725"/>
                  </a:ext>
                </a:extLst>
              </a:tr>
              <a:tr h="261823">
                <a:tc>
                  <a:txBody>
                    <a:bodyPr/>
                    <a:lstStyle/>
                    <a:p>
                      <a:r>
                        <a:rPr kumimoji="1" lang="en-US" altLang="ja-JP" sz="1200" dirty="0">
                          <a:latin typeface="メイリオ" panose="020B0604030504040204" pitchFamily="50" charset="-128"/>
                          <a:ea typeface="メイリオ" panose="020B0604030504040204" pitchFamily="50" charset="-128"/>
                        </a:rPr>
                        <a:t>**</a:t>
                      </a:r>
                      <a:endParaRPr kumimoji="1" lang="ja-JP" altLang="en-US" sz="1200" dirty="0">
                        <a:latin typeface="メイリオ" panose="020B0604030504040204" pitchFamily="50" charset="-128"/>
                        <a:ea typeface="メイリオ" panose="020B0604030504040204" pitchFamily="50" charset="-128"/>
                      </a:endParaRPr>
                    </a:p>
                  </a:txBody>
                  <a:tcPr/>
                </a:tc>
                <a:tc>
                  <a:txBody>
                    <a:bodyPr/>
                    <a:lstStyle/>
                    <a:p>
                      <a:r>
                        <a:rPr kumimoji="1" lang="ja-JP" altLang="en-US" sz="1200" dirty="0">
                          <a:latin typeface="メイリオ" panose="020B0604030504040204" pitchFamily="50" charset="-128"/>
                          <a:ea typeface="メイリオ" panose="020B0604030504040204" pitchFamily="50" charset="-128"/>
                        </a:rPr>
                        <a:t>左辺を右辺乗する</a:t>
                      </a:r>
                    </a:p>
                  </a:txBody>
                  <a:tcPr/>
                </a:tc>
                <a:tc>
                  <a:txBody>
                    <a:bodyPr/>
                    <a:lstStyle/>
                    <a:p>
                      <a:r>
                        <a:rPr kumimoji="1" lang="en-US" altLang="ja-JP" sz="1200" dirty="0">
                          <a:latin typeface="メイリオ" panose="020B0604030504040204" pitchFamily="50" charset="-128"/>
                          <a:ea typeface="メイリオ" panose="020B0604030504040204" pitchFamily="50" charset="-128"/>
                        </a:rPr>
                        <a:t>2**5</a:t>
                      </a:r>
                      <a:endParaRPr kumimoji="1" lang="ja-JP" altLang="en-US" sz="12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3185429314"/>
                  </a:ext>
                </a:extLst>
              </a:tr>
            </a:tbl>
          </a:graphicData>
        </a:graphic>
      </p:graphicFrame>
      <p:sp>
        <p:nvSpPr>
          <p:cNvPr id="17" name="正方形/長方形 16">
            <a:extLst>
              <a:ext uri="{FF2B5EF4-FFF2-40B4-BE49-F238E27FC236}">
                <a16:creationId xmlns:a16="http://schemas.microsoft.com/office/drawing/2014/main" id="{E7ABD5E3-361E-4E34-93AB-FA96B87A8843}"/>
              </a:ext>
            </a:extLst>
          </p:cNvPr>
          <p:cNvSpPr/>
          <p:nvPr/>
        </p:nvSpPr>
        <p:spPr>
          <a:xfrm>
            <a:off x="361176" y="5372341"/>
            <a:ext cx="3615656" cy="873066"/>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400" dirty="0">
                <a:solidFill>
                  <a:schemeClr val="tx1"/>
                </a:solidFill>
                <a:latin typeface="メイリオ" panose="020B0604030504040204" pitchFamily="50" charset="-128"/>
                <a:ea typeface="メイリオ" panose="020B0604030504040204" pitchFamily="50" charset="-128"/>
              </a:rPr>
              <a:t>x = 100 + 5 *2</a:t>
            </a:r>
          </a:p>
          <a:p>
            <a:r>
              <a:rPr kumimoji="1" lang="en-US" altLang="ja-JP" sz="1400" dirty="0">
                <a:solidFill>
                  <a:schemeClr val="tx1"/>
                </a:solidFill>
                <a:latin typeface="メイリオ" panose="020B0604030504040204" pitchFamily="50" charset="-128"/>
                <a:ea typeface="メイリオ" panose="020B0604030504040204" pitchFamily="50" charset="-128"/>
              </a:rPr>
              <a:t>print( x )</a:t>
            </a:r>
            <a:endParaRPr kumimoji="1" lang="ja-JP" altLang="en-US" sz="1400" dirty="0">
              <a:solidFill>
                <a:schemeClr val="tx1"/>
              </a:solidFill>
              <a:latin typeface="メイリオ" panose="020B0604030504040204" pitchFamily="50" charset="-128"/>
              <a:ea typeface="メイリオ" panose="020B0604030504040204" pitchFamily="50" charset="-128"/>
            </a:endParaRPr>
          </a:p>
        </p:txBody>
      </p:sp>
      <p:grpSp>
        <p:nvGrpSpPr>
          <p:cNvPr id="13" name="グループ化 12">
            <a:extLst>
              <a:ext uri="{FF2B5EF4-FFF2-40B4-BE49-F238E27FC236}">
                <a16:creationId xmlns:a16="http://schemas.microsoft.com/office/drawing/2014/main" id="{18C44D72-4543-44E4-9787-83034ADA9005}"/>
              </a:ext>
            </a:extLst>
          </p:cNvPr>
          <p:cNvGrpSpPr/>
          <p:nvPr/>
        </p:nvGrpSpPr>
        <p:grpSpPr>
          <a:xfrm>
            <a:off x="4484250" y="2695927"/>
            <a:ext cx="4280091" cy="795720"/>
            <a:chOff x="4814860" y="1482847"/>
            <a:chExt cx="4311884" cy="795720"/>
          </a:xfrm>
        </p:grpSpPr>
        <p:sp>
          <p:nvSpPr>
            <p:cNvPr id="14" name="四角形: 角を丸くする 13">
              <a:extLst>
                <a:ext uri="{FF2B5EF4-FFF2-40B4-BE49-F238E27FC236}">
                  <a16:creationId xmlns:a16="http://schemas.microsoft.com/office/drawing/2014/main" id="{F2A64A75-F2AF-4EA4-939B-A10F783C5ACC}"/>
                </a:ext>
              </a:extLst>
            </p:cNvPr>
            <p:cNvSpPr/>
            <p:nvPr/>
          </p:nvSpPr>
          <p:spPr>
            <a:xfrm>
              <a:off x="4814860" y="1693792"/>
              <a:ext cx="4311884" cy="584775"/>
            </a:xfrm>
            <a:prstGeom prst="roundRect">
              <a:avLst>
                <a:gd name="adj" fmla="val 11918"/>
              </a:avLst>
            </a:prstGeom>
            <a:solidFill>
              <a:schemeClr val="bg1"/>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200" dirty="0">
                  <a:solidFill>
                    <a:schemeClr val="tx1"/>
                  </a:solidFill>
                  <a:latin typeface="メイリオ" panose="020B0604030504040204" pitchFamily="50" charset="-128"/>
                  <a:ea typeface="メイリオ" panose="020B0604030504040204" pitchFamily="50" charset="-128"/>
                </a:rPr>
                <a:t>10</a:t>
              </a:r>
              <a:r>
                <a:rPr kumimoji="1" lang="ja-JP" altLang="en-US" sz="1200" dirty="0">
                  <a:solidFill>
                    <a:schemeClr val="tx1"/>
                  </a:solidFill>
                  <a:latin typeface="メイリオ" panose="020B0604030504040204" pitchFamily="50" charset="-128"/>
                  <a:ea typeface="メイリオ" panose="020B0604030504040204" pitchFamily="50" charset="-128"/>
                </a:rPr>
                <a:t> </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 </a:t>
              </a:r>
              <a:r>
                <a:rPr kumimoji="1" lang="en-US" altLang="ja-JP" sz="1200" dirty="0">
                  <a:solidFill>
                    <a:schemeClr val="tx1"/>
                  </a:solidFill>
                  <a:latin typeface="メイリオ" panose="020B0604030504040204" pitchFamily="50" charset="-128"/>
                  <a:ea typeface="メイリオ" panose="020B0604030504040204" pitchFamily="50" charset="-128"/>
                </a:rPr>
                <a:t>5</a:t>
              </a:r>
              <a:r>
                <a:rPr kumimoji="1" lang="ja-JP" altLang="en-US" sz="1200" dirty="0">
                  <a:solidFill>
                    <a:schemeClr val="tx1"/>
                  </a:solidFill>
                  <a:latin typeface="メイリオ" panose="020B0604030504040204" pitchFamily="50" charset="-128"/>
                  <a:ea typeface="メイリオ" panose="020B0604030504040204" pitchFamily="50" charset="-128"/>
                </a:rPr>
                <a:t>という</a:t>
              </a:r>
              <a:r>
                <a:rPr kumimoji="1" lang="ja-JP" altLang="en-US" sz="1200" b="1" u="sng" dirty="0">
                  <a:solidFill>
                    <a:srgbClr val="FF7C80"/>
                  </a:solidFill>
                  <a:latin typeface="メイリオ" panose="020B0604030504040204" pitchFamily="50" charset="-128"/>
                  <a:ea typeface="メイリオ" panose="020B0604030504040204" pitchFamily="50" charset="-128"/>
                </a:rPr>
                <a:t>文字</a:t>
              </a:r>
              <a:r>
                <a:rPr kumimoji="1" lang="ja-JP" altLang="en-US" sz="1200" dirty="0">
                  <a:solidFill>
                    <a:schemeClr val="tx1"/>
                  </a:solidFill>
                  <a:latin typeface="メイリオ" panose="020B0604030504040204" pitchFamily="50" charset="-128"/>
                  <a:ea typeface="メイリオ" panose="020B0604030504040204" pitchFamily="50" charset="-128"/>
                </a:rPr>
                <a:t>を表示しろ</a:t>
              </a:r>
              <a:endParaRPr kumimoji="1" lang="en-US" altLang="ja-JP" sz="1200" dirty="0">
                <a:solidFill>
                  <a:schemeClr val="tx1"/>
                </a:solidFill>
                <a:latin typeface="メイリオ" panose="020B0604030504040204" pitchFamily="50" charset="-128"/>
                <a:ea typeface="メイリオ" panose="020B0604030504040204" pitchFamily="50" charset="-128"/>
              </a:endParaRPr>
            </a:p>
          </p:txBody>
        </p:sp>
        <p:sp>
          <p:nvSpPr>
            <p:cNvPr id="19" name="四角形: 角を丸くする 18">
              <a:extLst>
                <a:ext uri="{FF2B5EF4-FFF2-40B4-BE49-F238E27FC236}">
                  <a16:creationId xmlns:a16="http://schemas.microsoft.com/office/drawing/2014/main" id="{E788C6FF-FA29-47CB-8371-CD1595AA2857}"/>
                </a:ext>
              </a:extLst>
            </p:cNvPr>
            <p:cNvSpPr/>
            <p:nvPr/>
          </p:nvSpPr>
          <p:spPr>
            <a:xfrm>
              <a:off x="6158074" y="1482847"/>
              <a:ext cx="1524000" cy="369329"/>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latin typeface="メイリオ" panose="020B0604030504040204" pitchFamily="50" charset="-128"/>
                  <a:ea typeface="メイリオ" panose="020B0604030504040204" pitchFamily="50" charset="-128"/>
                </a:rPr>
                <a:t>読み下し</a:t>
              </a:r>
            </a:p>
          </p:txBody>
        </p:sp>
      </p:grpSp>
      <p:sp>
        <p:nvSpPr>
          <p:cNvPr id="20" name="テキスト ボックス 19">
            <a:extLst>
              <a:ext uri="{FF2B5EF4-FFF2-40B4-BE49-F238E27FC236}">
                <a16:creationId xmlns:a16="http://schemas.microsoft.com/office/drawing/2014/main" id="{F39FA3AF-D3A9-4CB9-B228-2DE6DE8A7432}"/>
              </a:ext>
            </a:extLst>
          </p:cNvPr>
          <p:cNvSpPr txBox="1"/>
          <p:nvPr/>
        </p:nvSpPr>
        <p:spPr>
          <a:xfrm>
            <a:off x="163005" y="1160014"/>
            <a:ext cx="3615656" cy="369332"/>
          </a:xfrm>
          <a:prstGeom prst="rect">
            <a:avLst/>
          </a:prstGeom>
          <a:noFill/>
          <a:ln>
            <a:noFill/>
          </a:ln>
        </p:spPr>
        <p:txBody>
          <a:bodyPr wrap="square" rtlCol="0">
            <a:spAutoFit/>
          </a:bodyPr>
          <a:lstStyle/>
          <a:p>
            <a:r>
              <a:rPr kumimoji="1" lang="ja-JP" altLang="en-US" b="1" u="sng" dirty="0">
                <a:solidFill>
                  <a:schemeClr val="accent5"/>
                </a:solidFill>
                <a:latin typeface="メイリオ" panose="020B0604030504040204" pitchFamily="50" charset="-128"/>
                <a:ea typeface="メイリオ" panose="020B0604030504040204" pitchFamily="50" charset="-128"/>
              </a:rPr>
              <a:t>四則演算の方法</a:t>
            </a:r>
          </a:p>
        </p:txBody>
      </p:sp>
      <p:cxnSp>
        <p:nvCxnSpPr>
          <p:cNvPr id="21" name="直線コネクタ 20">
            <a:extLst>
              <a:ext uri="{FF2B5EF4-FFF2-40B4-BE49-F238E27FC236}">
                <a16:creationId xmlns:a16="http://schemas.microsoft.com/office/drawing/2014/main" id="{22FE6FEA-F09C-4ED6-BE6F-15872CBF45CF}"/>
              </a:ext>
            </a:extLst>
          </p:cNvPr>
          <p:cNvCxnSpPr/>
          <p:nvPr/>
        </p:nvCxnSpPr>
        <p:spPr>
          <a:xfrm>
            <a:off x="161074" y="3790623"/>
            <a:ext cx="8821849" cy="0"/>
          </a:xfrm>
          <a:prstGeom prst="line">
            <a:avLst/>
          </a:prstGeom>
          <a:ln w="38100">
            <a:solidFill>
              <a:schemeClr val="accent5"/>
            </a:solidFill>
            <a:prstDash val="dashDot"/>
          </a:ln>
        </p:spPr>
        <p:style>
          <a:lnRef idx="1">
            <a:schemeClr val="accent1"/>
          </a:lnRef>
          <a:fillRef idx="0">
            <a:schemeClr val="accent1"/>
          </a:fillRef>
          <a:effectRef idx="0">
            <a:schemeClr val="accent1"/>
          </a:effectRef>
          <a:fontRef idx="minor">
            <a:schemeClr val="tx1"/>
          </a:fontRef>
        </p:style>
      </p:cxnSp>
      <p:grpSp>
        <p:nvGrpSpPr>
          <p:cNvPr id="22" name="グループ化 21">
            <a:extLst>
              <a:ext uri="{FF2B5EF4-FFF2-40B4-BE49-F238E27FC236}">
                <a16:creationId xmlns:a16="http://schemas.microsoft.com/office/drawing/2014/main" id="{FA2D7F2F-63D0-414A-AD0E-E76144FC5264}"/>
              </a:ext>
            </a:extLst>
          </p:cNvPr>
          <p:cNvGrpSpPr/>
          <p:nvPr/>
        </p:nvGrpSpPr>
        <p:grpSpPr>
          <a:xfrm>
            <a:off x="4484249" y="3961144"/>
            <a:ext cx="4280091" cy="795720"/>
            <a:chOff x="4814860" y="1482847"/>
            <a:chExt cx="4311884" cy="795720"/>
          </a:xfrm>
        </p:grpSpPr>
        <p:sp>
          <p:nvSpPr>
            <p:cNvPr id="23" name="四角形: 角を丸くする 22">
              <a:extLst>
                <a:ext uri="{FF2B5EF4-FFF2-40B4-BE49-F238E27FC236}">
                  <a16:creationId xmlns:a16="http://schemas.microsoft.com/office/drawing/2014/main" id="{5077EAB0-C8E9-4744-976D-86E9894D6ABB}"/>
                </a:ext>
              </a:extLst>
            </p:cNvPr>
            <p:cNvSpPr/>
            <p:nvPr/>
          </p:nvSpPr>
          <p:spPr>
            <a:xfrm>
              <a:off x="4814860" y="1693792"/>
              <a:ext cx="4311884" cy="584775"/>
            </a:xfrm>
            <a:prstGeom prst="roundRect">
              <a:avLst>
                <a:gd name="adj" fmla="val 11918"/>
              </a:avLst>
            </a:prstGeom>
            <a:solidFill>
              <a:schemeClr val="bg1"/>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200" dirty="0">
                  <a:solidFill>
                    <a:schemeClr val="tx1"/>
                  </a:solidFill>
                  <a:latin typeface="メイリオ" panose="020B0604030504040204" pitchFamily="50" charset="-128"/>
                  <a:ea typeface="メイリオ" panose="020B0604030504040204" pitchFamily="50" charset="-128"/>
                </a:rPr>
                <a:t>10 + 5</a:t>
              </a:r>
              <a:r>
                <a:rPr kumimoji="1" lang="ja-JP" altLang="en-US" sz="1200" dirty="0">
                  <a:solidFill>
                    <a:schemeClr val="tx1"/>
                  </a:solidFill>
                  <a:latin typeface="メイリオ" panose="020B0604030504040204" pitchFamily="50" charset="-128"/>
                  <a:ea typeface="メイリオ" panose="020B0604030504040204" pitchFamily="50" charset="-128"/>
                </a:rPr>
                <a:t>の</a:t>
              </a:r>
              <a:r>
                <a:rPr kumimoji="1" lang="ja-JP" altLang="en-US" sz="1200" b="1" u="sng" dirty="0">
                  <a:solidFill>
                    <a:srgbClr val="FF7C80"/>
                  </a:solidFill>
                  <a:latin typeface="メイリオ" panose="020B0604030504040204" pitchFamily="50" charset="-128"/>
                  <a:ea typeface="メイリオ" panose="020B0604030504040204" pitchFamily="50" charset="-128"/>
                </a:rPr>
                <a:t>計算結果</a:t>
              </a:r>
              <a:r>
                <a:rPr kumimoji="1" lang="ja-JP" altLang="en-US" sz="1200" dirty="0">
                  <a:solidFill>
                    <a:schemeClr val="tx1"/>
                  </a:solidFill>
                  <a:latin typeface="メイリオ" panose="020B0604030504040204" pitchFamily="50" charset="-128"/>
                  <a:ea typeface="メイリオ" panose="020B0604030504040204" pitchFamily="50" charset="-128"/>
                </a:rPr>
                <a:t>を表示しろ</a:t>
              </a:r>
            </a:p>
          </p:txBody>
        </p:sp>
        <p:sp>
          <p:nvSpPr>
            <p:cNvPr id="24" name="四角形: 角を丸くする 23">
              <a:extLst>
                <a:ext uri="{FF2B5EF4-FFF2-40B4-BE49-F238E27FC236}">
                  <a16:creationId xmlns:a16="http://schemas.microsoft.com/office/drawing/2014/main" id="{5BDD36E9-0A9E-407D-AC03-070604AD7384}"/>
                </a:ext>
              </a:extLst>
            </p:cNvPr>
            <p:cNvSpPr/>
            <p:nvPr/>
          </p:nvSpPr>
          <p:spPr>
            <a:xfrm>
              <a:off x="6158074" y="1482847"/>
              <a:ext cx="1524000" cy="369329"/>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latin typeface="メイリオ" panose="020B0604030504040204" pitchFamily="50" charset="-128"/>
                  <a:ea typeface="メイリオ" panose="020B0604030504040204" pitchFamily="50" charset="-128"/>
                </a:rPr>
                <a:t>読み下し</a:t>
              </a:r>
            </a:p>
          </p:txBody>
        </p:sp>
      </p:grpSp>
      <p:cxnSp>
        <p:nvCxnSpPr>
          <p:cNvPr id="25" name="直線コネクタ 24">
            <a:extLst>
              <a:ext uri="{FF2B5EF4-FFF2-40B4-BE49-F238E27FC236}">
                <a16:creationId xmlns:a16="http://schemas.microsoft.com/office/drawing/2014/main" id="{FAA40D86-5970-4016-86CC-E97B1E0DE5B1}"/>
              </a:ext>
            </a:extLst>
          </p:cNvPr>
          <p:cNvCxnSpPr/>
          <p:nvPr/>
        </p:nvCxnSpPr>
        <p:spPr>
          <a:xfrm>
            <a:off x="161075" y="4997464"/>
            <a:ext cx="8821849" cy="0"/>
          </a:xfrm>
          <a:prstGeom prst="line">
            <a:avLst/>
          </a:prstGeom>
          <a:ln w="38100">
            <a:solidFill>
              <a:schemeClr val="accent5"/>
            </a:solidFill>
            <a:prstDash val="dashDot"/>
          </a:ln>
        </p:spPr>
        <p:style>
          <a:lnRef idx="1">
            <a:schemeClr val="accent1"/>
          </a:lnRef>
          <a:fillRef idx="0">
            <a:schemeClr val="accent1"/>
          </a:fillRef>
          <a:effectRef idx="0">
            <a:schemeClr val="accent1"/>
          </a:effectRef>
          <a:fontRef idx="minor">
            <a:schemeClr val="tx1"/>
          </a:fontRef>
        </p:style>
      </p:cxnSp>
      <p:grpSp>
        <p:nvGrpSpPr>
          <p:cNvPr id="26" name="グループ化 25">
            <a:extLst>
              <a:ext uri="{FF2B5EF4-FFF2-40B4-BE49-F238E27FC236}">
                <a16:creationId xmlns:a16="http://schemas.microsoft.com/office/drawing/2014/main" id="{C89EDA56-E872-414D-97F9-C774586DC319}"/>
              </a:ext>
            </a:extLst>
          </p:cNvPr>
          <p:cNvGrpSpPr/>
          <p:nvPr/>
        </p:nvGrpSpPr>
        <p:grpSpPr>
          <a:xfrm>
            <a:off x="4484249" y="5132071"/>
            <a:ext cx="4280091" cy="1139104"/>
            <a:chOff x="4814860" y="1482847"/>
            <a:chExt cx="4311884" cy="1139104"/>
          </a:xfrm>
        </p:grpSpPr>
        <p:sp>
          <p:nvSpPr>
            <p:cNvPr id="27" name="四角形: 角を丸くする 26">
              <a:extLst>
                <a:ext uri="{FF2B5EF4-FFF2-40B4-BE49-F238E27FC236}">
                  <a16:creationId xmlns:a16="http://schemas.microsoft.com/office/drawing/2014/main" id="{4CC1780C-4DC0-413F-834F-F8388F7CF8DB}"/>
                </a:ext>
              </a:extLst>
            </p:cNvPr>
            <p:cNvSpPr/>
            <p:nvPr/>
          </p:nvSpPr>
          <p:spPr>
            <a:xfrm>
              <a:off x="4814860" y="1693792"/>
              <a:ext cx="4311884" cy="928159"/>
            </a:xfrm>
            <a:prstGeom prst="roundRect">
              <a:avLst>
                <a:gd name="adj" fmla="val 11918"/>
              </a:avLst>
            </a:prstGeom>
            <a:solidFill>
              <a:schemeClr val="bg1"/>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dirty="0">
                  <a:solidFill>
                    <a:schemeClr val="tx1"/>
                  </a:solidFill>
                  <a:latin typeface="メイリオ" panose="020B0604030504040204" pitchFamily="50" charset="-128"/>
                  <a:ea typeface="メイリオ" panose="020B0604030504040204" pitchFamily="50" charset="-128"/>
                </a:rPr>
                <a:t>に計算式の答えを入れなさい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ja-JP" altLang="en-US" sz="1200" dirty="0">
                  <a:solidFill>
                    <a:schemeClr val="tx1"/>
                  </a:solidFill>
                  <a:latin typeface="メイリオ" panose="020B0604030504040204" pitchFamily="50" charset="-128"/>
                  <a:ea typeface="メイリオ" panose="020B0604030504040204" pitchFamily="50" charset="-128"/>
                </a:rPr>
                <a:t>それを表示しなさい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p:txBody>
        </p:sp>
        <p:sp>
          <p:nvSpPr>
            <p:cNvPr id="28" name="四角形: 角を丸くする 27">
              <a:extLst>
                <a:ext uri="{FF2B5EF4-FFF2-40B4-BE49-F238E27FC236}">
                  <a16:creationId xmlns:a16="http://schemas.microsoft.com/office/drawing/2014/main" id="{D9A3829F-4D41-496E-99A0-0F4EB7CDF4D7}"/>
                </a:ext>
              </a:extLst>
            </p:cNvPr>
            <p:cNvSpPr/>
            <p:nvPr/>
          </p:nvSpPr>
          <p:spPr>
            <a:xfrm>
              <a:off x="6158074" y="1482847"/>
              <a:ext cx="1524000" cy="369329"/>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latin typeface="メイリオ" panose="020B0604030504040204" pitchFamily="50" charset="-128"/>
                  <a:ea typeface="メイリオ" panose="020B0604030504040204" pitchFamily="50" charset="-128"/>
                </a:rPr>
                <a:t>読み下し</a:t>
              </a:r>
            </a:p>
          </p:txBody>
        </p:sp>
      </p:grpSp>
      <p:sp>
        <p:nvSpPr>
          <p:cNvPr id="29" name="テキスト ボックス 28">
            <a:extLst>
              <a:ext uri="{FF2B5EF4-FFF2-40B4-BE49-F238E27FC236}">
                <a16:creationId xmlns:a16="http://schemas.microsoft.com/office/drawing/2014/main" id="{0217E812-D51C-4833-BD5A-6E6F591D5F86}"/>
              </a:ext>
            </a:extLst>
          </p:cNvPr>
          <p:cNvSpPr txBox="1"/>
          <p:nvPr/>
        </p:nvSpPr>
        <p:spPr bwMode="auto">
          <a:xfrm>
            <a:off x="111212" y="1488252"/>
            <a:ext cx="4280092" cy="1358064"/>
          </a:xfrm>
          <a:prstGeom prst="rect">
            <a:avLst/>
          </a:prstGeom>
          <a:noFill/>
        </p:spPr>
        <p:txBody>
          <a:bodyPr wrap="square" rtlCol="0">
            <a:spAutoFit/>
          </a:bodyPr>
          <a:lstStyle/>
          <a:p>
            <a:pPr>
              <a:lnSpc>
                <a:spcPct val="150000"/>
              </a:lnSpc>
            </a:pPr>
            <a:r>
              <a:rPr lang="ja-JP" altLang="en-US" sz="1400" dirty="0">
                <a:latin typeface="メイリオ" panose="020B0604030504040204" pitchFamily="50" charset="-128"/>
                <a:ea typeface="メイリオ" panose="020B0604030504040204" pitchFamily="50" charset="-128"/>
              </a:rPr>
              <a:t>　右のような演算子を使って、計算をすることができます</a:t>
            </a:r>
            <a:endParaRPr lang="en-US" altLang="ja-JP" sz="1400" dirty="0">
              <a:latin typeface="メイリオ" panose="020B0604030504040204" pitchFamily="50" charset="-128"/>
              <a:ea typeface="メイリオ" panose="020B0604030504040204" pitchFamily="50" charset="-128"/>
            </a:endParaRPr>
          </a:p>
          <a:p>
            <a:pPr>
              <a:lnSpc>
                <a:spcPct val="150000"/>
              </a:lnSpc>
            </a:pPr>
            <a:r>
              <a:rPr lang="ja-JP" altLang="en-US" sz="1400" dirty="0">
                <a:latin typeface="メイリオ" panose="020B0604030504040204" pitchFamily="50" charset="-128"/>
                <a:ea typeface="メイリオ" panose="020B0604030504040204" pitchFamily="50" charset="-128"/>
              </a:rPr>
              <a:t>　慣れないものもあると思うので、使ってみて覚えていきましょう</a:t>
            </a:r>
            <a:endParaRPr lang="en-US" altLang="ja-JP" sz="1400" dirty="0">
              <a:latin typeface="メイリオ" panose="020B0604030504040204" pitchFamily="50" charset="-128"/>
              <a:ea typeface="メイリオ" panose="020B0604030504040204" pitchFamily="50" charset="-128"/>
            </a:endParaRPr>
          </a:p>
        </p:txBody>
      </p:sp>
      <p:sp>
        <p:nvSpPr>
          <p:cNvPr id="31" name="楕円 30">
            <a:extLst>
              <a:ext uri="{FF2B5EF4-FFF2-40B4-BE49-F238E27FC236}">
                <a16:creationId xmlns:a16="http://schemas.microsoft.com/office/drawing/2014/main" id="{BFEEAB16-9CF7-4968-9A46-735CFA051CBB}"/>
              </a:ext>
            </a:extLst>
          </p:cNvPr>
          <p:cNvSpPr/>
          <p:nvPr/>
        </p:nvSpPr>
        <p:spPr>
          <a:xfrm>
            <a:off x="6737212" y="2573305"/>
            <a:ext cx="2340529" cy="964734"/>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調整しました</a:t>
            </a:r>
            <a:endParaRPr kumimoji="1" lang="en-US" altLang="ja-JP" dirty="0"/>
          </a:p>
          <a:p>
            <a:pPr algn="ctr"/>
            <a:r>
              <a:rPr kumimoji="1" lang="ja-JP" altLang="en-US" dirty="0"/>
              <a:t>これで</a:t>
            </a:r>
            <a:r>
              <a:rPr kumimoji="1" lang="en-US" altLang="ja-JP" dirty="0"/>
              <a:t>OK</a:t>
            </a:r>
            <a:endParaRPr kumimoji="1" lang="ja-JP" altLang="en-US" dirty="0"/>
          </a:p>
        </p:txBody>
      </p:sp>
    </p:spTree>
    <p:extLst>
      <p:ext uri="{BB962C8B-B14F-4D97-AF65-F5344CB8AC3E}">
        <p14:creationId xmlns:p14="http://schemas.microsoft.com/office/powerpoint/2010/main" val="14051005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28</a:t>
            </a:fld>
            <a:endParaRPr kumimoji="1" lang="ja-JP" altLang="en-US"/>
          </a:p>
        </p:txBody>
      </p:sp>
      <p:sp>
        <p:nvSpPr>
          <p:cNvPr id="42" name="テキスト ボックス 41">
            <a:extLst>
              <a:ext uri="{FF2B5EF4-FFF2-40B4-BE49-F238E27FC236}">
                <a16:creationId xmlns:a16="http://schemas.microsoft.com/office/drawing/2014/main" id="{50B2579F-4FA1-49C7-9128-C011AF1164F5}"/>
              </a:ext>
            </a:extLst>
          </p:cNvPr>
          <p:cNvSpPr txBox="1"/>
          <p:nvPr/>
        </p:nvSpPr>
        <p:spPr>
          <a:xfrm>
            <a:off x="161075" y="657813"/>
            <a:ext cx="4738096" cy="600164"/>
          </a:xfrm>
          <a:prstGeom prst="rect">
            <a:avLst/>
          </a:prstGeom>
          <a:noFill/>
        </p:spPr>
        <p:txBody>
          <a:bodyPr wrap="square" rtlCol="0">
            <a:spAutoFit/>
          </a:bodyPr>
          <a:lstStyle/>
          <a:p>
            <a:pPr>
              <a:lnSpc>
                <a:spcPct val="150000"/>
              </a:lnSpc>
            </a:pPr>
            <a:r>
              <a:rPr lang="ja-JP" altLang="en-US" sz="2400" b="1" dirty="0">
                <a:solidFill>
                  <a:schemeClr val="accent1"/>
                </a:solidFill>
                <a:latin typeface="メイリオ" panose="020B0604030504040204" pitchFamily="50" charset="-128"/>
                <a:ea typeface="メイリオ" panose="020B0604030504040204" pitchFamily="50" charset="-128"/>
              </a:rPr>
              <a:t>処理関係</a:t>
            </a:r>
            <a:endParaRPr lang="zh-TW" altLang="en-US" sz="2400" b="1" dirty="0">
              <a:solidFill>
                <a:schemeClr val="accent1"/>
              </a:solidFill>
              <a:latin typeface="メイリオ" panose="020B0604030504040204" pitchFamily="50" charset="-128"/>
              <a:ea typeface="メイリオ" panose="020B0604030504040204" pitchFamily="50" charset="-128"/>
            </a:endParaRPr>
          </a:p>
        </p:txBody>
      </p:sp>
      <p:sp>
        <p:nvSpPr>
          <p:cNvPr id="10" name="テキスト ボックス 9">
            <a:extLst>
              <a:ext uri="{FF2B5EF4-FFF2-40B4-BE49-F238E27FC236}">
                <a16:creationId xmlns:a16="http://schemas.microsoft.com/office/drawing/2014/main" id="{32ADA412-2421-48DC-BF66-2CF68B3AF5CE}"/>
              </a:ext>
            </a:extLst>
          </p:cNvPr>
          <p:cNvSpPr txBox="1"/>
          <p:nvPr/>
        </p:nvSpPr>
        <p:spPr>
          <a:xfrm>
            <a:off x="111212" y="117527"/>
            <a:ext cx="5828193"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具体的なコードの書き方</a:t>
            </a:r>
          </a:p>
        </p:txBody>
      </p:sp>
      <p:sp>
        <p:nvSpPr>
          <p:cNvPr id="7" name="正方形/長方形 6">
            <a:extLst>
              <a:ext uri="{FF2B5EF4-FFF2-40B4-BE49-F238E27FC236}">
                <a16:creationId xmlns:a16="http://schemas.microsoft.com/office/drawing/2014/main" id="{7AF5D540-5BE6-4A69-84D2-871C4BA9902E}"/>
              </a:ext>
            </a:extLst>
          </p:cNvPr>
          <p:cNvSpPr/>
          <p:nvPr/>
        </p:nvSpPr>
        <p:spPr>
          <a:xfrm>
            <a:off x="361569" y="1533681"/>
            <a:ext cx="3940101" cy="928159"/>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400" dirty="0">
                <a:solidFill>
                  <a:schemeClr val="tx1"/>
                </a:solidFill>
                <a:latin typeface="メイリオ" panose="020B0604030504040204" pitchFamily="50" charset="-128"/>
                <a:ea typeface="メイリオ" panose="020B0604030504040204" pitchFamily="50" charset="-128"/>
              </a:rPr>
              <a:t>x = “</a:t>
            </a:r>
            <a:r>
              <a:rPr kumimoji="1" lang="ja-JP" altLang="en-US" sz="1400" dirty="0">
                <a:solidFill>
                  <a:schemeClr val="tx1"/>
                </a:solidFill>
                <a:latin typeface="メイリオ" panose="020B0604030504040204" pitchFamily="50" charset="-128"/>
                <a:ea typeface="メイリオ" panose="020B0604030504040204" pitchFamily="50" charset="-128"/>
              </a:rPr>
              <a:t>ストアカ</a:t>
            </a:r>
            <a:r>
              <a:rPr kumimoji="1" lang="en-US" altLang="ja-JP" sz="1400" dirty="0">
                <a:solidFill>
                  <a:schemeClr val="tx1"/>
                </a:solidFill>
                <a:latin typeface="メイリオ" panose="020B0604030504040204" pitchFamily="50" charset="-128"/>
                <a:ea typeface="メイリオ" panose="020B0604030504040204" pitchFamily="50" charset="-128"/>
              </a:rPr>
              <a:t>”</a:t>
            </a:r>
          </a:p>
          <a:p>
            <a:r>
              <a:rPr kumimoji="1" lang="en-US" altLang="ja-JP" sz="1400" dirty="0">
                <a:solidFill>
                  <a:schemeClr val="tx1"/>
                </a:solidFill>
                <a:latin typeface="メイリオ" panose="020B0604030504040204" pitchFamily="50" charset="-128"/>
                <a:ea typeface="メイリオ" panose="020B0604030504040204" pitchFamily="50" charset="-128"/>
              </a:rPr>
              <a:t>y = “</a:t>
            </a:r>
            <a:r>
              <a:rPr kumimoji="1" lang="ja-JP" altLang="en-US" sz="1400" dirty="0">
                <a:solidFill>
                  <a:schemeClr val="tx1"/>
                </a:solidFill>
                <a:latin typeface="メイリオ" panose="020B0604030504040204" pitchFamily="50" charset="-128"/>
                <a:ea typeface="メイリオ" panose="020B0604030504040204" pitchFamily="50" charset="-128"/>
              </a:rPr>
              <a:t>楽しい</a:t>
            </a:r>
            <a:r>
              <a:rPr kumimoji="1" lang="en-US" altLang="ja-JP" sz="1400" dirty="0">
                <a:solidFill>
                  <a:schemeClr val="tx1"/>
                </a:solidFill>
                <a:latin typeface="メイリオ" panose="020B0604030504040204" pitchFamily="50" charset="-128"/>
                <a:ea typeface="メイリオ" panose="020B0604030504040204" pitchFamily="50" charset="-128"/>
              </a:rPr>
              <a:t>!!”</a:t>
            </a:r>
          </a:p>
          <a:p>
            <a:r>
              <a:rPr kumimoji="1" lang="en-US" altLang="ja-JP" sz="1400" dirty="0">
                <a:solidFill>
                  <a:schemeClr val="tx1"/>
                </a:solidFill>
                <a:latin typeface="メイリオ" panose="020B0604030504040204" pitchFamily="50" charset="-128"/>
                <a:ea typeface="メイリオ" panose="020B0604030504040204" pitchFamily="50" charset="-128"/>
              </a:rPr>
              <a:t>print(x + y)  </a:t>
            </a:r>
            <a:endParaRPr kumimoji="1" lang="ja-JP" altLang="en-US" sz="1400" dirty="0">
              <a:solidFill>
                <a:schemeClr val="tx1"/>
              </a:solidFill>
              <a:latin typeface="メイリオ" panose="020B0604030504040204" pitchFamily="50" charset="-128"/>
              <a:ea typeface="メイリオ" panose="020B0604030504040204" pitchFamily="50" charset="-128"/>
            </a:endParaRPr>
          </a:p>
        </p:txBody>
      </p:sp>
      <p:sp>
        <p:nvSpPr>
          <p:cNvPr id="11" name="正方形/長方形 10">
            <a:extLst>
              <a:ext uri="{FF2B5EF4-FFF2-40B4-BE49-F238E27FC236}">
                <a16:creationId xmlns:a16="http://schemas.microsoft.com/office/drawing/2014/main" id="{38D4148E-50C8-4252-B180-5A1A6CCD17C1}"/>
              </a:ext>
            </a:extLst>
          </p:cNvPr>
          <p:cNvSpPr/>
          <p:nvPr/>
        </p:nvSpPr>
        <p:spPr>
          <a:xfrm>
            <a:off x="386265" y="3260595"/>
            <a:ext cx="3940101" cy="928159"/>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400" dirty="0">
                <a:solidFill>
                  <a:schemeClr val="tx1"/>
                </a:solidFill>
                <a:latin typeface="メイリオ" panose="020B0604030504040204" pitchFamily="50" charset="-128"/>
                <a:ea typeface="メイリオ" panose="020B0604030504040204" pitchFamily="50" charset="-128"/>
              </a:rPr>
              <a:t>x = “</a:t>
            </a:r>
            <a:r>
              <a:rPr kumimoji="1" lang="ja-JP" altLang="en-US" sz="1400" dirty="0">
                <a:solidFill>
                  <a:schemeClr val="tx1"/>
                </a:solidFill>
                <a:latin typeface="メイリオ" panose="020B0604030504040204" pitchFamily="50" charset="-128"/>
                <a:ea typeface="メイリオ" panose="020B0604030504040204" pitchFamily="50" charset="-128"/>
              </a:rPr>
              <a:t>ストアカ</a:t>
            </a:r>
            <a:r>
              <a:rPr kumimoji="1" lang="en-US" altLang="ja-JP" sz="1400" dirty="0">
                <a:solidFill>
                  <a:schemeClr val="tx1"/>
                </a:solidFill>
                <a:latin typeface="メイリオ" panose="020B0604030504040204" pitchFamily="50" charset="-128"/>
                <a:ea typeface="メイリオ" panose="020B0604030504040204" pitchFamily="50" charset="-128"/>
              </a:rPr>
              <a:t>”</a:t>
            </a:r>
          </a:p>
          <a:p>
            <a:r>
              <a:rPr kumimoji="1" lang="en-US" altLang="ja-JP" sz="1400" dirty="0">
                <a:solidFill>
                  <a:schemeClr val="tx1"/>
                </a:solidFill>
                <a:latin typeface="メイリオ" panose="020B0604030504040204" pitchFamily="50" charset="-128"/>
                <a:ea typeface="メイリオ" panose="020B0604030504040204" pitchFamily="50" charset="-128"/>
              </a:rPr>
              <a:t>print(</a:t>
            </a:r>
            <a:r>
              <a:rPr kumimoji="1" lang="en-US" altLang="ja-JP" sz="1400" dirty="0" err="1">
                <a:solidFill>
                  <a:schemeClr val="tx1"/>
                </a:solidFill>
                <a:latin typeface="メイリオ" panose="020B0604030504040204" pitchFamily="50" charset="-128"/>
                <a:ea typeface="メイリオ" panose="020B0604030504040204" pitchFamily="50" charset="-128"/>
              </a:rPr>
              <a:t>len</a:t>
            </a:r>
            <a:r>
              <a:rPr kumimoji="1" lang="en-US" altLang="ja-JP" sz="1400" dirty="0">
                <a:solidFill>
                  <a:schemeClr val="tx1"/>
                </a:solidFill>
                <a:latin typeface="メイリオ" panose="020B0604030504040204" pitchFamily="50" charset="-128"/>
                <a:ea typeface="メイリオ" panose="020B0604030504040204" pitchFamily="50" charset="-128"/>
              </a:rPr>
              <a:t>(x))</a:t>
            </a:r>
            <a:endParaRPr kumimoji="1" lang="ja-JP" altLang="en-US" sz="1400" dirty="0">
              <a:solidFill>
                <a:schemeClr val="tx1"/>
              </a:solidFill>
              <a:latin typeface="メイリオ" panose="020B0604030504040204" pitchFamily="50" charset="-128"/>
              <a:ea typeface="メイリオ" panose="020B0604030504040204" pitchFamily="50" charset="-128"/>
            </a:endParaRPr>
          </a:p>
        </p:txBody>
      </p:sp>
      <p:sp>
        <p:nvSpPr>
          <p:cNvPr id="16" name="正方形/長方形 15">
            <a:extLst>
              <a:ext uri="{FF2B5EF4-FFF2-40B4-BE49-F238E27FC236}">
                <a16:creationId xmlns:a16="http://schemas.microsoft.com/office/drawing/2014/main" id="{616E14AC-FEEB-40BD-BE38-C65B254457E2}"/>
              </a:ext>
            </a:extLst>
          </p:cNvPr>
          <p:cNvSpPr/>
          <p:nvPr/>
        </p:nvSpPr>
        <p:spPr>
          <a:xfrm>
            <a:off x="386264" y="4974478"/>
            <a:ext cx="3940101" cy="928159"/>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400" dirty="0">
                <a:solidFill>
                  <a:schemeClr val="tx1"/>
                </a:solidFill>
                <a:latin typeface="メイリオ" panose="020B0604030504040204" pitchFamily="50" charset="-128"/>
                <a:ea typeface="メイリオ" panose="020B0604030504040204" pitchFamily="50" charset="-128"/>
              </a:rPr>
              <a:t>x = “</a:t>
            </a:r>
            <a:r>
              <a:rPr kumimoji="1" lang="ja-JP" altLang="en-US" sz="1400" dirty="0">
                <a:solidFill>
                  <a:schemeClr val="tx1"/>
                </a:solidFill>
                <a:latin typeface="メイリオ" panose="020B0604030504040204" pitchFamily="50" charset="-128"/>
                <a:ea typeface="メイリオ" panose="020B0604030504040204" pitchFamily="50" charset="-128"/>
              </a:rPr>
              <a:t>ストアカ</a:t>
            </a:r>
            <a:r>
              <a:rPr kumimoji="1" lang="en-US" altLang="ja-JP" sz="1400" dirty="0">
                <a:solidFill>
                  <a:schemeClr val="tx1"/>
                </a:solidFill>
                <a:latin typeface="メイリオ" panose="020B0604030504040204" pitchFamily="50" charset="-128"/>
                <a:ea typeface="メイリオ" panose="020B0604030504040204" pitchFamily="50" charset="-128"/>
              </a:rPr>
              <a:t>”</a:t>
            </a:r>
          </a:p>
          <a:p>
            <a:r>
              <a:rPr kumimoji="1" lang="en-US" altLang="ja-JP" sz="1400" dirty="0">
                <a:solidFill>
                  <a:schemeClr val="tx1"/>
                </a:solidFill>
                <a:latin typeface="メイリオ" panose="020B0604030504040204" pitchFamily="50" charset="-128"/>
                <a:ea typeface="メイリオ" panose="020B0604030504040204" pitchFamily="50" charset="-128"/>
              </a:rPr>
              <a:t>print(</a:t>
            </a:r>
            <a:r>
              <a:rPr kumimoji="1" lang="en-US" altLang="ja-JP" sz="1400" dirty="0" err="1">
                <a:solidFill>
                  <a:schemeClr val="tx1"/>
                </a:solidFill>
                <a:latin typeface="メイリオ" panose="020B0604030504040204" pitchFamily="50" charset="-128"/>
                <a:ea typeface="メイリオ" panose="020B0604030504040204" pitchFamily="50" charset="-128"/>
              </a:rPr>
              <a:t>x.count</a:t>
            </a:r>
            <a:r>
              <a:rPr kumimoji="1" lang="en-US" altLang="ja-JP" sz="1400" dirty="0">
                <a:solidFill>
                  <a:schemeClr val="tx1"/>
                </a:solidFill>
                <a:latin typeface="メイリオ" panose="020B0604030504040204" pitchFamily="50" charset="-128"/>
                <a:ea typeface="メイリオ" panose="020B0604030504040204" pitchFamily="50" charset="-128"/>
              </a:rPr>
              <a:t>(‘</a:t>
            </a:r>
            <a:r>
              <a:rPr kumimoji="1" lang="ja-JP" altLang="en-US" sz="1400" dirty="0">
                <a:solidFill>
                  <a:schemeClr val="tx1"/>
                </a:solidFill>
                <a:latin typeface="メイリオ" panose="020B0604030504040204" pitchFamily="50" charset="-128"/>
                <a:ea typeface="メイリオ" panose="020B0604030504040204" pitchFamily="50" charset="-128"/>
              </a:rPr>
              <a:t>ス</a:t>
            </a:r>
            <a:r>
              <a:rPr kumimoji="1" lang="en-US" altLang="ja-JP" sz="1400" dirty="0">
                <a:solidFill>
                  <a:schemeClr val="tx1"/>
                </a:solidFill>
                <a:latin typeface="メイリオ" panose="020B0604030504040204" pitchFamily="50" charset="-128"/>
                <a:ea typeface="メイリオ" panose="020B0604030504040204" pitchFamily="50" charset="-128"/>
              </a:rPr>
              <a:t>’))</a:t>
            </a:r>
            <a:endParaRPr kumimoji="1" lang="ja-JP" altLang="en-US" sz="1400" dirty="0">
              <a:solidFill>
                <a:schemeClr val="tx1"/>
              </a:solidFill>
              <a:latin typeface="メイリオ" panose="020B0604030504040204" pitchFamily="50" charset="-128"/>
              <a:ea typeface="メイリオ" panose="020B0604030504040204" pitchFamily="50" charset="-128"/>
            </a:endParaRPr>
          </a:p>
        </p:txBody>
      </p:sp>
      <p:grpSp>
        <p:nvGrpSpPr>
          <p:cNvPr id="27" name="グループ化 26">
            <a:extLst>
              <a:ext uri="{FF2B5EF4-FFF2-40B4-BE49-F238E27FC236}">
                <a16:creationId xmlns:a16="http://schemas.microsoft.com/office/drawing/2014/main" id="{0D265E9B-FB82-471D-8657-294ECF16A105}"/>
              </a:ext>
            </a:extLst>
          </p:cNvPr>
          <p:cNvGrpSpPr/>
          <p:nvPr/>
        </p:nvGrpSpPr>
        <p:grpSpPr>
          <a:xfrm>
            <a:off x="4572000" y="1296373"/>
            <a:ext cx="4280091" cy="1139103"/>
            <a:chOff x="4814860" y="1482847"/>
            <a:chExt cx="4311884" cy="1139103"/>
          </a:xfrm>
        </p:grpSpPr>
        <p:sp>
          <p:nvSpPr>
            <p:cNvPr id="28" name="四角形: 角を丸くする 27">
              <a:extLst>
                <a:ext uri="{FF2B5EF4-FFF2-40B4-BE49-F238E27FC236}">
                  <a16:creationId xmlns:a16="http://schemas.microsoft.com/office/drawing/2014/main" id="{B4BBA3FD-B23E-44D1-98A8-91CE410CEFBD}"/>
                </a:ext>
              </a:extLst>
            </p:cNvPr>
            <p:cNvSpPr/>
            <p:nvPr/>
          </p:nvSpPr>
          <p:spPr>
            <a:xfrm>
              <a:off x="4814860" y="1693792"/>
              <a:ext cx="4311884" cy="928158"/>
            </a:xfrm>
            <a:prstGeom prst="roundRect">
              <a:avLst>
                <a:gd name="adj" fmla="val 11918"/>
              </a:avLst>
            </a:prstGeom>
            <a:solidFill>
              <a:schemeClr val="bg1"/>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dirty="0">
                  <a:solidFill>
                    <a:schemeClr val="tx1"/>
                  </a:solidFill>
                  <a:latin typeface="メイリオ" panose="020B0604030504040204" pitchFamily="50" charset="-128"/>
                  <a:ea typeface="メイリオ" panose="020B0604030504040204" pitchFamily="50" charset="-128"/>
                </a:rPr>
                <a:t>に</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ストアカ</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を入れなさい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a:solidFill>
                    <a:schemeClr val="tx1"/>
                  </a:solidFill>
                  <a:latin typeface="メイリオ" panose="020B0604030504040204" pitchFamily="50" charset="-128"/>
                  <a:ea typeface="メイリオ" panose="020B0604030504040204" pitchFamily="50" charset="-128"/>
                </a:rPr>
                <a:t>y</a:t>
              </a:r>
              <a:r>
                <a:rPr kumimoji="1" lang="ja-JP" altLang="en-US" sz="1200" dirty="0">
                  <a:solidFill>
                    <a:schemeClr val="tx1"/>
                  </a:solidFill>
                  <a:latin typeface="メイリオ" panose="020B0604030504040204" pitchFamily="50" charset="-128"/>
                  <a:ea typeface="メイリオ" panose="020B0604030504040204" pitchFamily="50" charset="-128"/>
                </a:rPr>
                <a:t>に</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楽しい</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を入れなさい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dirty="0">
                  <a:solidFill>
                    <a:schemeClr val="tx1"/>
                  </a:solidFill>
                  <a:latin typeface="メイリオ" panose="020B0604030504040204" pitchFamily="50" charset="-128"/>
                  <a:ea typeface="メイリオ" panose="020B0604030504040204" pitchFamily="50" charset="-128"/>
                </a:rPr>
                <a:t>と</a:t>
              </a:r>
              <a:r>
                <a:rPr kumimoji="1" lang="en-US" altLang="ja-JP" sz="1200" dirty="0">
                  <a:solidFill>
                    <a:schemeClr val="tx1"/>
                  </a:solidFill>
                  <a:latin typeface="メイリオ" panose="020B0604030504040204" pitchFamily="50" charset="-128"/>
                  <a:ea typeface="メイリオ" panose="020B0604030504040204" pitchFamily="50" charset="-128"/>
                </a:rPr>
                <a:t>y</a:t>
              </a:r>
              <a:r>
                <a:rPr kumimoji="1" lang="ja-JP" altLang="en-US" sz="1200" dirty="0">
                  <a:solidFill>
                    <a:schemeClr val="tx1"/>
                  </a:solidFill>
                  <a:latin typeface="メイリオ" panose="020B0604030504040204" pitchFamily="50" charset="-128"/>
                  <a:ea typeface="メイリオ" panose="020B0604030504040204" pitchFamily="50" charset="-128"/>
                </a:rPr>
                <a:t>の文字をつなげて</a:t>
              </a:r>
              <a:r>
                <a:rPr kumimoji="1" lang="ja-JP" altLang="en-US" sz="1200">
                  <a:solidFill>
                    <a:schemeClr val="tx1"/>
                  </a:solidFill>
                  <a:latin typeface="メイリオ" panose="020B0604030504040204" pitchFamily="50" charset="-128"/>
                  <a:ea typeface="メイリオ" panose="020B0604030504040204" pitchFamily="50" charset="-128"/>
                </a:rPr>
                <a:t>表示しろ</a:t>
              </a:r>
              <a:endParaRPr kumimoji="1" lang="ja-JP" altLang="en-US" sz="1200" dirty="0">
                <a:solidFill>
                  <a:schemeClr val="tx1"/>
                </a:solidFill>
                <a:latin typeface="メイリオ" panose="020B0604030504040204" pitchFamily="50" charset="-128"/>
                <a:ea typeface="メイリオ" panose="020B0604030504040204" pitchFamily="50" charset="-128"/>
              </a:endParaRPr>
            </a:p>
          </p:txBody>
        </p:sp>
        <p:sp>
          <p:nvSpPr>
            <p:cNvPr id="29" name="四角形: 角を丸くする 28">
              <a:extLst>
                <a:ext uri="{FF2B5EF4-FFF2-40B4-BE49-F238E27FC236}">
                  <a16:creationId xmlns:a16="http://schemas.microsoft.com/office/drawing/2014/main" id="{C05CDBC4-D06A-41F0-AA21-70F8CABC8C17}"/>
                </a:ext>
              </a:extLst>
            </p:cNvPr>
            <p:cNvSpPr/>
            <p:nvPr/>
          </p:nvSpPr>
          <p:spPr>
            <a:xfrm>
              <a:off x="6158074" y="1482847"/>
              <a:ext cx="1524000" cy="369329"/>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latin typeface="メイリオ" panose="020B0604030504040204" pitchFamily="50" charset="-128"/>
                  <a:ea typeface="メイリオ" panose="020B0604030504040204" pitchFamily="50" charset="-128"/>
                </a:rPr>
                <a:t>読み下し</a:t>
              </a:r>
            </a:p>
          </p:txBody>
        </p:sp>
      </p:grpSp>
      <p:cxnSp>
        <p:nvCxnSpPr>
          <p:cNvPr id="30" name="直線コネクタ 29">
            <a:extLst>
              <a:ext uri="{FF2B5EF4-FFF2-40B4-BE49-F238E27FC236}">
                <a16:creationId xmlns:a16="http://schemas.microsoft.com/office/drawing/2014/main" id="{29366C22-D7F0-495D-B6C5-56CCFFAF16A3}"/>
              </a:ext>
            </a:extLst>
          </p:cNvPr>
          <p:cNvCxnSpPr/>
          <p:nvPr/>
        </p:nvCxnSpPr>
        <p:spPr>
          <a:xfrm>
            <a:off x="111212" y="2725069"/>
            <a:ext cx="8821849" cy="0"/>
          </a:xfrm>
          <a:prstGeom prst="line">
            <a:avLst/>
          </a:prstGeom>
          <a:ln w="38100">
            <a:solidFill>
              <a:schemeClr val="accent5"/>
            </a:solidFill>
            <a:prstDash val="dashDot"/>
          </a:ln>
        </p:spPr>
        <p:style>
          <a:lnRef idx="1">
            <a:schemeClr val="accent1"/>
          </a:lnRef>
          <a:fillRef idx="0">
            <a:schemeClr val="accent1"/>
          </a:fillRef>
          <a:effectRef idx="0">
            <a:schemeClr val="accent1"/>
          </a:effectRef>
          <a:fontRef idx="minor">
            <a:schemeClr val="tx1"/>
          </a:fontRef>
        </p:style>
      </p:cxnSp>
      <p:sp>
        <p:nvSpPr>
          <p:cNvPr id="31" name="テキスト ボックス 30">
            <a:extLst>
              <a:ext uri="{FF2B5EF4-FFF2-40B4-BE49-F238E27FC236}">
                <a16:creationId xmlns:a16="http://schemas.microsoft.com/office/drawing/2014/main" id="{C5468099-A526-4330-A220-68F5FB288186}"/>
              </a:ext>
            </a:extLst>
          </p:cNvPr>
          <p:cNvSpPr txBox="1"/>
          <p:nvPr/>
        </p:nvSpPr>
        <p:spPr>
          <a:xfrm>
            <a:off x="163005" y="1160014"/>
            <a:ext cx="3615656" cy="369332"/>
          </a:xfrm>
          <a:prstGeom prst="rect">
            <a:avLst/>
          </a:prstGeom>
          <a:noFill/>
          <a:ln>
            <a:noFill/>
          </a:ln>
        </p:spPr>
        <p:txBody>
          <a:bodyPr wrap="square" rtlCol="0">
            <a:spAutoFit/>
          </a:bodyPr>
          <a:lstStyle/>
          <a:p>
            <a:r>
              <a:rPr kumimoji="1" lang="ja-JP" altLang="en-US" b="1" u="sng" dirty="0">
                <a:solidFill>
                  <a:schemeClr val="accent5"/>
                </a:solidFill>
                <a:latin typeface="メイリオ" panose="020B0604030504040204" pitchFamily="50" charset="-128"/>
                <a:ea typeface="メイリオ" panose="020B0604030504040204" pitchFamily="50" charset="-128"/>
              </a:rPr>
              <a:t>文字をつなげる</a:t>
            </a:r>
          </a:p>
        </p:txBody>
      </p:sp>
      <p:sp>
        <p:nvSpPr>
          <p:cNvPr id="32" name="テキスト ボックス 31">
            <a:extLst>
              <a:ext uri="{FF2B5EF4-FFF2-40B4-BE49-F238E27FC236}">
                <a16:creationId xmlns:a16="http://schemas.microsoft.com/office/drawing/2014/main" id="{C5160AE5-F2B0-46AA-A30A-553E8EAAD652}"/>
              </a:ext>
            </a:extLst>
          </p:cNvPr>
          <p:cNvSpPr txBox="1"/>
          <p:nvPr/>
        </p:nvSpPr>
        <p:spPr>
          <a:xfrm>
            <a:off x="163005" y="2878778"/>
            <a:ext cx="3615656" cy="369332"/>
          </a:xfrm>
          <a:prstGeom prst="rect">
            <a:avLst/>
          </a:prstGeom>
          <a:noFill/>
          <a:ln>
            <a:noFill/>
          </a:ln>
        </p:spPr>
        <p:txBody>
          <a:bodyPr wrap="square" rtlCol="0">
            <a:spAutoFit/>
          </a:bodyPr>
          <a:lstStyle/>
          <a:p>
            <a:r>
              <a:rPr kumimoji="1" lang="ja-JP" altLang="en-US" b="1" u="sng" dirty="0">
                <a:solidFill>
                  <a:schemeClr val="accent5"/>
                </a:solidFill>
                <a:latin typeface="メイリオ" panose="020B0604030504040204" pitchFamily="50" charset="-128"/>
                <a:ea typeface="メイリオ" panose="020B0604030504040204" pitchFamily="50" charset="-128"/>
              </a:rPr>
              <a:t>文字を数える</a:t>
            </a:r>
          </a:p>
        </p:txBody>
      </p:sp>
      <p:sp>
        <p:nvSpPr>
          <p:cNvPr id="33" name="テキスト ボックス 32">
            <a:extLst>
              <a:ext uri="{FF2B5EF4-FFF2-40B4-BE49-F238E27FC236}">
                <a16:creationId xmlns:a16="http://schemas.microsoft.com/office/drawing/2014/main" id="{B1CCB160-82F7-4590-8F77-8DA0329B3934}"/>
              </a:ext>
            </a:extLst>
          </p:cNvPr>
          <p:cNvSpPr txBox="1"/>
          <p:nvPr/>
        </p:nvSpPr>
        <p:spPr>
          <a:xfrm>
            <a:off x="163004" y="4551164"/>
            <a:ext cx="5289839" cy="369332"/>
          </a:xfrm>
          <a:prstGeom prst="rect">
            <a:avLst/>
          </a:prstGeom>
          <a:noFill/>
          <a:ln>
            <a:noFill/>
          </a:ln>
        </p:spPr>
        <p:txBody>
          <a:bodyPr wrap="square" rtlCol="0">
            <a:spAutoFit/>
          </a:bodyPr>
          <a:lstStyle/>
          <a:p>
            <a:r>
              <a:rPr kumimoji="1" lang="ja-JP" altLang="en-US" b="1" u="sng" dirty="0">
                <a:solidFill>
                  <a:schemeClr val="accent5"/>
                </a:solidFill>
                <a:latin typeface="メイリオ" panose="020B0604030504040204" pitchFamily="50" charset="-128"/>
                <a:ea typeface="メイリオ" panose="020B0604030504040204" pitchFamily="50" charset="-128"/>
              </a:rPr>
              <a:t>文字の中に特定の文字がどれだけ入っているか</a:t>
            </a:r>
          </a:p>
        </p:txBody>
      </p:sp>
      <p:cxnSp>
        <p:nvCxnSpPr>
          <p:cNvPr id="34" name="直線コネクタ 33">
            <a:extLst>
              <a:ext uri="{FF2B5EF4-FFF2-40B4-BE49-F238E27FC236}">
                <a16:creationId xmlns:a16="http://schemas.microsoft.com/office/drawing/2014/main" id="{6E8CEAC6-DC08-4E66-97F8-B6A9EDD809EA}"/>
              </a:ext>
            </a:extLst>
          </p:cNvPr>
          <p:cNvCxnSpPr/>
          <p:nvPr/>
        </p:nvCxnSpPr>
        <p:spPr>
          <a:xfrm>
            <a:off x="111212" y="4380407"/>
            <a:ext cx="8821849" cy="0"/>
          </a:xfrm>
          <a:prstGeom prst="line">
            <a:avLst/>
          </a:prstGeom>
          <a:ln w="38100">
            <a:solidFill>
              <a:schemeClr val="accent5"/>
            </a:solidFill>
            <a:prstDash val="dashDot"/>
          </a:ln>
        </p:spPr>
        <p:style>
          <a:lnRef idx="1">
            <a:schemeClr val="accent1"/>
          </a:lnRef>
          <a:fillRef idx="0">
            <a:schemeClr val="accent1"/>
          </a:fillRef>
          <a:effectRef idx="0">
            <a:schemeClr val="accent1"/>
          </a:effectRef>
          <a:fontRef idx="minor">
            <a:schemeClr val="tx1"/>
          </a:fontRef>
        </p:style>
      </p:cxnSp>
      <p:grpSp>
        <p:nvGrpSpPr>
          <p:cNvPr id="35" name="グループ化 34">
            <a:extLst>
              <a:ext uri="{FF2B5EF4-FFF2-40B4-BE49-F238E27FC236}">
                <a16:creationId xmlns:a16="http://schemas.microsoft.com/office/drawing/2014/main" id="{63D5A313-85AD-4DFB-923E-199C51EF3EB1}"/>
              </a:ext>
            </a:extLst>
          </p:cNvPr>
          <p:cNvGrpSpPr/>
          <p:nvPr/>
        </p:nvGrpSpPr>
        <p:grpSpPr>
          <a:xfrm>
            <a:off x="4571998" y="3037022"/>
            <a:ext cx="4280091" cy="1139103"/>
            <a:chOff x="4814860" y="1482847"/>
            <a:chExt cx="4311884" cy="1139103"/>
          </a:xfrm>
        </p:grpSpPr>
        <p:sp>
          <p:nvSpPr>
            <p:cNvPr id="36" name="四角形: 角を丸くする 35">
              <a:extLst>
                <a:ext uri="{FF2B5EF4-FFF2-40B4-BE49-F238E27FC236}">
                  <a16:creationId xmlns:a16="http://schemas.microsoft.com/office/drawing/2014/main" id="{1EACEDEA-82B2-41BB-8DD2-059C28585F73}"/>
                </a:ext>
              </a:extLst>
            </p:cNvPr>
            <p:cNvSpPr/>
            <p:nvPr/>
          </p:nvSpPr>
          <p:spPr>
            <a:xfrm>
              <a:off x="4814860" y="1693792"/>
              <a:ext cx="4311884" cy="928158"/>
            </a:xfrm>
            <a:prstGeom prst="roundRect">
              <a:avLst>
                <a:gd name="adj" fmla="val 11918"/>
              </a:avLst>
            </a:prstGeom>
            <a:solidFill>
              <a:schemeClr val="bg1"/>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dirty="0">
                  <a:solidFill>
                    <a:schemeClr val="tx1"/>
                  </a:solidFill>
                  <a:latin typeface="メイリオ" panose="020B0604030504040204" pitchFamily="50" charset="-128"/>
                  <a:ea typeface="メイリオ" panose="020B0604030504040204" pitchFamily="50" charset="-128"/>
                </a:rPr>
                <a:t>に</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ストアカ</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を入れなさい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dirty="0">
                  <a:solidFill>
                    <a:schemeClr val="tx1"/>
                  </a:solidFill>
                  <a:latin typeface="メイリオ" panose="020B0604030504040204" pitchFamily="50" charset="-128"/>
                  <a:ea typeface="メイリオ" panose="020B0604030504040204" pitchFamily="50" charset="-128"/>
                </a:rPr>
                <a:t>に入っている文字は何文字</a:t>
              </a:r>
              <a:r>
                <a:rPr kumimoji="1" lang="ja-JP" altLang="en-US" sz="1200">
                  <a:solidFill>
                    <a:schemeClr val="tx1"/>
                  </a:solidFill>
                  <a:latin typeface="メイリオ" panose="020B0604030504040204" pitchFamily="50" charset="-128"/>
                  <a:ea typeface="メイリオ" panose="020B0604030504040204" pitchFamily="50" charset="-128"/>
                </a:rPr>
                <a:t>か数えて表示しろ</a:t>
              </a:r>
              <a:endParaRPr kumimoji="1" lang="en-US" altLang="ja-JP" sz="1200" dirty="0">
                <a:solidFill>
                  <a:schemeClr val="tx1"/>
                </a:solidFill>
                <a:latin typeface="メイリオ" panose="020B0604030504040204" pitchFamily="50" charset="-128"/>
                <a:ea typeface="メイリオ" panose="020B0604030504040204" pitchFamily="50" charset="-128"/>
              </a:endParaRPr>
            </a:p>
          </p:txBody>
        </p:sp>
        <p:sp>
          <p:nvSpPr>
            <p:cNvPr id="37" name="四角形: 角を丸くする 36">
              <a:extLst>
                <a:ext uri="{FF2B5EF4-FFF2-40B4-BE49-F238E27FC236}">
                  <a16:creationId xmlns:a16="http://schemas.microsoft.com/office/drawing/2014/main" id="{3C646E98-7A98-4BCF-A952-23BCD037FC4A}"/>
                </a:ext>
              </a:extLst>
            </p:cNvPr>
            <p:cNvSpPr/>
            <p:nvPr/>
          </p:nvSpPr>
          <p:spPr>
            <a:xfrm>
              <a:off x="6158074" y="1482847"/>
              <a:ext cx="1524000" cy="369329"/>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latin typeface="メイリオ" panose="020B0604030504040204" pitchFamily="50" charset="-128"/>
                  <a:ea typeface="メイリオ" panose="020B0604030504040204" pitchFamily="50" charset="-128"/>
                </a:rPr>
                <a:t>読み下し</a:t>
              </a:r>
            </a:p>
          </p:txBody>
        </p:sp>
      </p:grpSp>
      <p:grpSp>
        <p:nvGrpSpPr>
          <p:cNvPr id="38" name="グループ化 37">
            <a:extLst>
              <a:ext uri="{FF2B5EF4-FFF2-40B4-BE49-F238E27FC236}">
                <a16:creationId xmlns:a16="http://schemas.microsoft.com/office/drawing/2014/main" id="{59AEA300-7AE3-4DCD-9074-78C8826A8150}"/>
              </a:ext>
            </a:extLst>
          </p:cNvPr>
          <p:cNvGrpSpPr/>
          <p:nvPr/>
        </p:nvGrpSpPr>
        <p:grpSpPr>
          <a:xfrm>
            <a:off x="4571997" y="4763534"/>
            <a:ext cx="4280091" cy="1139103"/>
            <a:chOff x="4814860" y="1482847"/>
            <a:chExt cx="4311884" cy="1139103"/>
          </a:xfrm>
        </p:grpSpPr>
        <p:sp>
          <p:nvSpPr>
            <p:cNvPr id="39" name="四角形: 角を丸くする 38">
              <a:extLst>
                <a:ext uri="{FF2B5EF4-FFF2-40B4-BE49-F238E27FC236}">
                  <a16:creationId xmlns:a16="http://schemas.microsoft.com/office/drawing/2014/main" id="{28B69093-D81C-4B16-9979-3ADFA4890AA1}"/>
                </a:ext>
              </a:extLst>
            </p:cNvPr>
            <p:cNvSpPr/>
            <p:nvPr/>
          </p:nvSpPr>
          <p:spPr>
            <a:xfrm>
              <a:off x="4814860" y="1693792"/>
              <a:ext cx="4311884" cy="928158"/>
            </a:xfrm>
            <a:prstGeom prst="roundRect">
              <a:avLst>
                <a:gd name="adj" fmla="val 11918"/>
              </a:avLst>
            </a:prstGeom>
            <a:solidFill>
              <a:schemeClr val="bg1"/>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dirty="0">
                  <a:solidFill>
                    <a:schemeClr val="tx1"/>
                  </a:solidFill>
                  <a:latin typeface="メイリオ" panose="020B0604030504040204" pitchFamily="50" charset="-128"/>
                  <a:ea typeface="メイリオ" panose="020B0604030504040204" pitchFamily="50" charset="-128"/>
                </a:rPr>
                <a:t>に</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ストアカ</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を入れなさい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dirty="0">
                  <a:solidFill>
                    <a:schemeClr val="tx1"/>
                  </a:solidFill>
                  <a:latin typeface="メイリオ" panose="020B0604030504040204" pitchFamily="50" charset="-128"/>
                  <a:ea typeface="メイリオ" panose="020B0604030504040204" pitchFamily="50" charset="-128"/>
                </a:rPr>
                <a:t>に入っている文字の中に</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ス</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が何個ある</a:t>
              </a:r>
              <a:r>
                <a:rPr kumimoji="1" lang="ja-JP" altLang="en-US" sz="1200">
                  <a:solidFill>
                    <a:schemeClr val="tx1"/>
                  </a:solidFill>
                  <a:latin typeface="メイリオ" panose="020B0604030504040204" pitchFamily="50" charset="-128"/>
                  <a:ea typeface="メイリオ" panose="020B0604030504040204" pitchFamily="50" charset="-128"/>
                </a:rPr>
                <a:t>か数えて表示しろ</a:t>
              </a:r>
              <a:endParaRPr kumimoji="1" lang="en-US" altLang="ja-JP" sz="1200" dirty="0">
                <a:solidFill>
                  <a:schemeClr val="tx1"/>
                </a:solidFill>
                <a:latin typeface="メイリオ" panose="020B0604030504040204" pitchFamily="50" charset="-128"/>
                <a:ea typeface="メイリオ" panose="020B0604030504040204" pitchFamily="50" charset="-128"/>
              </a:endParaRPr>
            </a:p>
          </p:txBody>
        </p:sp>
        <p:sp>
          <p:nvSpPr>
            <p:cNvPr id="40" name="四角形: 角を丸くする 39">
              <a:extLst>
                <a:ext uri="{FF2B5EF4-FFF2-40B4-BE49-F238E27FC236}">
                  <a16:creationId xmlns:a16="http://schemas.microsoft.com/office/drawing/2014/main" id="{4A91CDB6-3A2A-486D-B9E2-FD012D19C5ED}"/>
                </a:ext>
              </a:extLst>
            </p:cNvPr>
            <p:cNvSpPr/>
            <p:nvPr/>
          </p:nvSpPr>
          <p:spPr>
            <a:xfrm>
              <a:off x="6158074" y="1482847"/>
              <a:ext cx="1524000" cy="369329"/>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latin typeface="メイリオ" panose="020B0604030504040204" pitchFamily="50" charset="-128"/>
                  <a:ea typeface="メイリオ" panose="020B0604030504040204" pitchFamily="50" charset="-128"/>
                </a:rPr>
                <a:t>読み下し</a:t>
              </a:r>
            </a:p>
          </p:txBody>
        </p:sp>
      </p:grpSp>
      <p:sp>
        <p:nvSpPr>
          <p:cNvPr id="22" name="楕円 21">
            <a:extLst>
              <a:ext uri="{FF2B5EF4-FFF2-40B4-BE49-F238E27FC236}">
                <a16:creationId xmlns:a16="http://schemas.microsoft.com/office/drawing/2014/main" id="{B6FB87A1-7B7F-485F-BBE9-6F474BA828D7}"/>
              </a:ext>
            </a:extLst>
          </p:cNvPr>
          <p:cNvSpPr/>
          <p:nvPr/>
        </p:nvSpPr>
        <p:spPr>
          <a:xfrm>
            <a:off x="7717871" y="318781"/>
            <a:ext cx="964734" cy="964734"/>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OK</a:t>
            </a:r>
            <a:endParaRPr kumimoji="1" lang="ja-JP" altLang="en-US" dirty="0"/>
          </a:p>
        </p:txBody>
      </p:sp>
    </p:spTree>
    <p:extLst>
      <p:ext uri="{BB962C8B-B14F-4D97-AF65-F5344CB8AC3E}">
        <p14:creationId xmlns:p14="http://schemas.microsoft.com/office/powerpoint/2010/main" val="22275504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B8E0A167-3292-4CBC-9C9E-1963D56D2345}"/>
              </a:ext>
            </a:extLst>
          </p:cNvPr>
          <p:cNvSpPr txBox="1"/>
          <p:nvPr/>
        </p:nvSpPr>
        <p:spPr>
          <a:xfrm>
            <a:off x="111213" y="117527"/>
            <a:ext cx="7747684"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本日の講座の目的と皆さんの思いの言語化</a:t>
            </a:r>
          </a:p>
        </p:txBody>
      </p:sp>
      <p:sp>
        <p:nvSpPr>
          <p:cNvPr id="5" name="テキスト ボックス 4">
            <a:extLst>
              <a:ext uri="{FF2B5EF4-FFF2-40B4-BE49-F238E27FC236}">
                <a16:creationId xmlns:a16="http://schemas.microsoft.com/office/drawing/2014/main" id="{ABCA02E8-196B-4B7F-BF92-C13BA6F81B88}"/>
              </a:ext>
            </a:extLst>
          </p:cNvPr>
          <p:cNvSpPr txBox="1"/>
          <p:nvPr/>
        </p:nvSpPr>
        <p:spPr>
          <a:xfrm>
            <a:off x="399537" y="1110075"/>
            <a:ext cx="8497328" cy="888705"/>
          </a:xfrm>
          <a:prstGeom prst="rect">
            <a:avLst/>
          </a:prstGeom>
          <a:noFill/>
        </p:spPr>
        <p:txBody>
          <a:bodyPr wrap="square" rtlCol="0">
            <a:spAutoFit/>
          </a:bodyPr>
          <a:lstStyle/>
          <a:p>
            <a:pPr>
              <a:lnSpc>
                <a:spcPct val="150000"/>
              </a:lnSpc>
            </a:pPr>
            <a:r>
              <a:rPr lang="ja-JP" altLang="en-US" dirty="0">
                <a:latin typeface="メイリオ" panose="020B0604030504040204" pitchFamily="50" charset="-128"/>
                <a:ea typeface="メイリオ" panose="020B0604030504040204" pitchFamily="50" charset="-128"/>
              </a:rPr>
              <a:t>スキルを身につけるときや覚えるときには目的意識を持つことがとても重要になってきます</a:t>
            </a:r>
            <a:endParaRPr lang="en-US" altLang="ja-JP" dirty="0">
              <a:latin typeface="メイリオ" panose="020B0604030504040204" pitchFamily="50" charset="-128"/>
              <a:ea typeface="メイリオ" panose="020B0604030504040204" pitchFamily="50" charset="-128"/>
            </a:endParaRPr>
          </a:p>
        </p:txBody>
      </p:sp>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2</a:t>
            </a:fld>
            <a:endParaRPr kumimoji="1" lang="ja-JP" altLang="en-US"/>
          </a:p>
        </p:txBody>
      </p:sp>
      <p:sp>
        <p:nvSpPr>
          <p:cNvPr id="3" name="四角形: 角を丸くする 2">
            <a:extLst>
              <a:ext uri="{FF2B5EF4-FFF2-40B4-BE49-F238E27FC236}">
                <a16:creationId xmlns:a16="http://schemas.microsoft.com/office/drawing/2014/main" id="{8F4397B3-0A58-4C35-A19A-E8FBBFF6B212}"/>
              </a:ext>
            </a:extLst>
          </p:cNvPr>
          <p:cNvSpPr/>
          <p:nvPr/>
        </p:nvSpPr>
        <p:spPr>
          <a:xfrm>
            <a:off x="314325" y="2123328"/>
            <a:ext cx="8515350" cy="3537047"/>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3200" b="1" u="sng" dirty="0">
                <a:solidFill>
                  <a:srgbClr val="0070C0"/>
                </a:solidFill>
                <a:latin typeface="Aharoni" panose="02010803020104030203" pitchFamily="2" charset="-79"/>
                <a:cs typeface="Aharoni" panose="02010803020104030203" pitchFamily="2" charset="-79"/>
              </a:rPr>
              <a:t>下のことを言語化しましょう</a:t>
            </a:r>
            <a:endParaRPr kumimoji="1" lang="en-US" altLang="ja-JP" sz="3200" b="1" u="sng" dirty="0">
              <a:solidFill>
                <a:srgbClr val="0070C0"/>
              </a:solidFill>
              <a:latin typeface="Aharoni" panose="02010803020104030203" pitchFamily="2" charset="-79"/>
              <a:cs typeface="Aharoni" panose="02010803020104030203" pitchFamily="2" charset="-79"/>
            </a:endParaRPr>
          </a:p>
          <a:p>
            <a:endParaRPr kumimoji="1" lang="en-US" altLang="ja-JP" sz="2000" b="1" dirty="0">
              <a:solidFill>
                <a:srgbClr val="0070C0"/>
              </a:solidFill>
              <a:latin typeface="Aharoni" panose="02010803020104030203" pitchFamily="2" charset="-79"/>
              <a:cs typeface="Aharoni" panose="02010803020104030203" pitchFamily="2" charset="-79"/>
            </a:endParaRPr>
          </a:p>
          <a:p>
            <a:endParaRPr kumimoji="1" lang="en-US" altLang="ja-JP" sz="2000" b="1" dirty="0">
              <a:solidFill>
                <a:srgbClr val="0070C0"/>
              </a:solidFill>
              <a:latin typeface="Aharoni" panose="02010803020104030203" pitchFamily="2" charset="-79"/>
              <a:cs typeface="Aharoni" panose="02010803020104030203" pitchFamily="2" charset="-79"/>
            </a:endParaRPr>
          </a:p>
          <a:p>
            <a:r>
              <a:rPr kumimoji="1" lang="ja-JP" altLang="en-US" sz="2000" b="1" dirty="0">
                <a:solidFill>
                  <a:srgbClr val="0070C0"/>
                </a:solidFill>
                <a:latin typeface="Aharoni" panose="02010803020104030203" pitchFamily="2" charset="-79"/>
                <a:cs typeface="Aharoni" panose="02010803020104030203" pitchFamily="2" charset="-79"/>
              </a:rPr>
              <a:t>・いま具体的にどんなことが課題になっていますか？</a:t>
            </a:r>
            <a:endParaRPr kumimoji="1" lang="en-US" altLang="ja-JP" sz="2000" b="1" dirty="0">
              <a:solidFill>
                <a:srgbClr val="0070C0"/>
              </a:solidFill>
              <a:latin typeface="Aharoni" panose="02010803020104030203" pitchFamily="2" charset="-79"/>
              <a:cs typeface="Aharoni" panose="02010803020104030203" pitchFamily="2" charset="-79"/>
            </a:endParaRPr>
          </a:p>
          <a:p>
            <a:endParaRPr kumimoji="1" lang="en-US" altLang="ja-JP" sz="2000" b="1" dirty="0">
              <a:solidFill>
                <a:srgbClr val="0070C0"/>
              </a:solidFill>
              <a:latin typeface="Aharoni" panose="02010803020104030203" pitchFamily="2" charset="-79"/>
              <a:cs typeface="Aharoni" panose="02010803020104030203" pitchFamily="2" charset="-79"/>
            </a:endParaRPr>
          </a:p>
          <a:p>
            <a:r>
              <a:rPr kumimoji="1" lang="ja-JP" altLang="en-US" sz="2000" b="1" dirty="0">
                <a:solidFill>
                  <a:srgbClr val="0070C0"/>
                </a:solidFill>
                <a:latin typeface="Aharoni" panose="02010803020104030203" pitchFamily="2" charset="-79"/>
                <a:cs typeface="Aharoni" panose="02010803020104030203" pitchFamily="2" charset="-79"/>
              </a:rPr>
              <a:t>・それを解決するために今は、何が必要だと思っていますか？</a:t>
            </a:r>
            <a:endParaRPr kumimoji="1" lang="en-US" altLang="ja-JP" sz="2000" b="1" dirty="0">
              <a:solidFill>
                <a:srgbClr val="0070C0"/>
              </a:solidFill>
              <a:latin typeface="Aharoni" panose="02010803020104030203" pitchFamily="2" charset="-79"/>
              <a:cs typeface="Aharoni" panose="02010803020104030203" pitchFamily="2" charset="-79"/>
            </a:endParaRPr>
          </a:p>
          <a:p>
            <a:endParaRPr kumimoji="1" lang="en-US" altLang="ja-JP" sz="2000" b="1" dirty="0">
              <a:solidFill>
                <a:srgbClr val="0070C0"/>
              </a:solidFill>
              <a:latin typeface="Aharoni" panose="02010803020104030203" pitchFamily="2" charset="-79"/>
              <a:cs typeface="Aharoni" panose="02010803020104030203" pitchFamily="2" charset="-79"/>
            </a:endParaRPr>
          </a:p>
          <a:p>
            <a:r>
              <a:rPr kumimoji="1" lang="ja-JP" altLang="en-US" sz="2000" b="1" dirty="0">
                <a:solidFill>
                  <a:srgbClr val="0070C0"/>
                </a:solidFill>
                <a:latin typeface="Aharoni" panose="02010803020104030203" pitchFamily="2" charset="-79"/>
                <a:cs typeface="Aharoni" panose="02010803020104030203" pitchFamily="2" charset="-79"/>
              </a:rPr>
              <a:t>・今日は何を（どんなスキル）持ち帰りたいですか？</a:t>
            </a:r>
            <a:endParaRPr kumimoji="1" lang="en-US" altLang="ja-JP" sz="2000" b="1" dirty="0">
              <a:solidFill>
                <a:srgbClr val="0070C0"/>
              </a:solidFill>
              <a:latin typeface="Aharoni" panose="02010803020104030203" pitchFamily="2" charset="-79"/>
              <a:cs typeface="Aharoni" panose="02010803020104030203" pitchFamily="2" charset="-79"/>
            </a:endParaRPr>
          </a:p>
          <a:p>
            <a:endParaRPr kumimoji="1" lang="ja-JP" altLang="en-US" sz="2000" b="1" dirty="0">
              <a:solidFill>
                <a:srgbClr val="0070C0"/>
              </a:solidFill>
              <a:latin typeface="Aharoni" panose="02010803020104030203" pitchFamily="2" charset="-79"/>
              <a:cs typeface="Aharoni" panose="02010803020104030203" pitchFamily="2" charset="-79"/>
            </a:endParaRPr>
          </a:p>
        </p:txBody>
      </p:sp>
      <p:sp>
        <p:nvSpPr>
          <p:cNvPr id="6" name="楕円 5">
            <a:extLst>
              <a:ext uri="{FF2B5EF4-FFF2-40B4-BE49-F238E27FC236}">
                <a16:creationId xmlns:a16="http://schemas.microsoft.com/office/drawing/2014/main" id="{5CC7CAC2-2B25-44E6-AE2A-9CF8FDC9655A}"/>
              </a:ext>
            </a:extLst>
          </p:cNvPr>
          <p:cNvSpPr/>
          <p:nvPr/>
        </p:nvSpPr>
        <p:spPr>
          <a:xfrm>
            <a:off x="7717871" y="318781"/>
            <a:ext cx="964734" cy="964734"/>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OK</a:t>
            </a:r>
            <a:endParaRPr kumimoji="1" lang="ja-JP" altLang="en-US" dirty="0"/>
          </a:p>
        </p:txBody>
      </p:sp>
    </p:spTree>
    <p:extLst>
      <p:ext uri="{BB962C8B-B14F-4D97-AF65-F5344CB8AC3E}">
        <p14:creationId xmlns:p14="http://schemas.microsoft.com/office/powerpoint/2010/main" val="26189855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29</a:t>
            </a:fld>
            <a:endParaRPr kumimoji="1" lang="ja-JP" altLang="en-US"/>
          </a:p>
        </p:txBody>
      </p:sp>
      <p:sp>
        <p:nvSpPr>
          <p:cNvPr id="42" name="テキスト ボックス 41">
            <a:extLst>
              <a:ext uri="{FF2B5EF4-FFF2-40B4-BE49-F238E27FC236}">
                <a16:creationId xmlns:a16="http://schemas.microsoft.com/office/drawing/2014/main" id="{50B2579F-4FA1-49C7-9128-C011AF1164F5}"/>
              </a:ext>
            </a:extLst>
          </p:cNvPr>
          <p:cNvSpPr txBox="1"/>
          <p:nvPr/>
        </p:nvSpPr>
        <p:spPr>
          <a:xfrm>
            <a:off x="161075" y="657813"/>
            <a:ext cx="4738096" cy="600164"/>
          </a:xfrm>
          <a:prstGeom prst="rect">
            <a:avLst/>
          </a:prstGeom>
          <a:noFill/>
        </p:spPr>
        <p:txBody>
          <a:bodyPr wrap="square" rtlCol="0">
            <a:spAutoFit/>
          </a:bodyPr>
          <a:lstStyle/>
          <a:p>
            <a:pPr>
              <a:lnSpc>
                <a:spcPct val="150000"/>
              </a:lnSpc>
            </a:pPr>
            <a:r>
              <a:rPr lang="ja-JP" altLang="en-US" sz="2400" b="1" dirty="0">
                <a:solidFill>
                  <a:schemeClr val="accent1"/>
                </a:solidFill>
                <a:latin typeface="メイリオ" panose="020B0604030504040204" pitchFamily="50" charset="-128"/>
                <a:ea typeface="メイリオ" panose="020B0604030504040204" pitchFamily="50" charset="-128"/>
              </a:rPr>
              <a:t>処理関係</a:t>
            </a:r>
            <a:endParaRPr lang="zh-TW" altLang="en-US" sz="2400" b="1" dirty="0">
              <a:solidFill>
                <a:schemeClr val="accent1"/>
              </a:solidFill>
              <a:latin typeface="メイリオ" panose="020B0604030504040204" pitchFamily="50" charset="-128"/>
              <a:ea typeface="メイリオ" panose="020B0604030504040204" pitchFamily="50" charset="-128"/>
            </a:endParaRPr>
          </a:p>
        </p:txBody>
      </p:sp>
      <p:sp>
        <p:nvSpPr>
          <p:cNvPr id="10" name="テキスト ボックス 9">
            <a:extLst>
              <a:ext uri="{FF2B5EF4-FFF2-40B4-BE49-F238E27FC236}">
                <a16:creationId xmlns:a16="http://schemas.microsoft.com/office/drawing/2014/main" id="{32ADA412-2421-48DC-BF66-2CF68B3AF5CE}"/>
              </a:ext>
            </a:extLst>
          </p:cNvPr>
          <p:cNvSpPr txBox="1"/>
          <p:nvPr/>
        </p:nvSpPr>
        <p:spPr>
          <a:xfrm>
            <a:off x="111212" y="117527"/>
            <a:ext cx="5828193"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具体的なコードの書き方</a:t>
            </a:r>
          </a:p>
        </p:txBody>
      </p:sp>
      <p:sp>
        <p:nvSpPr>
          <p:cNvPr id="21" name="テキスト ボックス 20">
            <a:extLst>
              <a:ext uri="{FF2B5EF4-FFF2-40B4-BE49-F238E27FC236}">
                <a16:creationId xmlns:a16="http://schemas.microsoft.com/office/drawing/2014/main" id="{5FD61BCC-EE83-412B-B23F-A837F3E61ED6}"/>
              </a:ext>
            </a:extLst>
          </p:cNvPr>
          <p:cNvSpPr txBox="1"/>
          <p:nvPr/>
        </p:nvSpPr>
        <p:spPr>
          <a:xfrm>
            <a:off x="130579" y="3054028"/>
            <a:ext cx="3615656" cy="369332"/>
          </a:xfrm>
          <a:prstGeom prst="rect">
            <a:avLst/>
          </a:prstGeom>
          <a:noFill/>
          <a:ln>
            <a:noFill/>
          </a:ln>
        </p:spPr>
        <p:txBody>
          <a:bodyPr wrap="square" rtlCol="0">
            <a:spAutoFit/>
          </a:bodyPr>
          <a:lstStyle/>
          <a:p>
            <a:r>
              <a:rPr kumimoji="1" lang="ja-JP" altLang="en-US" b="1" u="sng" dirty="0">
                <a:solidFill>
                  <a:schemeClr val="accent5"/>
                </a:solidFill>
                <a:latin typeface="メイリオ" panose="020B0604030504040204" pitchFamily="50" charset="-128"/>
                <a:ea typeface="メイリオ" panose="020B0604030504040204" pitchFamily="50" charset="-128"/>
              </a:rPr>
              <a:t>文字を数字として認識させる</a:t>
            </a:r>
          </a:p>
        </p:txBody>
      </p:sp>
      <p:sp>
        <p:nvSpPr>
          <p:cNvPr id="22" name="正方形/長方形 21">
            <a:extLst>
              <a:ext uri="{FF2B5EF4-FFF2-40B4-BE49-F238E27FC236}">
                <a16:creationId xmlns:a16="http://schemas.microsoft.com/office/drawing/2014/main" id="{D8C4770F-1423-43C9-958C-D8A1EECEDCC4}"/>
              </a:ext>
            </a:extLst>
          </p:cNvPr>
          <p:cNvSpPr/>
          <p:nvPr/>
        </p:nvSpPr>
        <p:spPr>
          <a:xfrm>
            <a:off x="286195" y="3467039"/>
            <a:ext cx="4210431" cy="928159"/>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400" dirty="0">
                <a:solidFill>
                  <a:schemeClr val="tx1"/>
                </a:solidFill>
                <a:latin typeface="メイリオ" panose="020B0604030504040204" pitchFamily="50" charset="-128"/>
                <a:ea typeface="メイリオ" panose="020B0604030504040204" pitchFamily="50" charset="-128"/>
              </a:rPr>
              <a:t>x = “1”</a:t>
            </a:r>
          </a:p>
          <a:p>
            <a:r>
              <a:rPr kumimoji="1" lang="en-US" altLang="ja-JP" sz="1400" dirty="0">
                <a:solidFill>
                  <a:schemeClr val="tx1"/>
                </a:solidFill>
                <a:latin typeface="メイリオ" panose="020B0604030504040204" pitchFamily="50" charset="-128"/>
                <a:ea typeface="メイリオ" panose="020B0604030504040204" pitchFamily="50" charset="-128"/>
              </a:rPr>
              <a:t>print(int(x))  </a:t>
            </a:r>
            <a:endParaRPr kumimoji="1" lang="ja-JP" altLang="en-US" sz="1400" dirty="0">
              <a:solidFill>
                <a:schemeClr val="tx1"/>
              </a:solidFill>
              <a:latin typeface="メイリオ" panose="020B0604030504040204" pitchFamily="50" charset="-128"/>
              <a:ea typeface="メイリオ" panose="020B0604030504040204" pitchFamily="50" charset="-128"/>
            </a:endParaRPr>
          </a:p>
        </p:txBody>
      </p:sp>
      <p:sp>
        <p:nvSpPr>
          <p:cNvPr id="24" name="テキスト ボックス 23">
            <a:extLst>
              <a:ext uri="{FF2B5EF4-FFF2-40B4-BE49-F238E27FC236}">
                <a16:creationId xmlns:a16="http://schemas.microsoft.com/office/drawing/2014/main" id="{33C35D30-B250-468D-B450-751EF04DA03D}"/>
              </a:ext>
            </a:extLst>
          </p:cNvPr>
          <p:cNvSpPr txBox="1"/>
          <p:nvPr/>
        </p:nvSpPr>
        <p:spPr>
          <a:xfrm>
            <a:off x="111212" y="4877163"/>
            <a:ext cx="3615656" cy="369332"/>
          </a:xfrm>
          <a:prstGeom prst="rect">
            <a:avLst/>
          </a:prstGeom>
          <a:noFill/>
          <a:ln>
            <a:noFill/>
          </a:ln>
        </p:spPr>
        <p:txBody>
          <a:bodyPr wrap="square" rtlCol="0">
            <a:spAutoFit/>
          </a:bodyPr>
          <a:lstStyle/>
          <a:p>
            <a:r>
              <a:rPr kumimoji="1" lang="ja-JP" altLang="en-US" b="1" u="sng" dirty="0">
                <a:solidFill>
                  <a:schemeClr val="accent5"/>
                </a:solidFill>
                <a:latin typeface="メイリオ" panose="020B0604030504040204" pitchFamily="50" charset="-128"/>
                <a:ea typeface="メイリオ" panose="020B0604030504040204" pitchFamily="50" charset="-128"/>
              </a:rPr>
              <a:t>区切り文字を付ける</a:t>
            </a:r>
          </a:p>
        </p:txBody>
      </p:sp>
      <p:sp>
        <p:nvSpPr>
          <p:cNvPr id="25" name="正方形/長方形 24">
            <a:extLst>
              <a:ext uri="{FF2B5EF4-FFF2-40B4-BE49-F238E27FC236}">
                <a16:creationId xmlns:a16="http://schemas.microsoft.com/office/drawing/2014/main" id="{06F0A623-48C9-414F-A149-72C32C623B1C}"/>
              </a:ext>
            </a:extLst>
          </p:cNvPr>
          <p:cNvSpPr/>
          <p:nvPr/>
        </p:nvSpPr>
        <p:spPr>
          <a:xfrm>
            <a:off x="286195" y="5272028"/>
            <a:ext cx="4210431" cy="928159"/>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400" dirty="0">
                <a:solidFill>
                  <a:schemeClr val="tx1"/>
                </a:solidFill>
                <a:latin typeface="メイリオ" panose="020B0604030504040204" pitchFamily="50" charset="-128"/>
                <a:ea typeface="メイリオ" panose="020B0604030504040204" pitchFamily="50" charset="-128"/>
              </a:rPr>
              <a:t>print(1,2,3,4,4,5,sep=‘:’)  </a:t>
            </a:r>
            <a:endParaRPr kumimoji="1" lang="ja-JP" altLang="en-US" sz="1400" dirty="0">
              <a:solidFill>
                <a:schemeClr val="tx1"/>
              </a:solidFill>
              <a:latin typeface="メイリオ" panose="020B0604030504040204" pitchFamily="50" charset="-128"/>
              <a:ea typeface="メイリオ" panose="020B0604030504040204" pitchFamily="50" charset="-128"/>
            </a:endParaRPr>
          </a:p>
        </p:txBody>
      </p:sp>
      <p:cxnSp>
        <p:nvCxnSpPr>
          <p:cNvPr id="30" name="直線コネクタ 29">
            <a:extLst>
              <a:ext uri="{FF2B5EF4-FFF2-40B4-BE49-F238E27FC236}">
                <a16:creationId xmlns:a16="http://schemas.microsoft.com/office/drawing/2014/main" id="{29366C22-D7F0-495D-B6C5-56CCFFAF16A3}"/>
              </a:ext>
            </a:extLst>
          </p:cNvPr>
          <p:cNvCxnSpPr/>
          <p:nvPr/>
        </p:nvCxnSpPr>
        <p:spPr>
          <a:xfrm>
            <a:off x="85701" y="2840078"/>
            <a:ext cx="8821849" cy="0"/>
          </a:xfrm>
          <a:prstGeom prst="line">
            <a:avLst/>
          </a:prstGeom>
          <a:ln w="38100">
            <a:solidFill>
              <a:schemeClr val="accent5"/>
            </a:solidFill>
            <a:prstDash val="dashDot"/>
          </a:ln>
        </p:spPr>
        <p:style>
          <a:lnRef idx="1">
            <a:schemeClr val="accent1"/>
          </a:lnRef>
          <a:fillRef idx="0">
            <a:schemeClr val="accent1"/>
          </a:fillRef>
          <a:effectRef idx="0">
            <a:schemeClr val="accent1"/>
          </a:effectRef>
          <a:fontRef idx="minor">
            <a:schemeClr val="tx1"/>
          </a:fontRef>
        </p:style>
      </p:cxnSp>
      <p:grpSp>
        <p:nvGrpSpPr>
          <p:cNvPr id="31" name="グループ化 30">
            <a:extLst>
              <a:ext uri="{FF2B5EF4-FFF2-40B4-BE49-F238E27FC236}">
                <a16:creationId xmlns:a16="http://schemas.microsoft.com/office/drawing/2014/main" id="{7824FC38-3E77-414A-90F0-4B8AB4C69EF7}"/>
              </a:ext>
            </a:extLst>
          </p:cNvPr>
          <p:cNvGrpSpPr/>
          <p:nvPr/>
        </p:nvGrpSpPr>
        <p:grpSpPr>
          <a:xfrm>
            <a:off x="4671703" y="3170580"/>
            <a:ext cx="4280091" cy="878903"/>
            <a:chOff x="4833695" y="1482847"/>
            <a:chExt cx="4311884" cy="878903"/>
          </a:xfrm>
        </p:grpSpPr>
        <p:sp>
          <p:nvSpPr>
            <p:cNvPr id="32" name="四角形: 角を丸くする 27">
              <a:extLst>
                <a:ext uri="{FF2B5EF4-FFF2-40B4-BE49-F238E27FC236}">
                  <a16:creationId xmlns:a16="http://schemas.microsoft.com/office/drawing/2014/main" id="{9DA39C60-2768-174E-B7BB-0E92C6914CB4}"/>
                </a:ext>
              </a:extLst>
            </p:cNvPr>
            <p:cNvSpPr/>
            <p:nvPr/>
          </p:nvSpPr>
          <p:spPr>
            <a:xfrm>
              <a:off x="4833695" y="1776975"/>
              <a:ext cx="4311884" cy="584775"/>
            </a:xfrm>
            <a:prstGeom prst="roundRect">
              <a:avLst>
                <a:gd name="adj" fmla="val 11918"/>
              </a:avLst>
            </a:prstGeom>
            <a:solidFill>
              <a:schemeClr val="bg1"/>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dirty="0">
                  <a:solidFill>
                    <a:schemeClr val="tx1"/>
                  </a:solidFill>
                  <a:latin typeface="メイリオ" panose="020B0604030504040204" pitchFamily="50" charset="-128"/>
                  <a:ea typeface="メイリオ" panose="020B0604030504040204" pitchFamily="50" charset="-128"/>
                </a:rPr>
                <a:t>に</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１</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を入れなさい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dirty="0">
                  <a:solidFill>
                    <a:schemeClr val="tx1"/>
                  </a:solidFill>
                  <a:latin typeface="メイリオ" panose="020B0604030504040204" pitchFamily="50" charset="-128"/>
                  <a:ea typeface="メイリオ" panose="020B0604030504040204" pitchFamily="50" charset="-128"/>
                </a:rPr>
                <a:t>の中の文字を数字として表示しろ</a:t>
              </a:r>
              <a:endParaRPr kumimoji="1" lang="en-US" altLang="ja-JP" sz="1200" dirty="0">
                <a:solidFill>
                  <a:schemeClr val="tx1"/>
                </a:solidFill>
                <a:latin typeface="メイリオ" panose="020B0604030504040204" pitchFamily="50" charset="-128"/>
                <a:ea typeface="メイリオ" panose="020B0604030504040204" pitchFamily="50" charset="-128"/>
              </a:endParaRPr>
            </a:p>
          </p:txBody>
        </p:sp>
        <p:sp>
          <p:nvSpPr>
            <p:cNvPr id="33" name="四角形: 角を丸くする 28">
              <a:extLst>
                <a:ext uri="{FF2B5EF4-FFF2-40B4-BE49-F238E27FC236}">
                  <a16:creationId xmlns:a16="http://schemas.microsoft.com/office/drawing/2014/main" id="{2AEF8A21-2CF2-894E-B2D2-93369D068B11}"/>
                </a:ext>
              </a:extLst>
            </p:cNvPr>
            <p:cNvSpPr/>
            <p:nvPr/>
          </p:nvSpPr>
          <p:spPr>
            <a:xfrm>
              <a:off x="6158074" y="1482847"/>
              <a:ext cx="1524000" cy="369329"/>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latin typeface="メイリオ" panose="020B0604030504040204" pitchFamily="50" charset="-128"/>
                  <a:ea typeface="メイリオ" panose="020B0604030504040204" pitchFamily="50" charset="-128"/>
                </a:rPr>
                <a:t>読み下し</a:t>
              </a:r>
            </a:p>
          </p:txBody>
        </p:sp>
      </p:grpSp>
      <p:grpSp>
        <p:nvGrpSpPr>
          <p:cNvPr id="34" name="グループ化 33">
            <a:extLst>
              <a:ext uri="{FF2B5EF4-FFF2-40B4-BE49-F238E27FC236}">
                <a16:creationId xmlns:a16="http://schemas.microsoft.com/office/drawing/2014/main" id="{6DEAA3AF-FADC-A44D-948B-AA567AA56ED7}"/>
              </a:ext>
            </a:extLst>
          </p:cNvPr>
          <p:cNvGrpSpPr/>
          <p:nvPr/>
        </p:nvGrpSpPr>
        <p:grpSpPr>
          <a:xfrm>
            <a:off x="4671702" y="5061829"/>
            <a:ext cx="4280091" cy="795720"/>
            <a:chOff x="4814860" y="1482847"/>
            <a:chExt cx="4311884" cy="795720"/>
          </a:xfrm>
        </p:grpSpPr>
        <p:sp>
          <p:nvSpPr>
            <p:cNvPr id="35" name="四角形: 角を丸くする 27">
              <a:extLst>
                <a:ext uri="{FF2B5EF4-FFF2-40B4-BE49-F238E27FC236}">
                  <a16:creationId xmlns:a16="http://schemas.microsoft.com/office/drawing/2014/main" id="{924DBE20-84B5-524F-9BAA-85B9EB645A34}"/>
                </a:ext>
              </a:extLst>
            </p:cNvPr>
            <p:cNvSpPr/>
            <p:nvPr/>
          </p:nvSpPr>
          <p:spPr>
            <a:xfrm>
              <a:off x="4814860" y="1693792"/>
              <a:ext cx="4311884" cy="584775"/>
            </a:xfrm>
            <a:prstGeom prst="roundRect">
              <a:avLst>
                <a:gd name="adj" fmla="val 11918"/>
              </a:avLst>
            </a:prstGeom>
            <a:solidFill>
              <a:schemeClr val="bg1"/>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200" dirty="0">
                  <a:solidFill>
                    <a:schemeClr val="tx1"/>
                  </a:solidFill>
                  <a:latin typeface="メイリオ" panose="020B0604030504040204" pitchFamily="50" charset="-128"/>
                  <a:ea typeface="メイリオ" panose="020B0604030504040204" pitchFamily="50" charset="-128"/>
                </a:rPr>
                <a:t>1,2,3,4,4,5,</a:t>
              </a:r>
              <a:r>
                <a:rPr kumimoji="1" lang="ja-JP" altLang="en-US" sz="1200">
                  <a:solidFill>
                    <a:schemeClr val="tx1"/>
                  </a:solidFill>
                  <a:latin typeface="メイリオ" panose="020B0604030504040204" pitchFamily="50" charset="-128"/>
                  <a:ea typeface="メイリオ" panose="020B0604030504040204" pitchFamily="50" charset="-128"/>
                </a:rPr>
                <a:t>を‘：’で区切って表示しろ</a:t>
              </a:r>
              <a:endParaRPr kumimoji="1" lang="en-US" altLang="ja-JP" sz="1200" dirty="0">
                <a:solidFill>
                  <a:schemeClr val="tx1"/>
                </a:solidFill>
                <a:latin typeface="メイリオ" panose="020B0604030504040204" pitchFamily="50" charset="-128"/>
                <a:ea typeface="メイリオ" panose="020B0604030504040204" pitchFamily="50" charset="-128"/>
              </a:endParaRPr>
            </a:p>
          </p:txBody>
        </p:sp>
        <p:sp>
          <p:nvSpPr>
            <p:cNvPr id="36" name="四角形: 角を丸くする 28">
              <a:extLst>
                <a:ext uri="{FF2B5EF4-FFF2-40B4-BE49-F238E27FC236}">
                  <a16:creationId xmlns:a16="http://schemas.microsoft.com/office/drawing/2014/main" id="{9B056BAF-8578-8A46-9355-EB777D997FE8}"/>
                </a:ext>
              </a:extLst>
            </p:cNvPr>
            <p:cNvSpPr/>
            <p:nvPr/>
          </p:nvSpPr>
          <p:spPr>
            <a:xfrm>
              <a:off x="6158074" y="1482847"/>
              <a:ext cx="1524000" cy="369329"/>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latin typeface="メイリオ" panose="020B0604030504040204" pitchFamily="50" charset="-128"/>
                  <a:ea typeface="メイリオ" panose="020B0604030504040204" pitchFamily="50" charset="-128"/>
                </a:rPr>
                <a:t>読み下し</a:t>
              </a:r>
            </a:p>
          </p:txBody>
        </p:sp>
      </p:grpSp>
      <p:cxnSp>
        <p:nvCxnSpPr>
          <p:cNvPr id="37" name="直線コネクタ 36">
            <a:extLst>
              <a:ext uri="{FF2B5EF4-FFF2-40B4-BE49-F238E27FC236}">
                <a16:creationId xmlns:a16="http://schemas.microsoft.com/office/drawing/2014/main" id="{ECA901F0-A9F2-5F4A-B3EB-E07D67E8999A}"/>
              </a:ext>
            </a:extLst>
          </p:cNvPr>
          <p:cNvCxnSpPr/>
          <p:nvPr/>
        </p:nvCxnSpPr>
        <p:spPr>
          <a:xfrm>
            <a:off x="85701" y="4777358"/>
            <a:ext cx="8821849" cy="0"/>
          </a:xfrm>
          <a:prstGeom prst="line">
            <a:avLst/>
          </a:prstGeom>
          <a:ln w="38100">
            <a:solidFill>
              <a:schemeClr val="accent5"/>
            </a:solidFill>
            <a:prstDash val="dashDot"/>
          </a:ln>
        </p:spPr>
        <p:style>
          <a:lnRef idx="1">
            <a:schemeClr val="accent1"/>
          </a:lnRef>
          <a:fillRef idx="0">
            <a:schemeClr val="accent1"/>
          </a:fillRef>
          <a:effectRef idx="0">
            <a:schemeClr val="accent1"/>
          </a:effectRef>
          <a:fontRef idx="minor">
            <a:schemeClr val="tx1"/>
          </a:fontRef>
        </p:style>
      </p:cxnSp>
      <p:sp>
        <p:nvSpPr>
          <p:cNvPr id="38" name="楕円 37">
            <a:extLst>
              <a:ext uri="{FF2B5EF4-FFF2-40B4-BE49-F238E27FC236}">
                <a16:creationId xmlns:a16="http://schemas.microsoft.com/office/drawing/2014/main" id="{A8884CC3-E182-4F07-A6C2-56AE53395766}"/>
              </a:ext>
            </a:extLst>
          </p:cNvPr>
          <p:cNvSpPr/>
          <p:nvPr/>
        </p:nvSpPr>
        <p:spPr>
          <a:xfrm>
            <a:off x="6692259" y="318781"/>
            <a:ext cx="2340529" cy="964734"/>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調整しました</a:t>
            </a:r>
            <a:endParaRPr kumimoji="1" lang="en-US" altLang="ja-JP" dirty="0"/>
          </a:p>
          <a:p>
            <a:pPr algn="ctr"/>
            <a:r>
              <a:rPr kumimoji="1" lang="ja-JP" altLang="en-US" dirty="0"/>
              <a:t>これで</a:t>
            </a:r>
            <a:r>
              <a:rPr kumimoji="1" lang="en-US" altLang="ja-JP" dirty="0"/>
              <a:t>OK</a:t>
            </a:r>
            <a:endParaRPr kumimoji="1" lang="ja-JP" altLang="en-US" dirty="0"/>
          </a:p>
        </p:txBody>
      </p:sp>
      <p:sp>
        <p:nvSpPr>
          <p:cNvPr id="39" name="テキスト ボックス 38">
            <a:extLst>
              <a:ext uri="{FF2B5EF4-FFF2-40B4-BE49-F238E27FC236}">
                <a16:creationId xmlns:a16="http://schemas.microsoft.com/office/drawing/2014/main" id="{4FFD4AA6-FA92-41F4-B361-ADA1A3A0789D}"/>
              </a:ext>
            </a:extLst>
          </p:cNvPr>
          <p:cNvSpPr txBox="1"/>
          <p:nvPr/>
        </p:nvSpPr>
        <p:spPr>
          <a:xfrm>
            <a:off x="130579" y="1194635"/>
            <a:ext cx="3615656" cy="369332"/>
          </a:xfrm>
          <a:prstGeom prst="rect">
            <a:avLst/>
          </a:prstGeom>
          <a:noFill/>
          <a:ln>
            <a:noFill/>
          </a:ln>
        </p:spPr>
        <p:txBody>
          <a:bodyPr wrap="square" rtlCol="0">
            <a:spAutoFit/>
          </a:bodyPr>
          <a:lstStyle/>
          <a:p>
            <a:r>
              <a:rPr kumimoji="1" lang="ja-JP" altLang="en-US" b="1" u="sng" dirty="0">
                <a:solidFill>
                  <a:schemeClr val="accent5"/>
                </a:solidFill>
                <a:latin typeface="メイリオ" panose="020B0604030504040204" pitchFamily="50" charset="-128"/>
                <a:ea typeface="メイリオ" panose="020B0604030504040204" pitchFamily="50" charset="-128"/>
              </a:rPr>
              <a:t>文字を置き替える</a:t>
            </a:r>
            <a:endParaRPr kumimoji="1" lang="en-US" altLang="ja-JP" b="1" u="sng" dirty="0">
              <a:solidFill>
                <a:schemeClr val="accent5"/>
              </a:solidFill>
              <a:latin typeface="メイリオ" panose="020B0604030504040204" pitchFamily="50" charset="-128"/>
              <a:ea typeface="メイリオ" panose="020B0604030504040204" pitchFamily="50" charset="-128"/>
            </a:endParaRPr>
          </a:p>
        </p:txBody>
      </p:sp>
      <p:sp>
        <p:nvSpPr>
          <p:cNvPr id="40" name="正方形/長方形 39">
            <a:extLst>
              <a:ext uri="{FF2B5EF4-FFF2-40B4-BE49-F238E27FC236}">
                <a16:creationId xmlns:a16="http://schemas.microsoft.com/office/drawing/2014/main" id="{60EEC0B4-7A08-4888-92F9-CFE6D606BA5F}"/>
              </a:ext>
            </a:extLst>
          </p:cNvPr>
          <p:cNvSpPr/>
          <p:nvPr/>
        </p:nvSpPr>
        <p:spPr>
          <a:xfrm>
            <a:off x="286195" y="1547981"/>
            <a:ext cx="4210431" cy="928159"/>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400" dirty="0">
                <a:solidFill>
                  <a:schemeClr val="tx1"/>
                </a:solidFill>
                <a:latin typeface="メイリオ" panose="020B0604030504040204" pitchFamily="50" charset="-128"/>
                <a:ea typeface="メイリオ" panose="020B0604030504040204" pitchFamily="50" charset="-128"/>
              </a:rPr>
              <a:t>x = ‘</a:t>
            </a:r>
            <a:r>
              <a:rPr kumimoji="1" lang="ja-JP" altLang="en-US" sz="1400" dirty="0">
                <a:solidFill>
                  <a:schemeClr val="tx1"/>
                </a:solidFill>
                <a:latin typeface="メイリオ" panose="020B0604030504040204" pitchFamily="50" charset="-128"/>
                <a:ea typeface="メイリオ" panose="020B0604030504040204" pitchFamily="50" charset="-128"/>
              </a:rPr>
              <a:t>ストアカ</a:t>
            </a:r>
            <a:r>
              <a:rPr kumimoji="1" lang="en-US" altLang="ja-JP" sz="1400" dirty="0">
                <a:solidFill>
                  <a:schemeClr val="tx1"/>
                </a:solidFill>
                <a:latin typeface="メイリオ" panose="020B0604030504040204" pitchFamily="50" charset="-128"/>
                <a:ea typeface="メイリオ" panose="020B0604030504040204" pitchFamily="50" charset="-128"/>
              </a:rPr>
              <a:t>‘.replace(‘</a:t>
            </a:r>
            <a:r>
              <a:rPr kumimoji="1" lang="ja-JP" altLang="en-US" sz="1400" dirty="0">
                <a:solidFill>
                  <a:schemeClr val="tx1"/>
                </a:solidFill>
                <a:latin typeface="メイリオ" panose="020B0604030504040204" pitchFamily="50" charset="-128"/>
                <a:ea typeface="メイリオ" panose="020B0604030504040204" pitchFamily="50" charset="-128"/>
              </a:rPr>
              <a:t>ス</a:t>
            </a:r>
            <a:r>
              <a:rPr kumimoji="1" lang="en-US" altLang="ja-JP" sz="1400" dirty="0">
                <a:solidFill>
                  <a:schemeClr val="tx1"/>
                </a:solidFill>
                <a:latin typeface="メイリオ" panose="020B0604030504040204" pitchFamily="50" charset="-128"/>
                <a:ea typeface="メイリオ" panose="020B0604030504040204" pitchFamily="50" charset="-128"/>
              </a:rPr>
              <a:t>’,’</a:t>
            </a:r>
            <a:r>
              <a:rPr kumimoji="1" lang="ja-JP" altLang="en-US" sz="1400" dirty="0">
                <a:solidFill>
                  <a:schemeClr val="tx1"/>
                </a:solidFill>
                <a:latin typeface="メイリオ" panose="020B0604030504040204" pitchFamily="50" charset="-128"/>
                <a:ea typeface="メイリオ" panose="020B0604030504040204" pitchFamily="50" charset="-128"/>
              </a:rPr>
              <a:t>カ</a:t>
            </a:r>
            <a:r>
              <a:rPr kumimoji="1" lang="en-US" altLang="ja-JP" sz="1400" dirty="0">
                <a:solidFill>
                  <a:schemeClr val="tx1"/>
                </a:solidFill>
                <a:latin typeface="メイリオ" panose="020B0604030504040204" pitchFamily="50" charset="-128"/>
                <a:ea typeface="メイリオ" panose="020B0604030504040204" pitchFamily="50" charset="-128"/>
              </a:rPr>
              <a:t>’)</a:t>
            </a:r>
          </a:p>
          <a:p>
            <a:r>
              <a:rPr kumimoji="1" lang="en-US" altLang="ja-JP" sz="1400" dirty="0">
                <a:solidFill>
                  <a:schemeClr val="tx1"/>
                </a:solidFill>
                <a:latin typeface="メイリオ" panose="020B0604030504040204" pitchFamily="50" charset="-128"/>
                <a:ea typeface="メイリオ" panose="020B0604030504040204" pitchFamily="50" charset="-128"/>
              </a:rPr>
              <a:t>print(x) </a:t>
            </a:r>
            <a:endParaRPr kumimoji="1" lang="ja-JP" altLang="en-US" sz="1400" dirty="0">
              <a:solidFill>
                <a:schemeClr val="tx1"/>
              </a:solidFill>
              <a:latin typeface="メイリオ" panose="020B0604030504040204" pitchFamily="50" charset="-128"/>
              <a:ea typeface="メイリオ" panose="020B0604030504040204" pitchFamily="50" charset="-128"/>
            </a:endParaRPr>
          </a:p>
        </p:txBody>
      </p:sp>
      <p:grpSp>
        <p:nvGrpSpPr>
          <p:cNvPr id="41" name="グループ化 40">
            <a:extLst>
              <a:ext uri="{FF2B5EF4-FFF2-40B4-BE49-F238E27FC236}">
                <a16:creationId xmlns:a16="http://schemas.microsoft.com/office/drawing/2014/main" id="{01F7F66F-B40C-40A9-BDB8-8281DA33F101}"/>
              </a:ext>
            </a:extLst>
          </p:cNvPr>
          <p:cNvGrpSpPr/>
          <p:nvPr/>
        </p:nvGrpSpPr>
        <p:grpSpPr>
          <a:xfrm>
            <a:off x="4663313" y="1401744"/>
            <a:ext cx="4280091" cy="1037111"/>
            <a:chOff x="4814860" y="1241457"/>
            <a:chExt cx="4311884" cy="1037111"/>
          </a:xfrm>
        </p:grpSpPr>
        <p:sp>
          <p:nvSpPr>
            <p:cNvPr id="43" name="四角形: 角を丸くする 27">
              <a:extLst>
                <a:ext uri="{FF2B5EF4-FFF2-40B4-BE49-F238E27FC236}">
                  <a16:creationId xmlns:a16="http://schemas.microsoft.com/office/drawing/2014/main" id="{6218C04D-ADDE-4EC1-A8D9-911E006D3C1E}"/>
                </a:ext>
              </a:extLst>
            </p:cNvPr>
            <p:cNvSpPr/>
            <p:nvPr/>
          </p:nvSpPr>
          <p:spPr>
            <a:xfrm>
              <a:off x="4814860" y="1531594"/>
              <a:ext cx="4311884" cy="746974"/>
            </a:xfrm>
            <a:prstGeom prst="roundRect">
              <a:avLst>
                <a:gd name="adj" fmla="val 11918"/>
              </a:avLst>
            </a:prstGeom>
            <a:solidFill>
              <a:schemeClr val="bg1"/>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200" dirty="0">
                  <a:solidFill>
                    <a:schemeClr val="tx1"/>
                  </a:solidFill>
                  <a:latin typeface="メイリオ" panose="020B0604030504040204" pitchFamily="50" charset="-128"/>
                  <a:ea typeface="メイリオ" panose="020B0604030504040204" pitchFamily="50" charset="-128"/>
                </a:rPr>
                <a:t>“ストアカ”の文字の中に“ス”があれば</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カ</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に変換して</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dirty="0">
                  <a:solidFill>
                    <a:schemeClr val="tx1"/>
                  </a:solidFill>
                  <a:latin typeface="メイリオ" panose="020B0604030504040204" pitchFamily="50" charset="-128"/>
                  <a:ea typeface="メイリオ" panose="020B0604030504040204" pitchFamily="50" charset="-128"/>
                </a:rPr>
                <a:t>に入れなさい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dirty="0">
                  <a:solidFill>
                    <a:schemeClr val="tx1"/>
                  </a:solidFill>
                  <a:latin typeface="メイリオ" panose="020B0604030504040204" pitchFamily="50" charset="-128"/>
                  <a:ea typeface="メイリオ" panose="020B0604030504040204" pitchFamily="50" charset="-128"/>
                </a:rPr>
                <a:t>に入っている値を表示しろ</a:t>
              </a:r>
              <a:endParaRPr kumimoji="1" lang="en-US" altLang="ja-JP" sz="1200" dirty="0">
                <a:solidFill>
                  <a:schemeClr val="tx1"/>
                </a:solidFill>
                <a:latin typeface="メイリオ" panose="020B0604030504040204" pitchFamily="50" charset="-128"/>
                <a:ea typeface="メイリオ" panose="020B0604030504040204" pitchFamily="50" charset="-128"/>
              </a:endParaRPr>
            </a:p>
          </p:txBody>
        </p:sp>
        <p:sp>
          <p:nvSpPr>
            <p:cNvPr id="44" name="四角形: 角を丸くする 28">
              <a:extLst>
                <a:ext uri="{FF2B5EF4-FFF2-40B4-BE49-F238E27FC236}">
                  <a16:creationId xmlns:a16="http://schemas.microsoft.com/office/drawing/2014/main" id="{C1429A44-2007-472D-A1B6-DE4C558C8C2C}"/>
                </a:ext>
              </a:extLst>
            </p:cNvPr>
            <p:cNvSpPr/>
            <p:nvPr/>
          </p:nvSpPr>
          <p:spPr>
            <a:xfrm>
              <a:off x="6097823" y="1241457"/>
              <a:ext cx="1524000" cy="369329"/>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latin typeface="メイリオ" panose="020B0604030504040204" pitchFamily="50" charset="-128"/>
                  <a:ea typeface="メイリオ" panose="020B0604030504040204" pitchFamily="50" charset="-128"/>
                </a:rPr>
                <a:t>読み下し</a:t>
              </a:r>
            </a:p>
          </p:txBody>
        </p:sp>
      </p:grpSp>
    </p:spTree>
    <p:extLst>
      <p:ext uri="{BB962C8B-B14F-4D97-AF65-F5344CB8AC3E}">
        <p14:creationId xmlns:p14="http://schemas.microsoft.com/office/powerpoint/2010/main" val="12558030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30</a:t>
            </a:fld>
            <a:endParaRPr kumimoji="1" lang="ja-JP" altLang="en-US"/>
          </a:p>
        </p:txBody>
      </p:sp>
      <p:sp>
        <p:nvSpPr>
          <p:cNvPr id="42" name="テキスト ボックス 41">
            <a:extLst>
              <a:ext uri="{FF2B5EF4-FFF2-40B4-BE49-F238E27FC236}">
                <a16:creationId xmlns:a16="http://schemas.microsoft.com/office/drawing/2014/main" id="{50B2579F-4FA1-49C7-9128-C011AF1164F5}"/>
              </a:ext>
            </a:extLst>
          </p:cNvPr>
          <p:cNvSpPr txBox="1"/>
          <p:nvPr/>
        </p:nvSpPr>
        <p:spPr>
          <a:xfrm>
            <a:off x="161075" y="657813"/>
            <a:ext cx="4738096" cy="600164"/>
          </a:xfrm>
          <a:prstGeom prst="rect">
            <a:avLst/>
          </a:prstGeom>
          <a:noFill/>
        </p:spPr>
        <p:txBody>
          <a:bodyPr wrap="square" rtlCol="0">
            <a:spAutoFit/>
          </a:bodyPr>
          <a:lstStyle/>
          <a:p>
            <a:pPr>
              <a:lnSpc>
                <a:spcPct val="150000"/>
              </a:lnSpc>
            </a:pPr>
            <a:r>
              <a:rPr lang="ja-JP" altLang="en-US" sz="2400" b="1" dirty="0">
                <a:solidFill>
                  <a:schemeClr val="accent1"/>
                </a:solidFill>
                <a:latin typeface="メイリオ" panose="020B0604030504040204" pitchFamily="50" charset="-128"/>
                <a:ea typeface="メイリオ" panose="020B0604030504040204" pitchFamily="50" charset="-128"/>
              </a:rPr>
              <a:t>処理関係</a:t>
            </a:r>
            <a:endParaRPr lang="zh-TW" altLang="en-US" sz="2400" b="1" dirty="0">
              <a:solidFill>
                <a:schemeClr val="accent1"/>
              </a:solidFill>
              <a:latin typeface="メイリオ" panose="020B0604030504040204" pitchFamily="50" charset="-128"/>
              <a:ea typeface="メイリオ" panose="020B0604030504040204" pitchFamily="50" charset="-128"/>
            </a:endParaRPr>
          </a:p>
        </p:txBody>
      </p:sp>
      <p:sp>
        <p:nvSpPr>
          <p:cNvPr id="10" name="テキスト ボックス 9">
            <a:extLst>
              <a:ext uri="{FF2B5EF4-FFF2-40B4-BE49-F238E27FC236}">
                <a16:creationId xmlns:a16="http://schemas.microsoft.com/office/drawing/2014/main" id="{32ADA412-2421-48DC-BF66-2CF68B3AF5CE}"/>
              </a:ext>
            </a:extLst>
          </p:cNvPr>
          <p:cNvSpPr txBox="1"/>
          <p:nvPr/>
        </p:nvSpPr>
        <p:spPr>
          <a:xfrm>
            <a:off x="111212" y="117527"/>
            <a:ext cx="5828193"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具体的なコードの書き方</a:t>
            </a:r>
          </a:p>
        </p:txBody>
      </p:sp>
      <p:sp>
        <p:nvSpPr>
          <p:cNvPr id="30" name="テキスト ボックス 29">
            <a:extLst>
              <a:ext uri="{FF2B5EF4-FFF2-40B4-BE49-F238E27FC236}">
                <a16:creationId xmlns:a16="http://schemas.microsoft.com/office/drawing/2014/main" id="{B23592A0-B5CF-4D66-9DB7-DED9EF659C2E}"/>
              </a:ext>
            </a:extLst>
          </p:cNvPr>
          <p:cNvSpPr txBox="1"/>
          <p:nvPr/>
        </p:nvSpPr>
        <p:spPr>
          <a:xfrm>
            <a:off x="217392" y="1315278"/>
            <a:ext cx="3615656" cy="369332"/>
          </a:xfrm>
          <a:prstGeom prst="rect">
            <a:avLst/>
          </a:prstGeom>
          <a:noFill/>
          <a:ln>
            <a:noFill/>
          </a:ln>
        </p:spPr>
        <p:txBody>
          <a:bodyPr wrap="square" rtlCol="0">
            <a:spAutoFit/>
          </a:bodyPr>
          <a:lstStyle/>
          <a:p>
            <a:r>
              <a:rPr kumimoji="1" lang="ja-JP" altLang="en-US" b="1" u="sng" dirty="0">
                <a:solidFill>
                  <a:schemeClr val="accent5"/>
                </a:solidFill>
                <a:latin typeface="メイリオ" panose="020B0604030504040204" pitchFamily="50" charset="-128"/>
                <a:ea typeface="メイリオ" panose="020B0604030504040204" pitchFamily="50" charset="-128"/>
              </a:rPr>
              <a:t>文字か数字を判定</a:t>
            </a:r>
          </a:p>
        </p:txBody>
      </p:sp>
      <p:sp>
        <p:nvSpPr>
          <p:cNvPr id="31" name="正方形/長方形 30">
            <a:extLst>
              <a:ext uri="{FF2B5EF4-FFF2-40B4-BE49-F238E27FC236}">
                <a16:creationId xmlns:a16="http://schemas.microsoft.com/office/drawing/2014/main" id="{D9E505F3-47C5-4EF7-A7DA-03041DAAE94E}"/>
              </a:ext>
            </a:extLst>
          </p:cNvPr>
          <p:cNvSpPr/>
          <p:nvPr/>
        </p:nvSpPr>
        <p:spPr>
          <a:xfrm>
            <a:off x="199063" y="1711671"/>
            <a:ext cx="4210431" cy="928159"/>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400" dirty="0">
                <a:solidFill>
                  <a:schemeClr val="tx1"/>
                </a:solidFill>
                <a:latin typeface="メイリオ" panose="020B0604030504040204" pitchFamily="50" charset="-128"/>
                <a:ea typeface="メイリオ" panose="020B0604030504040204" pitchFamily="50" charset="-128"/>
              </a:rPr>
              <a:t>x = input(‘</a:t>
            </a:r>
            <a:r>
              <a:rPr kumimoji="1" lang="ja-JP" altLang="en-US" sz="1400" dirty="0">
                <a:solidFill>
                  <a:schemeClr val="tx1"/>
                </a:solidFill>
                <a:latin typeface="メイリオ" panose="020B0604030504040204" pitchFamily="50" charset="-128"/>
                <a:ea typeface="メイリオ" panose="020B0604030504040204" pitchFamily="50" charset="-128"/>
              </a:rPr>
              <a:t>入力してね</a:t>
            </a:r>
            <a:r>
              <a:rPr kumimoji="1" lang="en-US" altLang="ja-JP" sz="1400" dirty="0">
                <a:solidFill>
                  <a:schemeClr val="tx1"/>
                </a:solidFill>
                <a:latin typeface="メイリオ" panose="020B0604030504040204" pitchFamily="50" charset="-128"/>
                <a:ea typeface="メイリオ" panose="020B0604030504040204" pitchFamily="50" charset="-128"/>
              </a:rPr>
              <a:t>’)</a:t>
            </a:r>
          </a:p>
          <a:p>
            <a:r>
              <a:rPr kumimoji="1" lang="en-US" altLang="ja-JP" sz="1400" dirty="0">
                <a:solidFill>
                  <a:schemeClr val="tx1"/>
                </a:solidFill>
                <a:latin typeface="メイリオ" panose="020B0604030504040204" pitchFamily="50" charset="-128"/>
                <a:ea typeface="メイリオ" panose="020B0604030504040204" pitchFamily="50" charset="-128"/>
              </a:rPr>
              <a:t>print(</a:t>
            </a:r>
            <a:r>
              <a:rPr kumimoji="1" lang="en-US" altLang="ja-JP" sz="1400" dirty="0" err="1">
                <a:solidFill>
                  <a:schemeClr val="tx1"/>
                </a:solidFill>
                <a:latin typeface="メイリオ" panose="020B0604030504040204" pitchFamily="50" charset="-128"/>
                <a:ea typeface="メイリオ" panose="020B0604030504040204" pitchFamily="50" charset="-128"/>
              </a:rPr>
              <a:t>x.isdigit</a:t>
            </a:r>
            <a:r>
              <a:rPr kumimoji="1" lang="en-US" altLang="ja-JP" sz="1400" dirty="0">
                <a:solidFill>
                  <a:schemeClr val="tx1"/>
                </a:solidFill>
                <a:latin typeface="メイリオ" panose="020B0604030504040204" pitchFamily="50" charset="-128"/>
                <a:ea typeface="メイリオ" panose="020B0604030504040204" pitchFamily="50" charset="-128"/>
              </a:rPr>
              <a:t>()) </a:t>
            </a:r>
            <a:endParaRPr kumimoji="1" lang="ja-JP" altLang="en-US" sz="1400" dirty="0">
              <a:solidFill>
                <a:schemeClr val="tx1"/>
              </a:solidFill>
              <a:latin typeface="メイリオ" panose="020B0604030504040204" pitchFamily="50" charset="-128"/>
              <a:ea typeface="メイリオ" panose="020B0604030504040204" pitchFamily="50" charset="-128"/>
            </a:endParaRPr>
          </a:p>
        </p:txBody>
      </p:sp>
      <p:grpSp>
        <p:nvGrpSpPr>
          <p:cNvPr id="15" name="グループ化 14">
            <a:extLst>
              <a:ext uri="{FF2B5EF4-FFF2-40B4-BE49-F238E27FC236}">
                <a16:creationId xmlns:a16="http://schemas.microsoft.com/office/drawing/2014/main" id="{DBAC443F-17B8-D54C-9065-D658D13C73EB}"/>
              </a:ext>
            </a:extLst>
          </p:cNvPr>
          <p:cNvGrpSpPr/>
          <p:nvPr/>
        </p:nvGrpSpPr>
        <p:grpSpPr>
          <a:xfrm>
            <a:off x="4679745" y="1339478"/>
            <a:ext cx="4280091" cy="1176660"/>
            <a:chOff x="4814860" y="1482847"/>
            <a:chExt cx="4311884" cy="826011"/>
          </a:xfrm>
        </p:grpSpPr>
        <p:sp>
          <p:nvSpPr>
            <p:cNvPr id="16" name="四角形: 角を丸くする 27">
              <a:extLst>
                <a:ext uri="{FF2B5EF4-FFF2-40B4-BE49-F238E27FC236}">
                  <a16:creationId xmlns:a16="http://schemas.microsoft.com/office/drawing/2014/main" id="{ADEE58A9-D16A-C44D-AABD-568D6052ED63}"/>
                </a:ext>
              </a:extLst>
            </p:cNvPr>
            <p:cNvSpPr/>
            <p:nvPr/>
          </p:nvSpPr>
          <p:spPr>
            <a:xfrm>
              <a:off x="4814860" y="1724083"/>
              <a:ext cx="4311884" cy="584775"/>
            </a:xfrm>
            <a:prstGeom prst="roundRect">
              <a:avLst>
                <a:gd name="adj" fmla="val 11918"/>
              </a:avLst>
            </a:prstGeom>
            <a:solidFill>
              <a:schemeClr val="bg1"/>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dirty="0">
                  <a:solidFill>
                    <a:schemeClr val="tx1"/>
                  </a:solidFill>
                  <a:latin typeface="メイリオ" panose="020B0604030504040204" pitchFamily="50" charset="-128"/>
                  <a:ea typeface="メイリオ" panose="020B0604030504040204" pitchFamily="50" charset="-128"/>
                </a:rPr>
                <a:t>に</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の中に入力された文字を入れなさい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dirty="0">
                  <a:solidFill>
                    <a:schemeClr val="tx1"/>
                  </a:solidFill>
                  <a:latin typeface="メイリオ" panose="020B0604030504040204" pitchFamily="50" charset="-128"/>
                  <a:ea typeface="メイリオ" panose="020B0604030504040204" pitchFamily="50" charset="-128"/>
                </a:rPr>
                <a:t>に入っている値が数字なら</a:t>
              </a:r>
              <a:r>
                <a:rPr kumimoji="1" lang="en-US" altLang="ja-JP" sz="1200" dirty="0">
                  <a:solidFill>
                    <a:schemeClr val="tx1"/>
                  </a:solidFill>
                  <a:latin typeface="メイリオ" panose="020B0604030504040204" pitchFamily="50" charset="-128"/>
                  <a:ea typeface="メイリオ" panose="020B0604030504040204" pitchFamily="50" charset="-128"/>
                </a:rPr>
                <a:t>True</a:t>
              </a:r>
            </a:p>
            <a:p>
              <a:r>
                <a:rPr kumimoji="1" lang="ja-JP" altLang="en-US" sz="1200" dirty="0">
                  <a:solidFill>
                    <a:schemeClr val="tx1"/>
                  </a:solidFill>
                  <a:latin typeface="メイリオ" panose="020B0604030504040204" pitchFamily="50" charset="-128"/>
                  <a:ea typeface="メイリオ" panose="020B0604030504040204" pitchFamily="50" charset="-128"/>
                </a:rPr>
                <a:t>文字なら</a:t>
              </a:r>
              <a:r>
                <a:rPr kumimoji="1" lang="en-US" altLang="ja-JP" sz="1200" dirty="0">
                  <a:solidFill>
                    <a:schemeClr val="tx1"/>
                  </a:solidFill>
                  <a:latin typeface="メイリオ" panose="020B0604030504040204" pitchFamily="50" charset="-128"/>
                  <a:ea typeface="メイリオ" panose="020B0604030504040204" pitchFamily="50" charset="-128"/>
                </a:rPr>
                <a:t>False</a:t>
              </a:r>
              <a:r>
                <a:rPr kumimoji="1" lang="ja-JP" altLang="en-US" sz="1200" dirty="0">
                  <a:solidFill>
                    <a:schemeClr val="tx1"/>
                  </a:solidFill>
                  <a:latin typeface="メイリオ" panose="020B0604030504040204" pitchFamily="50" charset="-128"/>
                  <a:ea typeface="メイリオ" panose="020B0604030504040204" pitchFamily="50" charset="-128"/>
                </a:rPr>
                <a:t>を表示しろ</a:t>
              </a:r>
              <a:endParaRPr kumimoji="1" lang="en-US" altLang="ja-JP" sz="1200" dirty="0">
                <a:solidFill>
                  <a:schemeClr val="tx1"/>
                </a:solidFill>
                <a:latin typeface="メイリオ" panose="020B0604030504040204" pitchFamily="50" charset="-128"/>
                <a:ea typeface="メイリオ" panose="020B0604030504040204" pitchFamily="50" charset="-128"/>
              </a:endParaRPr>
            </a:p>
          </p:txBody>
        </p:sp>
        <p:sp>
          <p:nvSpPr>
            <p:cNvPr id="17" name="四角形: 角を丸くする 28">
              <a:extLst>
                <a:ext uri="{FF2B5EF4-FFF2-40B4-BE49-F238E27FC236}">
                  <a16:creationId xmlns:a16="http://schemas.microsoft.com/office/drawing/2014/main" id="{94FD6C5A-6CF2-3948-8ED0-8C76EB3E92B0}"/>
                </a:ext>
              </a:extLst>
            </p:cNvPr>
            <p:cNvSpPr/>
            <p:nvPr/>
          </p:nvSpPr>
          <p:spPr>
            <a:xfrm>
              <a:off x="6158074" y="1482847"/>
              <a:ext cx="1524000" cy="303413"/>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latin typeface="メイリオ" panose="020B0604030504040204" pitchFamily="50" charset="-128"/>
                  <a:ea typeface="メイリオ" panose="020B0604030504040204" pitchFamily="50" charset="-128"/>
                </a:rPr>
                <a:t>読み下し</a:t>
              </a:r>
            </a:p>
          </p:txBody>
        </p:sp>
      </p:grpSp>
      <p:cxnSp>
        <p:nvCxnSpPr>
          <p:cNvPr id="18" name="直線コネクタ 17">
            <a:extLst>
              <a:ext uri="{FF2B5EF4-FFF2-40B4-BE49-F238E27FC236}">
                <a16:creationId xmlns:a16="http://schemas.microsoft.com/office/drawing/2014/main" id="{C9A5092E-347E-C94F-A83B-83B057834C70}"/>
              </a:ext>
            </a:extLst>
          </p:cNvPr>
          <p:cNvCxnSpPr/>
          <p:nvPr/>
        </p:nvCxnSpPr>
        <p:spPr>
          <a:xfrm>
            <a:off x="111212" y="2972714"/>
            <a:ext cx="8821849" cy="0"/>
          </a:xfrm>
          <a:prstGeom prst="line">
            <a:avLst/>
          </a:prstGeom>
          <a:ln w="38100">
            <a:solidFill>
              <a:schemeClr val="accent5"/>
            </a:solidFill>
            <a:prstDash val="dashDot"/>
          </a:ln>
        </p:spPr>
        <p:style>
          <a:lnRef idx="1">
            <a:schemeClr val="accent1"/>
          </a:lnRef>
          <a:fillRef idx="0">
            <a:schemeClr val="accent1"/>
          </a:fillRef>
          <a:effectRef idx="0">
            <a:schemeClr val="accent1"/>
          </a:effectRef>
          <a:fontRef idx="minor">
            <a:schemeClr val="tx1"/>
          </a:fontRef>
        </p:style>
      </p:cxnSp>
      <p:sp>
        <p:nvSpPr>
          <p:cNvPr id="19" name="楕円 18">
            <a:extLst>
              <a:ext uri="{FF2B5EF4-FFF2-40B4-BE49-F238E27FC236}">
                <a16:creationId xmlns:a16="http://schemas.microsoft.com/office/drawing/2014/main" id="{D0E79D87-A6BE-4C3D-8E37-888DDFD5714B}"/>
              </a:ext>
            </a:extLst>
          </p:cNvPr>
          <p:cNvSpPr/>
          <p:nvPr/>
        </p:nvSpPr>
        <p:spPr>
          <a:xfrm>
            <a:off x="6692259" y="318781"/>
            <a:ext cx="2340529" cy="964734"/>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調整しました</a:t>
            </a:r>
            <a:endParaRPr kumimoji="1" lang="en-US" altLang="ja-JP" dirty="0"/>
          </a:p>
          <a:p>
            <a:pPr algn="ctr"/>
            <a:r>
              <a:rPr kumimoji="1" lang="ja-JP" altLang="en-US" dirty="0"/>
              <a:t>これで</a:t>
            </a:r>
            <a:r>
              <a:rPr kumimoji="1" lang="en-US" altLang="ja-JP" dirty="0"/>
              <a:t>OK</a:t>
            </a:r>
            <a:endParaRPr kumimoji="1" lang="ja-JP" altLang="en-US" dirty="0"/>
          </a:p>
        </p:txBody>
      </p:sp>
      <p:sp>
        <p:nvSpPr>
          <p:cNvPr id="20" name="テキスト ボックス 19">
            <a:extLst>
              <a:ext uri="{FF2B5EF4-FFF2-40B4-BE49-F238E27FC236}">
                <a16:creationId xmlns:a16="http://schemas.microsoft.com/office/drawing/2014/main" id="{0C6F694C-4962-412C-8FED-BC2A025850E8}"/>
              </a:ext>
            </a:extLst>
          </p:cNvPr>
          <p:cNvSpPr txBox="1"/>
          <p:nvPr/>
        </p:nvSpPr>
        <p:spPr>
          <a:xfrm>
            <a:off x="171339" y="3399347"/>
            <a:ext cx="5671229" cy="369332"/>
          </a:xfrm>
          <a:prstGeom prst="rect">
            <a:avLst/>
          </a:prstGeom>
          <a:noFill/>
          <a:ln>
            <a:noFill/>
          </a:ln>
        </p:spPr>
        <p:txBody>
          <a:bodyPr wrap="square" rtlCol="0">
            <a:spAutoFit/>
          </a:bodyPr>
          <a:lstStyle/>
          <a:p>
            <a:r>
              <a:rPr kumimoji="1" lang="ja-JP" altLang="en-US" b="1" u="sng" dirty="0">
                <a:solidFill>
                  <a:schemeClr val="accent5"/>
                </a:solidFill>
                <a:latin typeface="メイリオ" panose="020B0604030504040204" pitchFamily="50" charset="-128"/>
                <a:ea typeface="メイリオ" panose="020B0604030504040204" pitchFamily="50" charset="-128"/>
              </a:rPr>
              <a:t>配列の中のどの文字が何個入っているか数えなさい</a:t>
            </a:r>
          </a:p>
        </p:txBody>
      </p:sp>
      <p:sp>
        <p:nvSpPr>
          <p:cNvPr id="21" name="正方形/長方形 20">
            <a:extLst>
              <a:ext uri="{FF2B5EF4-FFF2-40B4-BE49-F238E27FC236}">
                <a16:creationId xmlns:a16="http://schemas.microsoft.com/office/drawing/2014/main" id="{F2E2C095-16ED-4BC8-9103-962A876E666A}"/>
              </a:ext>
            </a:extLst>
          </p:cNvPr>
          <p:cNvSpPr/>
          <p:nvPr/>
        </p:nvSpPr>
        <p:spPr>
          <a:xfrm>
            <a:off x="258876" y="3886984"/>
            <a:ext cx="4210431" cy="928159"/>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400" dirty="0">
                <a:solidFill>
                  <a:schemeClr val="tx1"/>
                </a:solidFill>
                <a:latin typeface="メイリオ" panose="020B0604030504040204" pitchFamily="50" charset="-128"/>
                <a:ea typeface="メイリオ" panose="020B0604030504040204" pitchFamily="50" charset="-128"/>
              </a:rPr>
              <a:t>from collections import Counter</a:t>
            </a:r>
          </a:p>
          <a:p>
            <a:r>
              <a:rPr kumimoji="1" lang="en-US" altLang="ja-JP" sz="1400" dirty="0">
                <a:solidFill>
                  <a:schemeClr val="tx1"/>
                </a:solidFill>
                <a:latin typeface="メイリオ" panose="020B0604030504040204" pitchFamily="50" charset="-128"/>
                <a:ea typeface="メイリオ" panose="020B0604030504040204" pitchFamily="50" charset="-128"/>
              </a:rPr>
              <a:t>x = [‘</a:t>
            </a:r>
            <a:r>
              <a:rPr kumimoji="1" lang="ja-JP" altLang="en-US" sz="1400" dirty="0">
                <a:solidFill>
                  <a:schemeClr val="tx1"/>
                </a:solidFill>
                <a:latin typeface="メイリオ" panose="020B0604030504040204" pitchFamily="50" charset="-128"/>
                <a:ea typeface="メイリオ" panose="020B0604030504040204" pitchFamily="50" charset="-128"/>
              </a:rPr>
              <a:t>フ</a:t>
            </a:r>
            <a:r>
              <a:rPr kumimoji="1" lang="en-US" altLang="ja-JP" sz="1400" dirty="0">
                <a:solidFill>
                  <a:schemeClr val="tx1"/>
                </a:solidFill>
                <a:latin typeface="メイリオ" panose="020B0604030504040204" pitchFamily="50" charset="-128"/>
                <a:ea typeface="メイリオ" panose="020B0604030504040204" pitchFamily="50" charset="-128"/>
              </a:rPr>
              <a:t>’,’</a:t>
            </a:r>
            <a:r>
              <a:rPr kumimoji="1" lang="ja-JP" altLang="en-US" sz="1400" dirty="0">
                <a:solidFill>
                  <a:schemeClr val="tx1"/>
                </a:solidFill>
                <a:latin typeface="メイリオ" panose="020B0604030504040204" pitchFamily="50" charset="-128"/>
                <a:ea typeface="メイリオ" panose="020B0604030504040204" pitchFamily="50" charset="-128"/>
              </a:rPr>
              <a:t>ィ</a:t>
            </a:r>
            <a:r>
              <a:rPr kumimoji="1" lang="en-US" altLang="ja-JP" sz="1400" dirty="0">
                <a:solidFill>
                  <a:schemeClr val="tx1"/>
                </a:solidFill>
                <a:latin typeface="メイリオ" panose="020B0604030504040204" pitchFamily="50" charset="-128"/>
                <a:ea typeface="メイリオ" panose="020B0604030504040204" pitchFamily="50" charset="-128"/>
              </a:rPr>
              <a:t>’,’</a:t>
            </a:r>
            <a:r>
              <a:rPr kumimoji="1" lang="ja-JP" altLang="en-US" sz="1400" dirty="0">
                <a:solidFill>
                  <a:schemeClr val="tx1"/>
                </a:solidFill>
                <a:latin typeface="メイリオ" panose="020B0604030504040204" pitchFamily="50" charset="-128"/>
                <a:ea typeface="メイリオ" panose="020B0604030504040204" pitchFamily="50" charset="-128"/>
              </a:rPr>
              <a:t>ン</a:t>
            </a:r>
            <a:r>
              <a:rPr kumimoji="1" lang="en-US" altLang="ja-JP" sz="1400" dirty="0">
                <a:solidFill>
                  <a:schemeClr val="tx1"/>
                </a:solidFill>
                <a:latin typeface="メイリオ" panose="020B0604030504040204" pitchFamily="50" charset="-128"/>
                <a:ea typeface="メイリオ" panose="020B0604030504040204" pitchFamily="50" charset="-128"/>
              </a:rPr>
              <a:t>’,’</a:t>
            </a:r>
            <a:r>
              <a:rPr kumimoji="1" lang="ja-JP" altLang="en-US" sz="1400" dirty="0">
                <a:solidFill>
                  <a:schemeClr val="tx1"/>
                </a:solidFill>
                <a:latin typeface="メイリオ" panose="020B0604030504040204" pitchFamily="50" charset="-128"/>
                <a:ea typeface="メイリオ" panose="020B0604030504040204" pitchFamily="50" charset="-128"/>
              </a:rPr>
              <a:t>セ</a:t>
            </a:r>
            <a:r>
              <a:rPr kumimoji="1" lang="en-US" altLang="ja-JP" sz="1400" dirty="0">
                <a:solidFill>
                  <a:schemeClr val="tx1"/>
                </a:solidFill>
                <a:latin typeface="メイリオ" panose="020B0604030504040204" pitchFamily="50" charset="-128"/>
                <a:ea typeface="メイリオ" panose="020B0604030504040204" pitchFamily="50" charset="-128"/>
              </a:rPr>
              <a:t>’,’</a:t>
            </a:r>
            <a:r>
              <a:rPr kumimoji="1" lang="ja-JP" altLang="en-US" sz="1400" dirty="0">
                <a:solidFill>
                  <a:schemeClr val="tx1"/>
                </a:solidFill>
                <a:latin typeface="メイリオ" panose="020B0604030504040204" pitchFamily="50" charset="-128"/>
                <a:ea typeface="メイリオ" panose="020B0604030504040204" pitchFamily="50" charset="-128"/>
              </a:rPr>
              <a:t>ン</a:t>
            </a:r>
            <a:r>
              <a:rPr kumimoji="1" lang="en-US" altLang="ja-JP" sz="1400" dirty="0">
                <a:solidFill>
                  <a:schemeClr val="tx1"/>
                </a:solidFill>
                <a:latin typeface="メイリオ" panose="020B0604030504040204" pitchFamily="50" charset="-128"/>
                <a:ea typeface="メイリオ" panose="020B0604030504040204" pitchFamily="50" charset="-128"/>
              </a:rPr>
              <a:t>’,’</a:t>
            </a:r>
            <a:r>
              <a:rPr kumimoji="1" lang="ja-JP" altLang="en-US" sz="1400" dirty="0">
                <a:solidFill>
                  <a:schemeClr val="tx1"/>
                </a:solidFill>
                <a:latin typeface="メイリオ" panose="020B0604030504040204" pitchFamily="50" charset="-128"/>
                <a:ea typeface="メイリオ" panose="020B0604030504040204" pitchFamily="50" charset="-128"/>
              </a:rPr>
              <a:t>ト</a:t>
            </a:r>
            <a:r>
              <a:rPr kumimoji="1" lang="en-US" altLang="ja-JP" sz="1400" dirty="0">
                <a:solidFill>
                  <a:schemeClr val="tx1"/>
                </a:solidFill>
                <a:latin typeface="メイリオ" panose="020B0604030504040204" pitchFamily="50" charset="-128"/>
                <a:ea typeface="メイリオ" panose="020B0604030504040204" pitchFamily="50" charset="-128"/>
              </a:rPr>
              <a:t>’]</a:t>
            </a:r>
          </a:p>
          <a:p>
            <a:r>
              <a:rPr kumimoji="1" lang="en-US" altLang="ja-JP" sz="1400" dirty="0">
                <a:solidFill>
                  <a:schemeClr val="tx1"/>
                </a:solidFill>
                <a:latin typeface="メイリオ" panose="020B0604030504040204" pitchFamily="50" charset="-128"/>
                <a:ea typeface="メイリオ" panose="020B0604030504040204" pitchFamily="50" charset="-128"/>
              </a:rPr>
              <a:t>print(Counter(x))</a:t>
            </a:r>
            <a:endParaRPr kumimoji="1" lang="ja-JP" altLang="en-US" sz="1400" dirty="0">
              <a:solidFill>
                <a:schemeClr val="tx1"/>
              </a:solidFill>
              <a:latin typeface="メイリオ" panose="020B0604030504040204" pitchFamily="50" charset="-128"/>
              <a:ea typeface="メイリオ" panose="020B0604030504040204" pitchFamily="50" charset="-128"/>
            </a:endParaRPr>
          </a:p>
        </p:txBody>
      </p:sp>
      <p:grpSp>
        <p:nvGrpSpPr>
          <p:cNvPr id="22" name="グループ化 21">
            <a:extLst>
              <a:ext uri="{FF2B5EF4-FFF2-40B4-BE49-F238E27FC236}">
                <a16:creationId xmlns:a16="http://schemas.microsoft.com/office/drawing/2014/main" id="{04F8C529-CDF6-4A6B-834C-5D282F566FAD}"/>
              </a:ext>
            </a:extLst>
          </p:cNvPr>
          <p:cNvGrpSpPr/>
          <p:nvPr/>
        </p:nvGrpSpPr>
        <p:grpSpPr>
          <a:xfrm>
            <a:off x="4644385" y="3429000"/>
            <a:ext cx="4280091" cy="1573110"/>
            <a:chOff x="4814860" y="1423482"/>
            <a:chExt cx="4311884" cy="1185038"/>
          </a:xfrm>
        </p:grpSpPr>
        <p:sp>
          <p:nvSpPr>
            <p:cNvPr id="23" name="四角形: 角を丸くする 22">
              <a:extLst>
                <a:ext uri="{FF2B5EF4-FFF2-40B4-BE49-F238E27FC236}">
                  <a16:creationId xmlns:a16="http://schemas.microsoft.com/office/drawing/2014/main" id="{02886149-EC26-4327-9006-6053AF1E18A4}"/>
                </a:ext>
              </a:extLst>
            </p:cNvPr>
            <p:cNvSpPr/>
            <p:nvPr/>
          </p:nvSpPr>
          <p:spPr>
            <a:xfrm>
              <a:off x="4814860" y="1727817"/>
              <a:ext cx="4311884" cy="880703"/>
            </a:xfrm>
            <a:prstGeom prst="roundRect">
              <a:avLst>
                <a:gd name="adj" fmla="val 11918"/>
              </a:avLst>
            </a:prstGeom>
            <a:solidFill>
              <a:schemeClr val="bg1"/>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200" dirty="0">
                  <a:solidFill>
                    <a:schemeClr val="tx1"/>
                  </a:solidFill>
                  <a:latin typeface="メイリオ" panose="020B0604030504040204" pitchFamily="50" charset="-128"/>
                  <a:ea typeface="メイリオ" panose="020B0604030504040204" pitchFamily="50" charset="-128"/>
                </a:rPr>
                <a:t>Collections</a:t>
              </a:r>
              <a:r>
                <a:rPr kumimoji="1" lang="ja-JP" altLang="en-US" sz="1200" dirty="0">
                  <a:solidFill>
                    <a:schemeClr val="tx1"/>
                  </a:solidFill>
                  <a:latin typeface="メイリオ" panose="020B0604030504040204" pitchFamily="50" charset="-128"/>
                  <a:ea typeface="メイリオ" panose="020B0604030504040204" pitchFamily="50" charset="-128"/>
                </a:rPr>
                <a:t>というモジュールの</a:t>
              </a:r>
              <a:r>
                <a:rPr kumimoji="1" lang="en-US" altLang="ja-JP" sz="1200" dirty="0">
                  <a:solidFill>
                    <a:schemeClr val="tx1"/>
                  </a:solidFill>
                  <a:latin typeface="メイリオ" panose="020B0604030504040204" pitchFamily="50" charset="-128"/>
                  <a:ea typeface="メイリオ" panose="020B0604030504040204" pitchFamily="50" charset="-128"/>
                </a:rPr>
                <a:t>Counter</a:t>
              </a:r>
              <a:r>
                <a:rPr kumimoji="1" lang="ja-JP" altLang="en-US" sz="1200" dirty="0">
                  <a:solidFill>
                    <a:schemeClr val="tx1"/>
                  </a:solidFill>
                  <a:latin typeface="メイリオ" panose="020B0604030504040204" pitchFamily="50" charset="-128"/>
                  <a:ea typeface="メイリオ" panose="020B0604030504040204" pitchFamily="50" charset="-128"/>
                </a:rPr>
                <a:t>を使います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dirty="0">
                  <a:solidFill>
                    <a:schemeClr val="tx1"/>
                  </a:solidFill>
                  <a:latin typeface="メイリオ" panose="020B0604030504040204" pitchFamily="50" charset="-128"/>
                  <a:ea typeface="メイリオ" panose="020B0604030504040204" pitchFamily="50" charset="-128"/>
                </a:rPr>
                <a:t>に辞書型で</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フ</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ィ</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ン</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セ</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ン</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ト</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を入れなさい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dirty="0">
                  <a:solidFill>
                    <a:schemeClr val="tx1"/>
                  </a:solidFill>
                  <a:latin typeface="メイリオ" panose="020B0604030504040204" pitchFamily="50" charset="-128"/>
                  <a:ea typeface="メイリオ" panose="020B0604030504040204" pitchFamily="50" charset="-128"/>
                </a:rPr>
                <a:t>に入っている各文字が何文字入っているかを表示しろ</a:t>
              </a:r>
              <a:endParaRPr kumimoji="1" lang="en-US" altLang="ja-JP" sz="1200" dirty="0">
                <a:solidFill>
                  <a:schemeClr val="tx1"/>
                </a:solidFill>
                <a:latin typeface="メイリオ" panose="020B0604030504040204" pitchFamily="50" charset="-128"/>
                <a:ea typeface="メイリオ" panose="020B0604030504040204" pitchFamily="50" charset="-128"/>
              </a:endParaRPr>
            </a:p>
          </p:txBody>
        </p:sp>
        <p:sp>
          <p:nvSpPr>
            <p:cNvPr id="24" name="四角形: 角を丸くする 23">
              <a:extLst>
                <a:ext uri="{FF2B5EF4-FFF2-40B4-BE49-F238E27FC236}">
                  <a16:creationId xmlns:a16="http://schemas.microsoft.com/office/drawing/2014/main" id="{1207CD22-9EBD-4B83-AE08-33C9BE0A1E7C}"/>
                </a:ext>
              </a:extLst>
            </p:cNvPr>
            <p:cNvSpPr/>
            <p:nvPr/>
          </p:nvSpPr>
          <p:spPr>
            <a:xfrm>
              <a:off x="6158073" y="1423482"/>
              <a:ext cx="1524000" cy="32367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latin typeface="メイリオ" panose="020B0604030504040204" pitchFamily="50" charset="-128"/>
                  <a:ea typeface="メイリオ" panose="020B0604030504040204" pitchFamily="50" charset="-128"/>
                </a:rPr>
                <a:t>読み下し</a:t>
              </a:r>
            </a:p>
          </p:txBody>
        </p:sp>
      </p:grpSp>
      <p:sp>
        <p:nvSpPr>
          <p:cNvPr id="25" name="吹き出し: 角を丸めた四角形 24">
            <a:extLst>
              <a:ext uri="{FF2B5EF4-FFF2-40B4-BE49-F238E27FC236}">
                <a16:creationId xmlns:a16="http://schemas.microsoft.com/office/drawing/2014/main" id="{115998C2-47C9-4D11-A79D-D447486DC724}"/>
              </a:ext>
            </a:extLst>
          </p:cNvPr>
          <p:cNvSpPr/>
          <p:nvPr/>
        </p:nvSpPr>
        <p:spPr>
          <a:xfrm>
            <a:off x="359123" y="5334883"/>
            <a:ext cx="3021640" cy="865304"/>
          </a:xfrm>
          <a:prstGeom prst="wedgeRoundRectCallout">
            <a:avLst>
              <a:gd name="adj1" fmla="val 68555"/>
              <a:gd name="adj2" fmla="val -39233"/>
              <a:gd name="adj3" fmla="val 16667"/>
            </a:avLst>
          </a:prstGeom>
          <a:solidFill>
            <a:schemeClr val="bg1"/>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050" dirty="0">
                <a:solidFill>
                  <a:schemeClr val="tx1"/>
                </a:solidFill>
                <a:latin typeface="メイリオ" panose="020B0604030504040204" pitchFamily="50" charset="-128"/>
                <a:ea typeface="メイリオ" panose="020B0604030504040204" pitchFamily="50" charset="-128"/>
              </a:rPr>
              <a:t>文字列操作は、いろんな場面で出てくるから覚えていくと便利やよ</a:t>
            </a:r>
            <a:endParaRPr kumimoji="1" lang="en-US" altLang="ja-JP" sz="1050" dirty="0">
              <a:solidFill>
                <a:schemeClr val="tx1"/>
              </a:solidFill>
              <a:latin typeface="メイリオ" panose="020B0604030504040204" pitchFamily="50" charset="-128"/>
              <a:ea typeface="メイリオ" panose="020B0604030504040204" pitchFamily="50" charset="-128"/>
            </a:endParaRPr>
          </a:p>
        </p:txBody>
      </p:sp>
      <p:pic>
        <p:nvPicPr>
          <p:cNvPr id="4" name="図 3" descr="テーブル, 異なる, 多い, 束 が含まれている画像&#10;&#10;自動的に生成された説明">
            <a:extLst>
              <a:ext uri="{FF2B5EF4-FFF2-40B4-BE49-F238E27FC236}">
                <a16:creationId xmlns:a16="http://schemas.microsoft.com/office/drawing/2014/main" id="{18E686B1-B8DA-4E8A-AA4C-2D5AF933522F}"/>
              </a:ext>
            </a:extLst>
          </p:cNvPr>
          <p:cNvPicPr>
            <a:picLocks noChangeAspect="1"/>
          </p:cNvPicPr>
          <p:nvPr/>
        </p:nvPicPr>
        <p:blipFill rotWithShape="1">
          <a:blip r:embed="rId3">
            <a:extLst>
              <a:ext uri="{28A0092B-C50C-407E-A947-70E740481C1C}">
                <a14:useLocalDpi xmlns:a14="http://schemas.microsoft.com/office/drawing/2010/main" val="0"/>
              </a:ext>
            </a:extLst>
          </a:blip>
          <a:srcRect l="70859" t="70491" r="18776"/>
          <a:stretch/>
        </p:blipFill>
        <p:spPr>
          <a:xfrm>
            <a:off x="3901946" y="4458530"/>
            <a:ext cx="1186446" cy="2389087"/>
          </a:xfrm>
          <a:prstGeom prst="rect">
            <a:avLst/>
          </a:prstGeom>
        </p:spPr>
      </p:pic>
    </p:spTree>
    <p:extLst>
      <p:ext uri="{BB962C8B-B14F-4D97-AF65-F5344CB8AC3E}">
        <p14:creationId xmlns:p14="http://schemas.microsoft.com/office/powerpoint/2010/main" val="52569056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直線コネクタ 18">
            <a:extLst>
              <a:ext uri="{FF2B5EF4-FFF2-40B4-BE49-F238E27FC236}">
                <a16:creationId xmlns:a16="http://schemas.microsoft.com/office/drawing/2014/main" id="{197E808B-87E1-9447-AA7A-AF4FD6A1EDF3}"/>
              </a:ext>
            </a:extLst>
          </p:cNvPr>
          <p:cNvCxnSpPr/>
          <p:nvPr/>
        </p:nvCxnSpPr>
        <p:spPr>
          <a:xfrm>
            <a:off x="168201" y="4164549"/>
            <a:ext cx="8821849" cy="0"/>
          </a:xfrm>
          <a:prstGeom prst="line">
            <a:avLst/>
          </a:prstGeom>
          <a:ln w="38100">
            <a:solidFill>
              <a:schemeClr val="accent5"/>
            </a:solidFill>
            <a:prstDash val="dashDot"/>
          </a:ln>
        </p:spPr>
        <p:style>
          <a:lnRef idx="1">
            <a:schemeClr val="accent1"/>
          </a:lnRef>
          <a:fillRef idx="0">
            <a:schemeClr val="accent1"/>
          </a:fillRef>
          <a:effectRef idx="0">
            <a:schemeClr val="accent1"/>
          </a:effectRef>
          <a:fontRef idx="minor">
            <a:schemeClr val="tx1"/>
          </a:fontRef>
        </p:style>
      </p:cxnSp>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31</a:t>
            </a:fld>
            <a:endParaRPr kumimoji="1" lang="ja-JP" altLang="en-US"/>
          </a:p>
        </p:txBody>
      </p:sp>
      <p:sp>
        <p:nvSpPr>
          <p:cNvPr id="42" name="テキスト ボックス 41">
            <a:extLst>
              <a:ext uri="{FF2B5EF4-FFF2-40B4-BE49-F238E27FC236}">
                <a16:creationId xmlns:a16="http://schemas.microsoft.com/office/drawing/2014/main" id="{50B2579F-4FA1-49C7-9128-C011AF1164F5}"/>
              </a:ext>
            </a:extLst>
          </p:cNvPr>
          <p:cNvSpPr txBox="1"/>
          <p:nvPr/>
        </p:nvSpPr>
        <p:spPr>
          <a:xfrm>
            <a:off x="161075" y="657813"/>
            <a:ext cx="4738096" cy="600164"/>
          </a:xfrm>
          <a:prstGeom prst="rect">
            <a:avLst/>
          </a:prstGeom>
          <a:noFill/>
        </p:spPr>
        <p:txBody>
          <a:bodyPr wrap="square" rtlCol="0">
            <a:spAutoFit/>
          </a:bodyPr>
          <a:lstStyle/>
          <a:p>
            <a:pPr>
              <a:lnSpc>
                <a:spcPct val="150000"/>
              </a:lnSpc>
            </a:pPr>
            <a:r>
              <a:rPr lang="ja-JP" altLang="en-US" sz="2400" b="1" dirty="0">
                <a:solidFill>
                  <a:schemeClr val="accent1"/>
                </a:solidFill>
                <a:latin typeface="メイリオ" panose="020B0604030504040204" pitchFamily="50" charset="-128"/>
                <a:ea typeface="メイリオ" panose="020B0604030504040204" pitchFamily="50" charset="-128"/>
              </a:rPr>
              <a:t>処理関係</a:t>
            </a:r>
            <a:endParaRPr lang="zh-TW" altLang="en-US" sz="2400" b="1" dirty="0">
              <a:solidFill>
                <a:schemeClr val="accent1"/>
              </a:solidFill>
              <a:latin typeface="メイリオ" panose="020B0604030504040204" pitchFamily="50" charset="-128"/>
              <a:ea typeface="メイリオ" panose="020B0604030504040204" pitchFamily="50" charset="-128"/>
            </a:endParaRPr>
          </a:p>
        </p:txBody>
      </p:sp>
      <p:sp>
        <p:nvSpPr>
          <p:cNvPr id="10" name="テキスト ボックス 9">
            <a:extLst>
              <a:ext uri="{FF2B5EF4-FFF2-40B4-BE49-F238E27FC236}">
                <a16:creationId xmlns:a16="http://schemas.microsoft.com/office/drawing/2014/main" id="{32ADA412-2421-48DC-BF66-2CF68B3AF5CE}"/>
              </a:ext>
            </a:extLst>
          </p:cNvPr>
          <p:cNvSpPr txBox="1"/>
          <p:nvPr/>
        </p:nvSpPr>
        <p:spPr>
          <a:xfrm>
            <a:off x="111212" y="117527"/>
            <a:ext cx="5828193"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具体的なコードの書き方</a:t>
            </a:r>
          </a:p>
        </p:txBody>
      </p:sp>
      <p:sp>
        <p:nvSpPr>
          <p:cNvPr id="27" name="テキスト ボックス 26">
            <a:extLst>
              <a:ext uri="{FF2B5EF4-FFF2-40B4-BE49-F238E27FC236}">
                <a16:creationId xmlns:a16="http://schemas.microsoft.com/office/drawing/2014/main" id="{B617B827-2217-4355-923D-829F619C6870}"/>
              </a:ext>
            </a:extLst>
          </p:cNvPr>
          <p:cNvSpPr txBox="1"/>
          <p:nvPr/>
        </p:nvSpPr>
        <p:spPr>
          <a:xfrm>
            <a:off x="186144" y="2212337"/>
            <a:ext cx="3615656" cy="369332"/>
          </a:xfrm>
          <a:prstGeom prst="rect">
            <a:avLst/>
          </a:prstGeom>
          <a:noFill/>
          <a:ln>
            <a:noFill/>
          </a:ln>
        </p:spPr>
        <p:txBody>
          <a:bodyPr wrap="square" rtlCol="0">
            <a:spAutoFit/>
          </a:bodyPr>
          <a:lstStyle/>
          <a:p>
            <a:r>
              <a:rPr kumimoji="1" lang="ja-JP" altLang="en-US" b="1" u="sng" dirty="0">
                <a:solidFill>
                  <a:schemeClr val="accent5"/>
                </a:solidFill>
                <a:latin typeface="メイリオ" panose="020B0604030504040204" pitchFamily="50" charset="-128"/>
                <a:ea typeface="メイリオ" panose="020B0604030504040204" pitchFamily="50" charset="-128"/>
              </a:rPr>
              <a:t>条件分岐</a:t>
            </a:r>
          </a:p>
        </p:txBody>
      </p:sp>
      <p:sp>
        <p:nvSpPr>
          <p:cNvPr id="28" name="正方形/長方形 27">
            <a:extLst>
              <a:ext uri="{FF2B5EF4-FFF2-40B4-BE49-F238E27FC236}">
                <a16:creationId xmlns:a16="http://schemas.microsoft.com/office/drawing/2014/main" id="{7C495980-3D01-48FD-B9B0-162EFEC5420E}"/>
              </a:ext>
            </a:extLst>
          </p:cNvPr>
          <p:cNvSpPr/>
          <p:nvPr/>
        </p:nvSpPr>
        <p:spPr>
          <a:xfrm>
            <a:off x="361568" y="2614154"/>
            <a:ext cx="4210431" cy="1333244"/>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400" dirty="0">
                <a:solidFill>
                  <a:schemeClr val="tx1"/>
                </a:solidFill>
                <a:latin typeface="メイリオ" panose="020B0604030504040204" pitchFamily="50" charset="-128"/>
                <a:ea typeface="メイリオ" panose="020B0604030504040204" pitchFamily="50" charset="-128"/>
              </a:rPr>
              <a:t>x = 3</a:t>
            </a:r>
          </a:p>
          <a:p>
            <a:r>
              <a:rPr kumimoji="1" lang="en-US" altLang="ja-JP" sz="1400" dirty="0">
                <a:solidFill>
                  <a:schemeClr val="tx1"/>
                </a:solidFill>
                <a:latin typeface="メイリオ" panose="020B0604030504040204" pitchFamily="50" charset="-128"/>
                <a:ea typeface="メイリオ" panose="020B0604030504040204" pitchFamily="50" charset="-128"/>
              </a:rPr>
              <a:t>if x == 2:</a:t>
            </a:r>
          </a:p>
          <a:p>
            <a:r>
              <a:rPr kumimoji="1" lang="en-US" altLang="ja-JP" sz="1400" dirty="0">
                <a:solidFill>
                  <a:schemeClr val="tx1"/>
                </a:solidFill>
                <a:latin typeface="メイリオ" panose="020B0604030504040204" pitchFamily="50" charset="-128"/>
                <a:ea typeface="メイリオ" panose="020B0604030504040204" pitchFamily="50" charset="-128"/>
              </a:rPr>
              <a:t>	print(‘</a:t>
            </a:r>
            <a:r>
              <a:rPr kumimoji="1" lang="ja-JP" altLang="en-US" sz="1400" dirty="0">
                <a:solidFill>
                  <a:schemeClr val="tx1"/>
                </a:solidFill>
                <a:latin typeface="メイリオ" panose="020B0604030504040204" pitchFamily="50" charset="-128"/>
                <a:ea typeface="メイリオ" panose="020B0604030504040204" pitchFamily="50" charset="-128"/>
              </a:rPr>
              <a:t>あたり</a:t>
            </a:r>
            <a:r>
              <a:rPr kumimoji="1" lang="en-US" altLang="ja-JP" sz="1400" dirty="0">
                <a:solidFill>
                  <a:schemeClr val="tx1"/>
                </a:solidFill>
                <a:latin typeface="メイリオ" panose="020B0604030504040204" pitchFamily="50" charset="-128"/>
                <a:ea typeface="メイリオ" panose="020B0604030504040204" pitchFamily="50" charset="-128"/>
              </a:rPr>
              <a:t>’)</a:t>
            </a:r>
          </a:p>
          <a:p>
            <a:r>
              <a:rPr kumimoji="1" lang="en-US" altLang="ja-JP" sz="1400" dirty="0">
                <a:solidFill>
                  <a:schemeClr val="tx1"/>
                </a:solidFill>
                <a:latin typeface="メイリオ" panose="020B0604030504040204" pitchFamily="50" charset="-128"/>
                <a:ea typeface="メイリオ" panose="020B0604030504040204" pitchFamily="50" charset="-128"/>
              </a:rPr>
              <a:t>else:</a:t>
            </a:r>
          </a:p>
          <a:p>
            <a:r>
              <a:rPr kumimoji="1" lang="en-US" altLang="ja-JP" sz="1400" dirty="0">
                <a:solidFill>
                  <a:schemeClr val="tx1"/>
                </a:solidFill>
                <a:latin typeface="メイリオ" panose="020B0604030504040204" pitchFamily="50" charset="-128"/>
                <a:ea typeface="メイリオ" panose="020B0604030504040204" pitchFamily="50" charset="-128"/>
              </a:rPr>
              <a:t> 	print(‘</a:t>
            </a:r>
            <a:r>
              <a:rPr kumimoji="1" lang="ja-JP" altLang="en-US" sz="1400" dirty="0">
                <a:solidFill>
                  <a:schemeClr val="tx1"/>
                </a:solidFill>
                <a:latin typeface="メイリオ" panose="020B0604030504040204" pitchFamily="50" charset="-128"/>
                <a:ea typeface="メイリオ" panose="020B0604030504040204" pitchFamily="50" charset="-128"/>
              </a:rPr>
              <a:t>はずれ</a:t>
            </a:r>
            <a:r>
              <a:rPr kumimoji="1" lang="en-US" altLang="ja-JP" sz="1400" dirty="0">
                <a:solidFill>
                  <a:schemeClr val="tx1"/>
                </a:solidFill>
                <a:latin typeface="メイリオ" panose="020B0604030504040204" pitchFamily="50" charset="-128"/>
                <a:ea typeface="メイリオ" panose="020B0604030504040204" pitchFamily="50" charset="-128"/>
              </a:rPr>
              <a:t>’)</a:t>
            </a:r>
            <a:endParaRPr kumimoji="1" lang="ja-JP" altLang="en-US" sz="1400" dirty="0">
              <a:solidFill>
                <a:schemeClr val="tx1"/>
              </a:solidFill>
              <a:latin typeface="メイリオ" panose="020B0604030504040204" pitchFamily="50" charset="-128"/>
              <a:ea typeface="メイリオ" panose="020B0604030504040204" pitchFamily="50" charset="-128"/>
            </a:endParaRPr>
          </a:p>
        </p:txBody>
      </p:sp>
      <p:graphicFrame>
        <p:nvGraphicFramePr>
          <p:cNvPr id="33" name="表 3">
            <a:extLst>
              <a:ext uri="{FF2B5EF4-FFF2-40B4-BE49-F238E27FC236}">
                <a16:creationId xmlns:a16="http://schemas.microsoft.com/office/drawing/2014/main" id="{C34C2039-CADA-48BA-A8A6-B85F06580F9E}"/>
              </a:ext>
            </a:extLst>
          </p:cNvPr>
          <p:cNvGraphicFramePr>
            <a:graphicFrameLocks noGrp="1"/>
          </p:cNvGraphicFramePr>
          <p:nvPr>
            <p:extLst>
              <p:ext uri="{D42A27DB-BD31-4B8C-83A1-F6EECF244321}">
                <p14:modId xmlns:p14="http://schemas.microsoft.com/office/powerpoint/2010/main" val="1117184057"/>
              </p:ext>
            </p:extLst>
          </p:nvPr>
        </p:nvGraphicFramePr>
        <p:xfrm>
          <a:off x="4697178" y="135358"/>
          <a:ext cx="4210430" cy="2133600"/>
        </p:xfrm>
        <a:graphic>
          <a:graphicData uri="http://schemas.openxmlformats.org/drawingml/2006/table">
            <a:tbl>
              <a:tblPr firstRow="1" bandRow="1">
                <a:tableStyleId>{5C22544A-7EE6-4342-B048-85BDC9FD1C3A}</a:tableStyleId>
              </a:tblPr>
              <a:tblGrid>
                <a:gridCol w="729356">
                  <a:extLst>
                    <a:ext uri="{9D8B030D-6E8A-4147-A177-3AD203B41FA5}">
                      <a16:colId xmlns:a16="http://schemas.microsoft.com/office/drawing/2014/main" val="1899288962"/>
                    </a:ext>
                  </a:extLst>
                </a:gridCol>
                <a:gridCol w="2547257">
                  <a:extLst>
                    <a:ext uri="{9D8B030D-6E8A-4147-A177-3AD203B41FA5}">
                      <a16:colId xmlns:a16="http://schemas.microsoft.com/office/drawing/2014/main" val="3392265261"/>
                    </a:ext>
                  </a:extLst>
                </a:gridCol>
                <a:gridCol w="933817">
                  <a:extLst>
                    <a:ext uri="{9D8B030D-6E8A-4147-A177-3AD203B41FA5}">
                      <a16:colId xmlns:a16="http://schemas.microsoft.com/office/drawing/2014/main" val="2265918455"/>
                    </a:ext>
                  </a:extLst>
                </a:gridCol>
              </a:tblGrid>
              <a:tr h="244642">
                <a:tc>
                  <a:txBody>
                    <a:bodyPr/>
                    <a:lstStyle/>
                    <a:p>
                      <a:r>
                        <a:rPr kumimoji="1" lang="ja-JP" altLang="en-US" sz="1400" dirty="0">
                          <a:latin typeface="メイリオ" panose="020B0604030504040204" pitchFamily="50" charset="-128"/>
                          <a:ea typeface="メイリオ" panose="020B0604030504040204" pitchFamily="50" charset="-128"/>
                        </a:rPr>
                        <a:t>演算子</a:t>
                      </a:r>
                    </a:p>
                  </a:txBody>
                  <a:tcPr/>
                </a:tc>
                <a:tc>
                  <a:txBody>
                    <a:bodyPr/>
                    <a:lstStyle/>
                    <a:p>
                      <a:r>
                        <a:rPr kumimoji="1" lang="ja-JP" altLang="en-US" sz="1400" dirty="0">
                          <a:latin typeface="メイリオ" panose="020B0604030504040204" pitchFamily="50" charset="-128"/>
                          <a:ea typeface="メイリオ" panose="020B0604030504040204" pitchFamily="50" charset="-128"/>
                        </a:rPr>
                        <a:t>使用方法</a:t>
                      </a:r>
                    </a:p>
                  </a:txBody>
                  <a:tcPr/>
                </a:tc>
                <a:tc>
                  <a:txBody>
                    <a:bodyPr/>
                    <a:lstStyle/>
                    <a:p>
                      <a:r>
                        <a:rPr kumimoji="1" lang="ja-JP" altLang="en-US" sz="1400" dirty="0">
                          <a:latin typeface="メイリオ" panose="020B0604030504040204" pitchFamily="50" charset="-128"/>
                          <a:ea typeface="メイリオ" panose="020B0604030504040204" pitchFamily="50" charset="-128"/>
                        </a:rPr>
                        <a:t>例</a:t>
                      </a:r>
                    </a:p>
                  </a:txBody>
                  <a:tcPr/>
                </a:tc>
                <a:extLst>
                  <a:ext uri="{0D108BD9-81ED-4DB2-BD59-A6C34878D82A}">
                    <a16:rowId xmlns:a16="http://schemas.microsoft.com/office/drawing/2014/main" val="2690918472"/>
                  </a:ext>
                </a:extLst>
              </a:tr>
              <a:tr h="244642">
                <a:tc>
                  <a:txBody>
                    <a:bodyPr/>
                    <a:lstStyle/>
                    <a:p>
                      <a:r>
                        <a:rPr kumimoji="1" lang="en-US" altLang="ja-JP" sz="1400" dirty="0">
                          <a:latin typeface="メイリオ" panose="020B0604030504040204" pitchFamily="50" charset="-128"/>
                          <a:ea typeface="メイリオ" panose="020B0604030504040204" pitchFamily="50" charset="-128"/>
                        </a:rPr>
                        <a:t>&lt;</a:t>
                      </a:r>
                      <a:endParaRPr kumimoji="1" lang="ja-JP" altLang="en-US" sz="1400" dirty="0">
                        <a:latin typeface="メイリオ" panose="020B0604030504040204" pitchFamily="50" charset="-128"/>
                        <a:ea typeface="メイリオ" panose="020B0604030504040204" pitchFamily="50" charset="-128"/>
                      </a:endParaRPr>
                    </a:p>
                  </a:txBody>
                  <a:tcPr/>
                </a:tc>
                <a:tc>
                  <a:txBody>
                    <a:bodyPr/>
                    <a:lstStyle/>
                    <a:p>
                      <a:r>
                        <a:rPr kumimoji="1" lang="ja-JP" altLang="en-US" sz="1400" dirty="0">
                          <a:latin typeface="メイリオ" panose="020B0604030504040204" pitchFamily="50" charset="-128"/>
                          <a:ea typeface="メイリオ" panose="020B0604030504040204" pitchFamily="50" charset="-128"/>
                        </a:rPr>
                        <a:t>左辺の方が右辺より小さい</a:t>
                      </a:r>
                    </a:p>
                  </a:txBody>
                  <a:tcPr/>
                </a:tc>
                <a:tc>
                  <a:txBody>
                    <a:bodyPr/>
                    <a:lstStyle/>
                    <a:p>
                      <a:r>
                        <a:rPr kumimoji="1" lang="en-US" altLang="ja-JP" sz="1400" dirty="0">
                          <a:latin typeface="メイリオ" panose="020B0604030504040204" pitchFamily="50" charset="-128"/>
                          <a:ea typeface="メイリオ" panose="020B0604030504040204" pitchFamily="50" charset="-128"/>
                        </a:rPr>
                        <a:t>a&lt;b</a:t>
                      </a:r>
                      <a:endParaRPr kumimoji="1" lang="ja-JP" altLang="en-US" sz="14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3028128919"/>
                  </a:ext>
                </a:extLst>
              </a:tr>
              <a:tr h="244642">
                <a:tc>
                  <a:txBody>
                    <a:bodyPr/>
                    <a:lstStyle/>
                    <a:p>
                      <a:r>
                        <a:rPr kumimoji="1" lang="en-US" altLang="ja-JP" sz="1400" dirty="0">
                          <a:latin typeface="メイリオ" panose="020B0604030504040204" pitchFamily="50" charset="-128"/>
                          <a:ea typeface="メイリオ" panose="020B0604030504040204" pitchFamily="50" charset="-128"/>
                        </a:rPr>
                        <a:t>&lt;=</a:t>
                      </a:r>
                      <a:endParaRPr kumimoji="1" lang="ja-JP" altLang="en-US" sz="1400" dirty="0">
                        <a:latin typeface="メイリオ" panose="020B0604030504040204" pitchFamily="50" charset="-128"/>
                        <a:ea typeface="メイリオ" panose="020B0604030504040204" pitchFamily="50" charset="-128"/>
                      </a:endParaRPr>
                    </a:p>
                  </a:txBody>
                  <a:tcPr/>
                </a:tc>
                <a:tc>
                  <a:txBody>
                    <a:bodyPr/>
                    <a:lstStyle/>
                    <a:p>
                      <a:r>
                        <a:rPr kumimoji="1" lang="ja-JP" altLang="en-US" sz="1400" dirty="0">
                          <a:latin typeface="メイリオ" panose="020B0604030504040204" pitchFamily="50" charset="-128"/>
                          <a:ea typeface="メイリオ" panose="020B0604030504040204" pitchFamily="50" charset="-128"/>
                        </a:rPr>
                        <a:t>左辺は右辺以下</a:t>
                      </a:r>
                    </a:p>
                  </a:txBody>
                  <a:tcPr/>
                </a:tc>
                <a:tc>
                  <a:txBody>
                    <a:bodyPr/>
                    <a:lstStyle/>
                    <a:p>
                      <a:r>
                        <a:rPr kumimoji="1" lang="en-US" altLang="ja-JP" sz="1400" dirty="0">
                          <a:latin typeface="メイリオ" panose="020B0604030504040204" pitchFamily="50" charset="-128"/>
                          <a:ea typeface="メイリオ" panose="020B0604030504040204" pitchFamily="50" charset="-128"/>
                        </a:rPr>
                        <a:t>a&lt;=b</a:t>
                      </a:r>
                      <a:endParaRPr kumimoji="1" lang="ja-JP" altLang="en-US" sz="14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654525222"/>
                  </a:ext>
                </a:extLst>
              </a:tr>
              <a:tr h="249635">
                <a:tc>
                  <a:txBody>
                    <a:bodyPr/>
                    <a:lstStyle/>
                    <a:p>
                      <a:r>
                        <a:rPr kumimoji="1" lang="en-US" altLang="ja-JP" sz="1400" dirty="0">
                          <a:latin typeface="メイリオ" panose="020B0604030504040204" pitchFamily="50" charset="-128"/>
                          <a:ea typeface="メイリオ" panose="020B0604030504040204" pitchFamily="50" charset="-128"/>
                        </a:rPr>
                        <a:t>&gt;</a:t>
                      </a:r>
                      <a:endParaRPr kumimoji="1" lang="ja-JP" altLang="en-US" sz="1400" dirty="0">
                        <a:latin typeface="メイリオ" panose="020B0604030504040204" pitchFamily="50" charset="-128"/>
                        <a:ea typeface="メイリオ" panose="020B0604030504040204" pitchFamily="50" charset="-128"/>
                      </a:endParaRPr>
                    </a:p>
                  </a:txBody>
                  <a:tcPr/>
                </a:tc>
                <a:tc>
                  <a:txBody>
                    <a:bodyPr/>
                    <a:lstStyle/>
                    <a:p>
                      <a:r>
                        <a:rPr kumimoji="1" lang="ja-JP" altLang="en-US" sz="1400" dirty="0">
                          <a:latin typeface="メイリオ" panose="020B0604030504040204" pitchFamily="50" charset="-128"/>
                          <a:ea typeface="メイリオ" panose="020B0604030504040204" pitchFamily="50" charset="-128"/>
                        </a:rPr>
                        <a:t>左辺の方が右辺より大きい</a:t>
                      </a:r>
                    </a:p>
                  </a:txBody>
                  <a:tcPr/>
                </a:tc>
                <a:tc>
                  <a:txBody>
                    <a:bodyPr/>
                    <a:lstStyle/>
                    <a:p>
                      <a:r>
                        <a:rPr kumimoji="1" lang="en-US" altLang="ja-JP" sz="1400" dirty="0">
                          <a:latin typeface="メイリオ" panose="020B0604030504040204" pitchFamily="50" charset="-128"/>
                          <a:ea typeface="メイリオ" panose="020B0604030504040204" pitchFamily="50" charset="-128"/>
                        </a:rPr>
                        <a:t>a&gt;b</a:t>
                      </a:r>
                      <a:endParaRPr kumimoji="1" lang="ja-JP" altLang="en-US" sz="14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454112254"/>
                  </a:ext>
                </a:extLst>
              </a:tr>
              <a:tr h="244642">
                <a:tc>
                  <a:txBody>
                    <a:bodyPr/>
                    <a:lstStyle/>
                    <a:p>
                      <a:r>
                        <a:rPr kumimoji="1" lang="en-US" altLang="ja-JP" sz="1400" dirty="0">
                          <a:latin typeface="メイリオ" panose="020B0604030504040204" pitchFamily="50" charset="-128"/>
                          <a:ea typeface="メイリオ" panose="020B0604030504040204" pitchFamily="50" charset="-128"/>
                        </a:rPr>
                        <a:t>&gt;=</a:t>
                      </a:r>
                      <a:endParaRPr kumimoji="1" lang="ja-JP" altLang="en-US" sz="1400" dirty="0">
                        <a:latin typeface="メイリオ" panose="020B0604030504040204" pitchFamily="50" charset="-128"/>
                        <a:ea typeface="メイリオ" panose="020B0604030504040204" pitchFamily="50" charset="-128"/>
                      </a:endParaRPr>
                    </a:p>
                  </a:txBody>
                  <a:tcPr/>
                </a:tc>
                <a:tc>
                  <a:txBody>
                    <a:bodyPr/>
                    <a:lstStyle/>
                    <a:p>
                      <a:r>
                        <a:rPr kumimoji="1" lang="ja-JP" altLang="en-US" sz="1400" dirty="0">
                          <a:latin typeface="メイリオ" panose="020B0604030504040204" pitchFamily="50" charset="-128"/>
                          <a:ea typeface="メイリオ" panose="020B0604030504040204" pitchFamily="50" charset="-128"/>
                        </a:rPr>
                        <a:t>左辺は右辺以上</a:t>
                      </a:r>
                    </a:p>
                  </a:txBody>
                  <a:tcPr/>
                </a:tc>
                <a:tc>
                  <a:txBody>
                    <a:bodyPr/>
                    <a:lstStyle/>
                    <a:p>
                      <a:r>
                        <a:rPr kumimoji="1" lang="en-US" altLang="ja-JP" sz="1400" dirty="0">
                          <a:latin typeface="メイリオ" panose="020B0604030504040204" pitchFamily="50" charset="-128"/>
                          <a:ea typeface="メイリオ" panose="020B0604030504040204" pitchFamily="50" charset="-128"/>
                        </a:rPr>
                        <a:t>a&gt;=b</a:t>
                      </a:r>
                      <a:endParaRPr kumimoji="1" lang="ja-JP" altLang="en-US" sz="14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3337979663"/>
                  </a:ext>
                </a:extLst>
              </a:tr>
              <a:tr h="244642">
                <a:tc>
                  <a:txBody>
                    <a:bodyPr/>
                    <a:lstStyle/>
                    <a:p>
                      <a:r>
                        <a:rPr kumimoji="1" lang="en-US" altLang="ja-JP" sz="1400" dirty="0">
                          <a:latin typeface="メイリオ" panose="020B0604030504040204" pitchFamily="50" charset="-128"/>
                          <a:ea typeface="メイリオ" panose="020B0604030504040204" pitchFamily="50" charset="-128"/>
                        </a:rPr>
                        <a:t>==</a:t>
                      </a:r>
                      <a:endParaRPr kumimoji="1" lang="ja-JP" altLang="en-US" sz="1400" dirty="0">
                        <a:latin typeface="メイリオ" panose="020B0604030504040204" pitchFamily="50" charset="-128"/>
                        <a:ea typeface="メイリオ" panose="020B0604030504040204" pitchFamily="50" charset="-128"/>
                      </a:endParaRPr>
                    </a:p>
                  </a:txBody>
                  <a:tcPr/>
                </a:tc>
                <a:tc>
                  <a:txBody>
                    <a:bodyPr/>
                    <a:lstStyle/>
                    <a:p>
                      <a:r>
                        <a:rPr kumimoji="1" lang="ja-JP" altLang="en-US" sz="1400" dirty="0">
                          <a:latin typeface="メイリオ" panose="020B0604030504040204" pitchFamily="50" charset="-128"/>
                          <a:ea typeface="メイリオ" panose="020B0604030504040204" pitchFamily="50" charset="-128"/>
                        </a:rPr>
                        <a:t>左辺と右辺は等しい</a:t>
                      </a:r>
                    </a:p>
                  </a:txBody>
                  <a:tcPr/>
                </a:tc>
                <a:tc>
                  <a:txBody>
                    <a:bodyPr/>
                    <a:lstStyle/>
                    <a:p>
                      <a:r>
                        <a:rPr kumimoji="1" lang="en-US" altLang="ja-JP" sz="1400" dirty="0">
                          <a:latin typeface="メイリオ" panose="020B0604030504040204" pitchFamily="50" charset="-128"/>
                          <a:ea typeface="メイリオ" panose="020B0604030504040204" pitchFamily="50" charset="-128"/>
                        </a:rPr>
                        <a:t>a==b</a:t>
                      </a:r>
                      <a:endParaRPr kumimoji="1" lang="ja-JP" altLang="en-US" sz="14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28604065"/>
                  </a:ext>
                </a:extLst>
              </a:tr>
              <a:tr h="244642">
                <a:tc>
                  <a:txBody>
                    <a:bodyPr/>
                    <a:lstStyle/>
                    <a:p>
                      <a:r>
                        <a:rPr kumimoji="1" lang="en-US" altLang="ja-JP" sz="1400" dirty="0">
                          <a:latin typeface="メイリオ" panose="020B0604030504040204" pitchFamily="50" charset="-128"/>
                          <a:ea typeface="メイリオ" panose="020B0604030504040204" pitchFamily="50" charset="-128"/>
                        </a:rPr>
                        <a:t>!=</a:t>
                      </a:r>
                      <a:endParaRPr kumimoji="1" lang="ja-JP" altLang="en-US" sz="1400" dirty="0">
                        <a:latin typeface="メイリオ" panose="020B0604030504040204" pitchFamily="50" charset="-128"/>
                        <a:ea typeface="メイリオ" panose="020B0604030504040204" pitchFamily="50" charset="-128"/>
                      </a:endParaRPr>
                    </a:p>
                  </a:txBody>
                  <a:tcPr/>
                </a:tc>
                <a:tc>
                  <a:txBody>
                    <a:bodyPr/>
                    <a:lstStyle/>
                    <a:p>
                      <a:r>
                        <a:rPr kumimoji="1" lang="ja-JP" altLang="en-US" sz="1400" dirty="0">
                          <a:latin typeface="メイリオ" panose="020B0604030504040204" pitchFamily="50" charset="-128"/>
                          <a:ea typeface="メイリオ" panose="020B0604030504040204" pitchFamily="50" charset="-128"/>
                        </a:rPr>
                        <a:t>左辺と右辺は等しくない</a:t>
                      </a:r>
                    </a:p>
                  </a:txBody>
                  <a:tcPr/>
                </a:tc>
                <a:tc>
                  <a:txBody>
                    <a:bodyPr/>
                    <a:lstStyle/>
                    <a:p>
                      <a:r>
                        <a:rPr kumimoji="1" lang="en-US" altLang="ja-JP" sz="1400" dirty="0">
                          <a:latin typeface="メイリオ" panose="020B0604030504040204" pitchFamily="50" charset="-128"/>
                          <a:ea typeface="メイリオ" panose="020B0604030504040204" pitchFamily="50" charset="-128"/>
                        </a:rPr>
                        <a:t>a!=b</a:t>
                      </a:r>
                      <a:endParaRPr kumimoji="1" lang="ja-JP" altLang="en-US" sz="14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964614725"/>
                  </a:ext>
                </a:extLst>
              </a:tr>
            </a:tbl>
          </a:graphicData>
        </a:graphic>
      </p:graphicFrame>
      <p:sp>
        <p:nvSpPr>
          <p:cNvPr id="15" name="正方形/長方形 14">
            <a:extLst>
              <a:ext uri="{FF2B5EF4-FFF2-40B4-BE49-F238E27FC236}">
                <a16:creationId xmlns:a16="http://schemas.microsoft.com/office/drawing/2014/main" id="{6DB35A7E-82D8-440E-A732-3FC48C3EE875}"/>
              </a:ext>
            </a:extLst>
          </p:cNvPr>
          <p:cNvSpPr/>
          <p:nvPr/>
        </p:nvSpPr>
        <p:spPr>
          <a:xfrm>
            <a:off x="361569" y="4321535"/>
            <a:ext cx="4210431" cy="2014452"/>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400" dirty="0">
                <a:solidFill>
                  <a:schemeClr val="tx1"/>
                </a:solidFill>
                <a:latin typeface="メイリオ" panose="020B0604030504040204" pitchFamily="50" charset="-128"/>
                <a:ea typeface="メイリオ" panose="020B0604030504040204" pitchFamily="50" charset="-128"/>
              </a:rPr>
              <a:t>x = 3</a:t>
            </a:r>
          </a:p>
          <a:p>
            <a:r>
              <a:rPr kumimoji="1" lang="en-US" altLang="ja-JP" sz="1400" dirty="0">
                <a:solidFill>
                  <a:schemeClr val="tx1"/>
                </a:solidFill>
                <a:latin typeface="メイリオ" panose="020B0604030504040204" pitchFamily="50" charset="-128"/>
                <a:ea typeface="メイリオ" panose="020B0604030504040204" pitchFamily="50" charset="-128"/>
              </a:rPr>
              <a:t>if x == 2 or x == 5:</a:t>
            </a:r>
          </a:p>
          <a:p>
            <a:r>
              <a:rPr kumimoji="1" lang="en-US" altLang="ja-JP" sz="1400" dirty="0">
                <a:solidFill>
                  <a:schemeClr val="tx1"/>
                </a:solidFill>
                <a:latin typeface="メイリオ" panose="020B0604030504040204" pitchFamily="50" charset="-128"/>
                <a:ea typeface="メイリオ" panose="020B0604030504040204" pitchFamily="50" charset="-128"/>
              </a:rPr>
              <a:t>	print(‘</a:t>
            </a:r>
            <a:r>
              <a:rPr kumimoji="1" lang="ja-JP" altLang="en-US" sz="1400" dirty="0">
                <a:solidFill>
                  <a:schemeClr val="tx1"/>
                </a:solidFill>
                <a:latin typeface="メイリオ" panose="020B0604030504040204" pitchFamily="50" charset="-128"/>
                <a:ea typeface="メイリオ" panose="020B0604030504040204" pitchFamily="50" charset="-128"/>
              </a:rPr>
              <a:t>あたり</a:t>
            </a:r>
            <a:r>
              <a:rPr kumimoji="1" lang="en-US" altLang="ja-JP" sz="1400" dirty="0">
                <a:solidFill>
                  <a:schemeClr val="tx1"/>
                </a:solidFill>
                <a:latin typeface="メイリオ" panose="020B0604030504040204" pitchFamily="50" charset="-128"/>
                <a:ea typeface="メイリオ" panose="020B0604030504040204" pitchFamily="50" charset="-128"/>
              </a:rPr>
              <a:t>’)</a:t>
            </a:r>
          </a:p>
          <a:p>
            <a:r>
              <a:rPr kumimoji="1" lang="en-US" altLang="ja-JP" sz="1400" dirty="0" err="1">
                <a:solidFill>
                  <a:schemeClr val="tx1"/>
                </a:solidFill>
                <a:latin typeface="メイリオ" panose="020B0604030504040204" pitchFamily="50" charset="-128"/>
                <a:ea typeface="メイリオ" panose="020B0604030504040204" pitchFamily="50" charset="-128"/>
              </a:rPr>
              <a:t>elif</a:t>
            </a:r>
            <a:r>
              <a:rPr kumimoji="1" lang="ja-JP" altLang="en-US" sz="1400" dirty="0">
                <a:solidFill>
                  <a:schemeClr val="tx1"/>
                </a:solidFill>
                <a:latin typeface="メイリオ" panose="020B0604030504040204" pitchFamily="50" charset="-128"/>
                <a:ea typeface="メイリオ" panose="020B0604030504040204" pitchFamily="50" charset="-128"/>
              </a:rPr>
              <a:t>　</a:t>
            </a:r>
            <a:r>
              <a:rPr kumimoji="1" lang="en-US" altLang="ja-JP" sz="1400" dirty="0">
                <a:solidFill>
                  <a:schemeClr val="tx1"/>
                </a:solidFill>
                <a:latin typeface="メイリオ" panose="020B0604030504040204" pitchFamily="50" charset="-128"/>
                <a:ea typeface="メイリオ" panose="020B0604030504040204" pitchFamily="50" charset="-128"/>
              </a:rPr>
              <a:t> x == 3 :</a:t>
            </a:r>
          </a:p>
          <a:p>
            <a:r>
              <a:rPr kumimoji="1" lang="en-US" altLang="ja-JP" sz="1400" dirty="0">
                <a:solidFill>
                  <a:schemeClr val="tx1"/>
                </a:solidFill>
                <a:latin typeface="メイリオ" panose="020B0604030504040204" pitchFamily="50" charset="-128"/>
                <a:ea typeface="メイリオ" panose="020B0604030504040204" pitchFamily="50" charset="-128"/>
              </a:rPr>
              <a:t> 	print(‘</a:t>
            </a:r>
            <a:r>
              <a:rPr kumimoji="1" lang="ja-JP" altLang="en-US" sz="1400" dirty="0">
                <a:solidFill>
                  <a:schemeClr val="tx1"/>
                </a:solidFill>
                <a:latin typeface="メイリオ" panose="020B0604030504040204" pitchFamily="50" charset="-128"/>
                <a:ea typeface="メイリオ" panose="020B0604030504040204" pitchFamily="50" charset="-128"/>
              </a:rPr>
              <a:t>どちらともいえない</a:t>
            </a:r>
            <a:r>
              <a:rPr kumimoji="1" lang="en-US" altLang="ja-JP" sz="1400" dirty="0">
                <a:solidFill>
                  <a:schemeClr val="tx1"/>
                </a:solidFill>
                <a:latin typeface="メイリオ" panose="020B0604030504040204" pitchFamily="50" charset="-128"/>
                <a:ea typeface="メイリオ" panose="020B0604030504040204" pitchFamily="50" charset="-128"/>
              </a:rPr>
              <a:t>’)</a:t>
            </a:r>
          </a:p>
          <a:p>
            <a:r>
              <a:rPr kumimoji="1" lang="en-US" altLang="ja-JP" sz="1400" dirty="0">
                <a:solidFill>
                  <a:schemeClr val="tx1"/>
                </a:solidFill>
                <a:latin typeface="メイリオ" panose="020B0604030504040204" pitchFamily="50" charset="-128"/>
                <a:ea typeface="メイリオ" panose="020B0604030504040204" pitchFamily="50" charset="-128"/>
              </a:rPr>
              <a:t>else:</a:t>
            </a:r>
          </a:p>
          <a:p>
            <a:r>
              <a:rPr kumimoji="1" lang="en-US" altLang="ja-JP" sz="1400" dirty="0">
                <a:solidFill>
                  <a:schemeClr val="tx1"/>
                </a:solidFill>
                <a:latin typeface="メイリオ" panose="020B0604030504040204" pitchFamily="50" charset="-128"/>
                <a:ea typeface="メイリオ" panose="020B0604030504040204" pitchFamily="50" charset="-128"/>
              </a:rPr>
              <a:t> 	print(‘</a:t>
            </a:r>
            <a:r>
              <a:rPr kumimoji="1" lang="ja-JP" altLang="en-US" sz="1400" dirty="0">
                <a:solidFill>
                  <a:schemeClr val="tx1"/>
                </a:solidFill>
                <a:latin typeface="メイリオ" panose="020B0604030504040204" pitchFamily="50" charset="-128"/>
                <a:ea typeface="メイリオ" panose="020B0604030504040204" pitchFamily="50" charset="-128"/>
              </a:rPr>
              <a:t>はずれ</a:t>
            </a:r>
            <a:r>
              <a:rPr kumimoji="1" lang="en-US" altLang="ja-JP" sz="1400" dirty="0">
                <a:solidFill>
                  <a:schemeClr val="tx1"/>
                </a:solidFill>
                <a:latin typeface="メイリオ" panose="020B0604030504040204" pitchFamily="50" charset="-128"/>
                <a:ea typeface="メイリオ" panose="020B0604030504040204" pitchFamily="50" charset="-128"/>
              </a:rPr>
              <a:t>’)</a:t>
            </a:r>
            <a:endParaRPr kumimoji="1" lang="ja-JP" altLang="en-US" sz="1400" dirty="0">
              <a:solidFill>
                <a:schemeClr val="tx1"/>
              </a:solidFill>
              <a:latin typeface="メイリオ" panose="020B0604030504040204" pitchFamily="50" charset="-128"/>
              <a:ea typeface="メイリオ" panose="020B0604030504040204" pitchFamily="50" charset="-128"/>
            </a:endParaRPr>
          </a:p>
        </p:txBody>
      </p:sp>
      <p:grpSp>
        <p:nvGrpSpPr>
          <p:cNvPr id="11" name="グループ化 10">
            <a:extLst>
              <a:ext uri="{FF2B5EF4-FFF2-40B4-BE49-F238E27FC236}">
                <a16:creationId xmlns:a16="http://schemas.microsoft.com/office/drawing/2014/main" id="{53920602-5D53-3142-9473-6730F2BE7745}"/>
              </a:ext>
            </a:extLst>
          </p:cNvPr>
          <p:cNvGrpSpPr/>
          <p:nvPr/>
        </p:nvGrpSpPr>
        <p:grpSpPr>
          <a:xfrm>
            <a:off x="4697178" y="2297852"/>
            <a:ext cx="4280091" cy="1037111"/>
            <a:chOff x="4814860" y="1241457"/>
            <a:chExt cx="4311884" cy="1037111"/>
          </a:xfrm>
        </p:grpSpPr>
        <p:sp>
          <p:nvSpPr>
            <p:cNvPr id="12" name="四角形: 角を丸くする 27">
              <a:extLst>
                <a:ext uri="{FF2B5EF4-FFF2-40B4-BE49-F238E27FC236}">
                  <a16:creationId xmlns:a16="http://schemas.microsoft.com/office/drawing/2014/main" id="{1A28A37E-4414-1743-823D-CB75ED2A3E5D}"/>
                </a:ext>
              </a:extLst>
            </p:cNvPr>
            <p:cNvSpPr/>
            <p:nvPr/>
          </p:nvSpPr>
          <p:spPr>
            <a:xfrm>
              <a:off x="4814860" y="1531594"/>
              <a:ext cx="4311884" cy="746974"/>
            </a:xfrm>
            <a:prstGeom prst="roundRect">
              <a:avLst>
                <a:gd name="adj" fmla="val 11918"/>
              </a:avLst>
            </a:prstGeom>
            <a:solidFill>
              <a:schemeClr val="bg1"/>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dirty="0">
                  <a:solidFill>
                    <a:schemeClr val="tx1"/>
                  </a:solidFill>
                  <a:latin typeface="メイリオ" panose="020B0604030504040204" pitchFamily="50" charset="-128"/>
                  <a:ea typeface="メイリオ" panose="020B0604030504040204" pitchFamily="50" charset="-128"/>
                </a:rPr>
                <a:t>に</a:t>
              </a:r>
              <a:r>
                <a:rPr kumimoji="1" lang="en-US" altLang="ja-JP" sz="1200" dirty="0">
                  <a:solidFill>
                    <a:schemeClr val="tx1"/>
                  </a:solidFill>
                  <a:latin typeface="メイリオ" panose="020B0604030504040204" pitchFamily="50" charset="-128"/>
                  <a:ea typeface="メイリオ" panose="020B0604030504040204" pitchFamily="50" charset="-128"/>
                </a:rPr>
                <a:t>3</a:t>
              </a:r>
              <a:r>
                <a:rPr kumimoji="1" lang="ja-JP" altLang="en-US" sz="1200" dirty="0">
                  <a:solidFill>
                    <a:schemeClr val="tx1"/>
                  </a:solidFill>
                  <a:latin typeface="メイリオ" panose="020B0604030504040204" pitchFamily="50" charset="-128"/>
                  <a:ea typeface="メイリオ" panose="020B0604030504040204" pitchFamily="50" charset="-128"/>
                </a:rPr>
                <a:t>を入れなさい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ja-JP" altLang="en-US" sz="1200" dirty="0">
                  <a:solidFill>
                    <a:schemeClr val="tx1"/>
                  </a:solidFill>
                  <a:latin typeface="メイリオ" panose="020B0604030504040204" pitchFamily="50" charset="-128"/>
                  <a:ea typeface="メイリオ" panose="020B0604030504040204" pitchFamily="50" charset="-128"/>
                </a:rPr>
                <a:t>もし、</a:t>
              </a:r>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dirty="0">
                  <a:solidFill>
                    <a:schemeClr val="tx1"/>
                  </a:solidFill>
                  <a:latin typeface="メイリオ" panose="020B0604030504040204" pitchFamily="50" charset="-128"/>
                  <a:ea typeface="メイリオ" panose="020B0604030504040204" pitchFamily="50" charset="-128"/>
                </a:rPr>
                <a:t>が</a:t>
              </a:r>
              <a:r>
                <a:rPr kumimoji="1" lang="en-US" altLang="ja-JP" sz="1200" dirty="0">
                  <a:solidFill>
                    <a:schemeClr val="tx1"/>
                  </a:solidFill>
                  <a:latin typeface="メイリオ" panose="020B0604030504040204" pitchFamily="50" charset="-128"/>
                  <a:ea typeface="メイリオ" panose="020B0604030504040204" pitchFamily="50" charset="-128"/>
                </a:rPr>
                <a:t>2</a:t>
              </a:r>
              <a:r>
                <a:rPr kumimoji="1" lang="ja-JP" altLang="en-US" sz="1200" dirty="0">
                  <a:solidFill>
                    <a:schemeClr val="tx1"/>
                  </a:solidFill>
                  <a:latin typeface="メイリオ" panose="020B0604030504040204" pitchFamily="50" charset="-128"/>
                  <a:ea typeface="メイリオ" panose="020B0604030504040204" pitchFamily="50" charset="-128"/>
                </a:rPr>
                <a:t>と等しいなら、</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あたり</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を表示しろ</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ja-JP" altLang="en-US" sz="1200" dirty="0">
                  <a:solidFill>
                    <a:schemeClr val="tx1"/>
                  </a:solidFill>
                  <a:latin typeface="メイリオ" panose="020B0604030504040204" pitchFamily="50" charset="-128"/>
                  <a:ea typeface="メイリオ" panose="020B0604030504040204" pitchFamily="50" charset="-128"/>
                </a:rPr>
                <a:t>そうでなければ、</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はずれ</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を表示しなさい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p:txBody>
        </p:sp>
        <p:sp>
          <p:nvSpPr>
            <p:cNvPr id="13" name="四角形: 角を丸くする 28">
              <a:extLst>
                <a:ext uri="{FF2B5EF4-FFF2-40B4-BE49-F238E27FC236}">
                  <a16:creationId xmlns:a16="http://schemas.microsoft.com/office/drawing/2014/main" id="{3B33B356-40EF-9E4B-99AC-7C0441455343}"/>
                </a:ext>
              </a:extLst>
            </p:cNvPr>
            <p:cNvSpPr/>
            <p:nvPr/>
          </p:nvSpPr>
          <p:spPr>
            <a:xfrm>
              <a:off x="6097823" y="1241457"/>
              <a:ext cx="1524000" cy="369329"/>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latin typeface="メイリオ" panose="020B0604030504040204" pitchFamily="50" charset="-128"/>
                  <a:ea typeface="メイリオ" panose="020B0604030504040204" pitchFamily="50" charset="-128"/>
                </a:rPr>
                <a:t>読み下し</a:t>
              </a:r>
            </a:p>
          </p:txBody>
        </p:sp>
      </p:grpSp>
      <p:grpSp>
        <p:nvGrpSpPr>
          <p:cNvPr id="14" name="グループ化 13">
            <a:extLst>
              <a:ext uri="{FF2B5EF4-FFF2-40B4-BE49-F238E27FC236}">
                <a16:creationId xmlns:a16="http://schemas.microsoft.com/office/drawing/2014/main" id="{4DF52C72-88D4-AD4F-9E65-19C32A491429}"/>
              </a:ext>
            </a:extLst>
          </p:cNvPr>
          <p:cNvGrpSpPr/>
          <p:nvPr/>
        </p:nvGrpSpPr>
        <p:grpSpPr>
          <a:xfrm>
            <a:off x="4709959" y="4075329"/>
            <a:ext cx="4280091" cy="1633328"/>
            <a:chOff x="4814860" y="1430053"/>
            <a:chExt cx="4311884" cy="1123660"/>
          </a:xfrm>
        </p:grpSpPr>
        <p:sp>
          <p:nvSpPr>
            <p:cNvPr id="17" name="四角形: 角を丸くする 27">
              <a:extLst>
                <a:ext uri="{FF2B5EF4-FFF2-40B4-BE49-F238E27FC236}">
                  <a16:creationId xmlns:a16="http://schemas.microsoft.com/office/drawing/2014/main" id="{CBE05F59-3496-F34A-B29D-A317645949EE}"/>
                </a:ext>
              </a:extLst>
            </p:cNvPr>
            <p:cNvSpPr/>
            <p:nvPr/>
          </p:nvSpPr>
          <p:spPr>
            <a:xfrm>
              <a:off x="4814860" y="1598078"/>
              <a:ext cx="4311884" cy="955635"/>
            </a:xfrm>
            <a:prstGeom prst="roundRect">
              <a:avLst>
                <a:gd name="adj" fmla="val 11918"/>
              </a:avLst>
            </a:prstGeom>
            <a:solidFill>
              <a:schemeClr val="bg1"/>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dirty="0">
                  <a:solidFill>
                    <a:schemeClr val="tx1"/>
                  </a:solidFill>
                  <a:latin typeface="メイリオ" panose="020B0604030504040204" pitchFamily="50" charset="-128"/>
                  <a:ea typeface="メイリオ" panose="020B0604030504040204" pitchFamily="50" charset="-128"/>
                </a:rPr>
                <a:t>に</a:t>
              </a:r>
              <a:r>
                <a:rPr kumimoji="1" lang="en-US" altLang="ja-JP" sz="1200" dirty="0">
                  <a:solidFill>
                    <a:schemeClr val="tx1"/>
                  </a:solidFill>
                  <a:latin typeface="メイリオ" panose="020B0604030504040204" pitchFamily="50" charset="-128"/>
                  <a:ea typeface="メイリオ" panose="020B0604030504040204" pitchFamily="50" charset="-128"/>
                </a:rPr>
                <a:t>3</a:t>
              </a:r>
              <a:r>
                <a:rPr kumimoji="1" lang="ja-JP" altLang="en-US" sz="1200" dirty="0">
                  <a:solidFill>
                    <a:schemeClr val="tx1"/>
                  </a:solidFill>
                  <a:latin typeface="メイリオ" panose="020B0604030504040204" pitchFamily="50" charset="-128"/>
                  <a:ea typeface="メイリオ" panose="020B0604030504040204" pitchFamily="50" charset="-128"/>
                </a:rPr>
                <a:t>を入れなさい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ja-JP" altLang="en-US" sz="1200" dirty="0">
                  <a:solidFill>
                    <a:schemeClr val="tx1"/>
                  </a:solidFill>
                  <a:latin typeface="メイリオ" panose="020B0604030504040204" pitchFamily="50" charset="-128"/>
                  <a:ea typeface="メイリオ" panose="020B0604030504040204" pitchFamily="50" charset="-128"/>
                </a:rPr>
                <a:t>もし、</a:t>
              </a:r>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dirty="0">
                  <a:solidFill>
                    <a:schemeClr val="tx1"/>
                  </a:solidFill>
                  <a:latin typeface="メイリオ" panose="020B0604030504040204" pitchFamily="50" charset="-128"/>
                  <a:ea typeface="メイリオ" panose="020B0604030504040204" pitchFamily="50" charset="-128"/>
                </a:rPr>
                <a:t>が</a:t>
              </a:r>
              <a:r>
                <a:rPr kumimoji="1" lang="en-US" altLang="ja-JP" sz="1200" dirty="0">
                  <a:solidFill>
                    <a:schemeClr val="tx1"/>
                  </a:solidFill>
                  <a:latin typeface="メイリオ" panose="020B0604030504040204" pitchFamily="50" charset="-128"/>
                  <a:ea typeface="メイリオ" panose="020B0604030504040204" pitchFamily="50" charset="-128"/>
                </a:rPr>
                <a:t>2</a:t>
              </a:r>
              <a:r>
                <a:rPr kumimoji="1" lang="ja-JP" altLang="en-US" sz="1200" dirty="0">
                  <a:solidFill>
                    <a:schemeClr val="tx1"/>
                  </a:solidFill>
                  <a:latin typeface="メイリオ" panose="020B0604030504040204" pitchFamily="50" charset="-128"/>
                  <a:ea typeface="メイリオ" panose="020B0604030504040204" pitchFamily="50" charset="-128"/>
                </a:rPr>
                <a:t>か５なら</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あたり</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を表示しろ</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dirty="0">
                  <a:solidFill>
                    <a:schemeClr val="tx1"/>
                  </a:solidFill>
                  <a:latin typeface="メイリオ" panose="020B0604030504040204" pitchFamily="50" charset="-128"/>
                  <a:ea typeface="メイリオ" panose="020B0604030504040204" pitchFamily="50" charset="-128"/>
                </a:rPr>
                <a:t>が</a:t>
              </a:r>
              <a:r>
                <a:rPr kumimoji="1" lang="en-US" altLang="ja-JP" sz="1200" dirty="0">
                  <a:solidFill>
                    <a:schemeClr val="tx1"/>
                  </a:solidFill>
                  <a:latin typeface="メイリオ" panose="020B0604030504040204" pitchFamily="50" charset="-128"/>
                  <a:ea typeface="メイリオ" panose="020B0604030504040204" pitchFamily="50" charset="-128"/>
                </a:rPr>
                <a:t>3</a:t>
              </a:r>
              <a:r>
                <a:rPr kumimoji="1" lang="ja-JP" altLang="en-US" sz="1200" dirty="0">
                  <a:solidFill>
                    <a:schemeClr val="tx1"/>
                  </a:solidFill>
                  <a:latin typeface="メイリオ" panose="020B0604030504040204" pitchFamily="50" charset="-128"/>
                  <a:ea typeface="メイリオ" panose="020B0604030504040204" pitchFamily="50" charset="-128"/>
                </a:rPr>
                <a:t>なら‘どちらともいえない’を表示しろ</a:t>
              </a:r>
              <a:endParaRPr kumimoji="1" lang="en-US" altLang="ja-JP" sz="1200" dirty="0">
                <a:solidFill>
                  <a:schemeClr val="tx1"/>
                </a:solidFill>
                <a:latin typeface="メイリオ" panose="020B0604030504040204" pitchFamily="50" charset="-128"/>
                <a:ea typeface="メイリオ" panose="020B0604030504040204" pitchFamily="50" charset="-128"/>
              </a:endParaRPr>
            </a:p>
            <a:p>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ja-JP" altLang="en-US" sz="1200" dirty="0">
                  <a:solidFill>
                    <a:schemeClr val="tx1"/>
                  </a:solidFill>
                  <a:latin typeface="メイリオ" panose="020B0604030504040204" pitchFamily="50" charset="-128"/>
                  <a:ea typeface="メイリオ" panose="020B0604030504040204" pitchFamily="50" charset="-128"/>
                </a:rPr>
                <a:t>そうでなければ、‘はずれ’を表示しろ</a:t>
              </a:r>
              <a:endParaRPr kumimoji="1" lang="en-US" altLang="ja-JP" sz="1200" dirty="0">
                <a:solidFill>
                  <a:schemeClr val="tx1"/>
                </a:solidFill>
                <a:latin typeface="メイリオ" panose="020B0604030504040204" pitchFamily="50" charset="-128"/>
                <a:ea typeface="メイリオ" panose="020B0604030504040204" pitchFamily="50" charset="-128"/>
              </a:endParaRPr>
            </a:p>
          </p:txBody>
        </p:sp>
        <p:sp>
          <p:nvSpPr>
            <p:cNvPr id="18" name="四角形: 角を丸くする 28">
              <a:extLst>
                <a:ext uri="{FF2B5EF4-FFF2-40B4-BE49-F238E27FC236}">
                  <a16:creationId xmlns:a16="http://schemas.microsoft.com/office/drawing/2014/main" id="{92A895CB-9F6D-7E43-9C2A-4D39C11836AC}"/>
                </a:ext>
              </a:extLst>
            </p:cNvPr>
            <p:cNvSpPr/>
            <p:nvPr/>
          </p:nvSpPr>
          <p:spPr>
            <a:xfrm>
              <a:off x="6084947" y="1430053"/>
              <a:ext cx="1524000" cy="228501"/>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latin typeface="メイリオ" panose="020B0604030504040204" pitchFamily="50" charset="-128"/>
                  <a:ea typeface="メイリオ" panose="020B0604030504040204" pitchFamily="50" charset="-128"/>
                </a:rPr>
                <a:t>読み下し</a:t>
              </a:r>
            </a:p>
          </p:txBody>
        </p:sp>
      </p:grpSp>
      <p:sp>
        <p:nvSpPr>
          <p:cNvPr id="20" name="楕円 19">
            <a:extLst>
              <a:ext uri="{FF2B5EF4-FFF2-40B4-BE49-F238E27FC236}">
                <a16:creationId xmlns:a16="http://schemas.microsoft.com/office/drawing/2014/main" id="{DE69007A-18B7-4BB6-81D4-A54CD4AEDF68}"/>
              </a:ext>
            </a:extLst>
          </p:cNvPr>
          <p:cNvSpPr/>
          <p:nvPr/>
        </p:nvSpPr>
        <p:spPr>
          <a:xfrm>
            <a:off x="7019064" y="2139676"/>
            <a:ext cx="2340529" cy="964734"/>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調整しました</a:t>
            </a:r>
            <a:endParaRPr kumimoji="1" lang="en-US" altLang="ja-JP" dirty="0"/>
          </a:p>
          <a:p>
            <a:pPr algn="ctr"/>
            <a:r>
              <a:rPr kumimoji="1" lang="ja-JP" altLang="en-US" dirty="0"/>
              <a:t>これで</a:t>
            </a:r>
            <a:r>
              <a:rPr kumimoji="1" lang="en-US" altLang="ja-JP" dirty="0"/>
              <a:t>OK</a:t>
            </a:r>
            <a:endParaRPr kumimoji="1" lang="ja-JP" altLang="en-US" dirty="0"/>
          </a:p>
        </p:txBody>
      </p:sp>
      <p:pic>
        <p:nvPicPr>
          <p:cNvPr id="4" name="図 3" descr="テーブル, 異なる, 多い, 束 が含まれている画像&#10;&#10;自動的に生成された説明">
            <a:extLst>
              <a:ext uri="{FF2B5EF4-FFF2-40B4-BE49-F238E27FC236}">
                <a16:creationId xmlns:a16="http://schemas.microsoft.com/office/drawing/2014/main" id="{9AB9050C-E973-42A4-B75E-992D572F240C}"/>
              </a:ext>
            </a:extLst>
          </p:cNvPr>
          <p:cNvPicPr>
            <a:picLocks noChangeAspect="1"/>
          </p:cNvPicPr>
          <p:nvPr/>
        </p:nvPicPr>
        <p:blipFill rotWithShape="1">
          <a:blip r:embed="rId2">
            <a:extLst>
              <a:ext uri="{28A0092B-C50C-407E-A947-70E740481C1C}">
                <a14:useLocalDpi xmlns:a14="http://schemas.microsoft.com/office/drawing/2010/main" val="0"/>
              </a:ext>
            </a:extLst>
          </a:blip>
          <a:srcRect l="53192" t="71231" r="29375"/>
          <a:stretch/>
        </p:blipFill>
        <p:spPr>
          <a:xfrm>
            <a:off x="2808633" y="574783"/>
            <a:ext cx="1908283" cy="2227305"/>
          </a:xfrm>
          <a:prstGeom prst="rect">
            <a:avLst/>
          </a:prstGeom>
        </p:spPr>
      </p:pic>
    </p:spTree>
    <p:extLst>
      <p:ext uri="{BB962C8B-B14F-4D97-AF65-F5344CB8AC3E}">
        <p14:creationId xmlns:p14="http://schemas.microsoft.com/office/powerpoint/2010/main" val="185278640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 name="直線コネクタ 30">
            <a:extLst>
              <a:ext uri="{FF2B5EF4-FFF2-40B4-BE49-F238E27FC236}">
                <a16:creationId xmlns:a16="http://schemas.microsoft.com/office/drawing/2014/main" id="{36AADDFB-D30D-2045-AE32-E3A26A4FABCA}"/>
              </a:ext>
            </a:extLst>
          </p:cNvPr>
          <p:cNvCxnSpPr/>
          <p:nvPr/>
        </p:nvCxnSpPr>
        <p:spPr>
          <a:xfrm>
            <a:off x="161075" y="2784860"/>
            <a:ext cx="8821849" cy="0"/>
          </a:xfrm>
          <a:prstGeom prst="line">
            <a:avLst/>
          </a:prstGeom>
          <a:ln w="38100">
            <a:solidFill>
              <a:schemeClr val="accent5"/>
            </a:solidFill>
            <a:prstDash val="dashDot"/>
          </a:ln>
        </p:spPr>
        <p:style>
          <a:lnRef idx="1">
            <a:schemeClr val="accent1"/>
          </a:lnRef>
          <a:fillRef idx="0">
            <a:schemeClr val="accent1"/>
          </a:fillRef>
          <a:effectRef idx="0">
            <a:schemeClr val="accent1"/>
          </a:effectRef>
          <a:fontRef idx="minor">
            <a:schemeClr val="tx1"/>
          </a:fontRef>
        </p:style>
      </p:cxnSp>
      <p:cxnSp>
        <p:nvCxnSpPr>
          <p:cNvPr id="32" name="直線コネクタ 31">
            <a:extLst>
              <a:ext uri="{FF2B5EF4-FFF2-40B4-BE49-F238E27FC236}">
                <a16:creationId xmlns:a16="http://schemas.microsoft.com/office/drawing/2014/main" id="{81CE49F1-93CE-3A45-B4FE-5C42DB455E1F}"/>
              </a:ext>
            </a:extLst>
          </p:cNvPr>
          <p:cNvCxnSpPr/>
          <p:nvPr/>
        </p:nvCxnSpPr>
        <p:spPr>
          <a:xfrm>
            <a:off x="161075" y="4657203"/>
            <a:ext cx="8821849" cy="0"/>
          </a:xfrm>
          <a:prstGeom prst="line">
            <a:avLst/>
          </a:prstGeom>
          <a:ln w="38100">
            <a:solidFill>
              <a:schemeClr val="accent5"/>
            </a:solidFill>
            <a:prstDash val="dashDot"/>
          </a:ln>
        </p:spPr>
        <p:style>
          <a:lnRef idx="1">
            <a:schemeClr val="accent1"/>
          </a:lnRef>
          <a:fillRef idx="0">
            <a:schemeClr val="accent1"/>
          </a:fillRef>
          <a:effectRef idx="0">
            <a:schemeClr val="accent1"/>
          </a:effectRef>
          <a:fontRef idx="minor">
            <a:schemeClr val="tx1"/>
          </a:fontRef>
        </p:style>
      </p:cxnSp>
      <p:sp>
        <p:nvSpPr>
          <p:cNvPr id="13" name="正方形/長方形 12">
            <a:extLst>
              <a:ext uri="{FF2B5EF4-FFF2-40B4-BE49-F238E27FC236}">
                <a16:creationId xmlns:a16="http://schemas.microsoft.com/office/drawing/2014/main" id="{E231A9C3-50AF-4D69-8DC5-91E0B110A8E4}"/>
              </a:ext>
            </a:extLst>
          </p:cNvPr>
          <p:cNvSpPr/>
          <p:nvPr/>
        </p:nvSpPr>
        <p:spPr>
          <a:xfrm>
            <a:off x="399123" y="1590406"/>
            <a:ext cx="4271913" cy="913946"/>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400" dirty="0">
                <a:solidFill>
                  <a:schemeClr val="tx1"/>
                </a:solidFill>
                <a:latin typeface="メイリオ" panose="020B0604030504040204" pitchFamily="50" charset="-128"/>
                <a:ea typeface="メイリオ" panose="020B0604030504040204" pitchFamily="50" charset="-128"/>
              </a:rPr>
              <a:t>for x in range(0,10):</a:t>
            </a:r>
          </a:p>
          <a:p>
            <a:r>
              <a:rPr kumimoji="1" lang="en-US" altLang="ja-JP" sz="1400" dirty="0">
                <a:solidFill>
                  <a:schemeClr val="tx1"/>
                </a:solidFill>
                <a:latin typeface="メイリオ" panose="020B0604030504040204" pitchFamily="50" charset="-128"/>
                <a:ea typeface="メイリオ" panose="020B0604030504040204" pitchFamily="50" charset="-128"/>
              </a:rPr>
              <a:t>	print(x,’</a:t>
            </a:r>
            <a:r>
              <a:rPr kumimoji="1" lang="ja-JP" altLang="en-US" sz="1400" dirty="0">
                <a:solidFill>
                  <a:schemeClr val="tx1"/>
                </a:solidFill>
                <a:latin typeface="メイリオ" panose="020B0604030504040204" pitchFamily="50" charset="-128"/>
                <a:ea typeface="メイリオ" panose="020B0604030504040204" pitchFamily="50" charset="-128"/>
              </a:rPr>
              <a:t>日</a:t>
            </a:r>
            <a:r>
              <a:rPr kumimoji="1" lang="en-US" altLang="ja-JP" sz="1400" dirty="0">
                <a:solidFill>
                  <a:schemeClr val="tx1"/>
                </a:solidFill>
                <a:latin typeface="メイリオ" panose="020B0604030504040204" pitchFamily="50" charset="-128"/>
                <a:ea typeface="メイリオ" panose="020B0604030504040204" pitchFamily="50" charset="-128"/>
              </a:rPr>
              <a:t>’)</a:t>
            </a:r>
            <a:endParaRPr kumimoji="1" lang="ja-JP" altLang="en-US" sz="1400" dirty="0">
              <a:solidFill>
                <a:schemeClr val="tx1"/>
              </a:solidFill>
              <a:latin typeface="メイリオ" panose="020B0604030504040204" pitchFamily="50" charset="-128"/>
              <a:ea typeface="メイリオ" panose="020B0604030504040204" pitchFamily="50" charset="-128"/>
            </a:endParaRPr>
          </a:p>
        </p:txBody>
      </p:sp>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32</a:t>
            </a:fld>
            <a:endParaRPr kumimoji="1" lang="ja-JP" altLang="en-US"/>
          </a:p>
        </p:txBody>
      </p:sp>
      <p:sp>
        <p:nvSpPr>
          <p:cNvPr id="42" name="テキスト ボックス 41">
            <a:extLst>
              <a:ext uri="{FF2B5EF4-FFF2-40B4-BE49-F238E27FC236}">
                <a16:creationId xmlns:a16="http://schemas.microsoft.com/office/drawing/2014/main" id="{50B2579F-4FA1-49C7-9128-C011AF1164F5}"/>
              </a:ext>
            </a:extLst>
          </p:cNvPr>
          <p:cNvSpPr txBox="1"/>
          <p:nvPr/>
        </p:nvSpPr>
        <p:spPr>
          <a:xfrm>
            <a:off x="161075" y="657813"/>
            <a:ext cx="4738096" cy="600164"/>
          </a:xfrm>
          <a:prstGeom prst="rect">
            <a:avLst/>
          </a:prstGeom>
          <a:noFill/>
        </p:spPr>
        <p:txBody>
          <a:bodyPr wrap="square" rtlCol="0">
            <a:spAutoFit/>
          </a:bodyPr>
          <a:lstStyle/>
          <a:p>
            <a:pPr>
              <a:lnSpc>
                <a:spcPct val="150000"/>
              </a:lnSpc>
            </a:pPr>
            <a:r>
              <a:rPr lang="ja-JP" altLang="en-US" sz="2400" b="1" dirty="0">
                <a:solidFill>
                  <a:schemeClr val="accent1"/>
                </a:solidFill>
                <a:latin typeface="メイリオ" panose="020B0604030504040204" pitchFamily="50" charset="-128"/>
                <a:ea typeface="メイリオ" panose="020B0604030504040204" pitchFamily="50" charset="-128"/>
              </a:rPr>
              <a:t>処理関係</a:t>
            </a:r>
            <a:endParaRPr lang="zh-TW" altLang="en-US" sz="2400" b="1" dirty="0">
              <a:solidFill>
                <a:schemeClr val="accent1"/>
              </a:solidFill>
              <a:latin typeface="メイリオ" panose="020B0604030504040204" pitchFamily="50" charset="-128"/>
              <a:ea typeface="メイリオ" panose="020B0604030504040204" pitchFamily="50" charset="-128"/>
            </a:endParaRPr>
          </a:p>
        </p:txBody>
      </p:sp>
      <p:sp>
        <p:nvSpPr>
          <p:cNvPr id="10" name="テキスト ボックス 9">
            <a:extLst>
              <a:ext uri="{FF2B5EF4-FFF2-40B4-BE49-F238E27FC236}">
                <a16:creationId xmlns:a16="http://schemas.microsoft.com/office/drawing/2014/main" id="{32ADA412-2421-48DC-BF66-2CF68B3AF5CE}"/>
              </a:ext>
            </a:extLst>
          </p:cNvPr>
          <p:cNvSpPr txBox="1"/>
          <p:nvPr/>
        </p:nvSpPr>
        <p:spPr>
          <a:xfrm>
            <a:off x="111212" y="117527"/>
            <a:ext cx="5828193"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具体的なコードの書き方</a:t>
            </a:r>
          </a:p>
        </p:txBody>
      </p:sp>
      <p:sp>
        <p:nvSpPr>
          <p:cNvPr id="27" name="テキスト ボックス 26">
            <a:extLst>
              <a:ext uri="{FF2B5EF4-FFF2-40B4-BE49-F238E27FC236}">
                <a16:creationId xmlns:a16="http://schemas.microsoft.com/office/drawing/2014/main" id="{B617B827-2217-4355-923D-829F619C6870}"/>
              </a:ext>
            </a:extLst>
          </p:cNvPr>
          <p:cNvSpPr txBox="1"/>
          <p:nvPr/>
        </p:nvSpPr>
        <p:spPr>
          <a:xfrm>
            <a:off x="181819" y="1203179"/>
            <a:ext cx="3615656" cy="369332"/>
          </a:xfrm>
          <a:prstGeom prst="rect">
            <a:avLst/>
          </a:prstGeom>
          <a:noFill/>
          <a:ln>
            <a:noFill/>
          </a:ln>
        </p:spPr>
        <p:txBody>
          <a:bodyPr wrap="square" rtlCol="0">
            <a:spAutoFit/>
          </a:bodyPr>
          <a:lstStyle/>
          <a:p>
            <a:r>
              <a:rPr kumimoji="1" lang="ja-JP" altLang="en-US" b="1" u="sng" dirty="0">
                <a:solidFill>
                  <a:schemeClr val="accent5"/>
                </a:solidFill>
                <a:latin typeface="メイリオ" panose="020B0604030504040204" pitchFamily="50" charset="-128"/>
                <a:ea typeface="メイリオ" panose="020B0604030504040204" pitchFamily="50" charset="-128"/>
              </a:rPr>
              <a:t>回数を指定して繰り返し</a:t>
            </a:r>
          </a:p>
        </p:txBody>
      </p:sp>
      <p:sp>
        <p:nvSpPr>
          <p:cNvPr id="28" name="正方形/長方形 27">
            <a:extLst>
              <a:ext uri="{FF2B5EF4-FFF2-40B4-BE49-F238E27FC236}">
                <a16:creationId xmlns:a16="http://schemas.microsoft.com/office/drawing/2014/main" id="{7C495980-3D01-48FD-B9B0-162EFEC5420E}"/>
              </a:ext>
            </a:extLst>
          </p:cNvPr>
          <p:cNvSpPr/>
          <p:nvPr/>
        </p:nvSpPr>
        <p:spPr>
          <a:xfrm>
            <a:off x="399123" y="3280631"/>
            <a:ext cx="4271913" cy="924186"/>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400" dirty="0">
                <a:solidFill>
                  <a:schemeClr val="tx1"/>
                </a:solidFill>
                <a:latin typeface="メイリオ" panose="020B0604030504040204" pitchFamily="50" charset="-128"/>
                <a:ea typeface="メイリオ" panose="020B0604030504040204" pitchFamily="50" charset="-128"/>
              </a:rPr>
              <a:t>x = [‘</a:t>
            </a:r>
            <a:r>
              <a:rPr kumimoji="1" lang="ja-JP" altLang="en-US" sz="1400" dirty="0">
                <a:solidFill>
                  <a:schemeClr val="tx1"/>
                </a:solidFill>
                <a:latin typeface="メイリオ" panose="020B0604030504040204" pitchFamily="50" charset="-128"/>
                <a:ea typeface="メイリオ" panose="020B0604030504040204" pitchFamily="50" charset="-128"/>
              </a:rPr>
              <a:t>野球</a:t>
            </a:r>
            <a:r>
              <a:rPr kumimoji="1" lang="en-US" altLang="ja-JP" sz="1400" dirty="0">
                <a:solidFill>
                  <a:schemeClr val="tx1"/>
                </a:solidFill>
                <a:latin typeface="メイリオ" panose="020B0604030504040204" pitchFamily="50" charset="-128"/>
                <a:ea typeface="メイリオ" panose="020B0604030504040204" pitchFamily="50" charset="-128"/>
              </a:rPr>
              <a:t>’,’</a:t>
            </a:r>
            <a:r>
              <a:rPr kumimoji="1" lang="ja-JP" altLang="en-US" sz="1400" dirty="0">
                <a:solidFill>
                  <a:schemeClr val="tx1"/>
                </a:solidFill>
                <a:latin typeface="メイリオ" panose="020B0604030504040204" pitchFamily="50" charset="-128"/>
                <a:ea typeface="メイリオ" panose="020B0604030504040204" pitchFamily="50" charset="-128"/>
              </a:rPr>
              <a:t>サッカー</a:t>
            </a:r>
            <a:r>
              <a:rPr kumimoji="1" lang="en-US" altLang="ja-JP" sz="1400" dirty="0">
                <a:solidFill>
                  <a:schemeClr val="tx1"/>
                </a:solidFill>
                <a:latin typeface="メイリオ" panose="020B0604030504040204" pitchFamily="50" charset="-128"/>
                <a:ea typeface="メイリオ" panose="020B0604030504040204" pitchFamily="50" charset="-128"/>
              </a:rPr>
              <a:t>’,’</a:t>
            </a:r>
            <a:r>
              <a:rPr kumimoji="1" lang="ja-JP" altLang="en-US" sz="1400" dirty="0">
                <a:solidFill>
                  <a:schemeClr val="tx1"/>
                </a:solidFill>
                <a:latin typeface="メイリオ" panose="020B0604030504040204" pitchFamily="50" charset="-128"/>
                <a:ea typeface="メイリオ" panose="020B0604030504040204" pitchFamily="50" charset="-128"/>
              </a:rPr>
              <a:t>バレー</a:t>
            </a:r>
            <a:r>
              <a:rPr kumimoji="1" lang="en-US" altLang="ja-JP" sz="1400" dirty="0">
                <a:solidFill>
                  <a:schemeClr val="tx1"/>
                </a:solidFill>
                <a:latin typeface="メイリオ" panose="020B0604030504040204" pitchFamily="50" charset="-128"/>
                <a:ea typeface="メイリオ" panose="020B0604030504040204" pitchFamily="50" charset="-128"/>
              </a:rPr>
              <a:t>’,’</a:t>
            </a:r>
            <a:r>
              <a:rPr kumimoji="1" lang="ja-JP" altLang="en-US" sz="1400" dirty="0">
                <a:solidFill>
                  <a:schemeClr val="tx1"/>
                </a:solidFill>
                <a:latin typeface="メイリオ" panose="020B0604030504040204" pitchFamily="50" charset="-128"/>
                <a:ea typeface="メイリオ" panose="020B0604030504040204" pitchFamily="50" charset="-128"/>
              </a:rPr>
              <a:t>カバディ</a:t>
            </a:r>
            <a:r>
              <a:rPr kumimoji="1" lang="en-US" altLang="ja-JP" sz="1400" dirty="0">
                <a:solidFill>
                  <a:schemeClr val="tx1"/>
                </a:solidFill>
                <a:latin typeface="メイリオ" panose="020B0604030504040204" pitchFamily="50" charset="-128"/>
                <a:ea typeface="メイリオ" panose="020B0604030504040204" pitchFamily="50" charset="-128"/>
              </a:rPr>
              <a:t>’]</a:t>
            </a:r>
          </a:p>
          <a:p>
            <a:r>
              <a:rPr kumimoji="1" lang="en-US" altLang="ja-JP" sz="1400" dirty="0">
                <a:solidFill>
                  <a:schemeClr val="tx1"/>
                </a:solidFill>
                <a:latin typeface="メイリオ" panose="020B0604030504040204" pitchFamily="50" charset="-128"/>
                <a:ea typeface="メイリオ" panose="020B0604030504040204" pitchFamily="50" charset="-128"/>
              </a:rPr>
              <a:t>for y in x:</a:t>
            </a:r>
          </a:p>
          <a:p>
            <a:r>
              <a:rPr kumimoji="1" lang="en-US" altLang="ja-JP" sz="1400" dirty="0">
                <a:solidFill>
                  <a:schemeClr val="tx1"/>
                </a:solidFill>
                <a:latin typeface="メイリオ" panose="020B0604030504040204" pitchFamily="50" charset="-128"/>
                <a:ea typeface="メイリオ" panose="020B0604030504040204" pitchFamily="50" charset="-128"/>
              </a:rPr>
              <a:t>	print(y)</a:t>
            </a:r>
            <a:endParaRPr kumimoji="1" lang="ja-JP" altLang="en-US" sz="1400" dirty="0">
              <a:solidFill>
                <a:schemeClr val="tx1"/>
              </a:solidFill>
              <a:latin typeface="メイリオ" panose="020B0604030504040204" pitchFamily="50" charset="-128"/>
              <a:ea typeface="メイリオ" panose="020B0604030504040204" pitchFamily="50" charset="-128"/>
            </a:endParaRPr>
          </a:p>
        </p:txBody>
      </p:sp>
      <p:sp>
        <p:nvSpPr>
          <p:cNvPr id="11" name="正方形/長方形 10">
            <a:extLst>
              <a:ext uri="{FF2B5EF4-FFF2-40B4-BE49-F238E27FC236}">
                <a16:creationId xmlns:a16="http://schemas.microsoft.com/office/drawing/2014/main" id="{8A76160B-744F-4458-A849-B6B03EBA86FD}"/>
              </a:ext>
            </a:extLst>
          </p:cNvPr>
          <p:cNvSpPr/>
          <p:nvPr/>
        </p:nvSpPr>
        <p:spPr>
          <a:xfrm>
            <a:off x="394166" y="5246752"/>
            <a:ext cx="4276870" cy="1022875"/>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400" dirty="0">
                <a:solidFill>
                  <a:schemeClr val="tx1"/>
                </a:solidFill>
                <a:latin typeface="メイリオ" panose="020B0604030504040204" pitchFamily="50" charset="-128"/>
                <a:ea typeface="メイリオ" panose="020B0604030504040204" pitchFamily="50" charset="-128"/>
              </a:rPr>
              <a:t>x = [‘</a:t>
            </a:r>
            <a:r>
              <a:rPr kumimoji="1" lang="ja-JP" altLang="en-US" sz="1400" dirty="0">
                <a:solidFill>
                  <a:schemeClr val="tx1"/>
                </a:solidFill>
                <a:latin typeface="メイリオ" panose="020B0604030504040204" pitchFamily="50" charset="-128"/>
                <a:ea typeface="メイリオ" panose="020B0604030504040204" pitchFamily="50" charset="-128"/>
              </a:rPr>
              <a:t>野球</a:t>
            </a:r>
            <a:r>
              <a:rPr kumimoji="1" lang="en-US" altLang="ja-JP" sz="1400" dirty="0">
                <a:solidFill>
                  <a:schemeClr val="tx1"/>
                </a:solidFill>
                <a:latin typeface="メイリオ" panose="020B0604030504040204" pitchFamily="50" charset="-128"/>
                <a:ea typeface="メイリオ" panose="020B0604030504040204" pitchFamily="50" charset="-128"/>
              </a:rPr>
              <a:t>’,’</a:t>
            </a:r>
            <a:r>
              <a:rPr kumimoji="1" lang="ja-JP" altLang="en-US" sz="1400" dirty="0">
                <a:solidFill>
                  <a:schemeClr val="tx1"/>
                </a:solidFill>
                <a:latin typeface="メイリオ" panose="020B0604030504040204" pitchFamily="50" charset="-128"/>
                <a:ea typeface="メイリオ" panose="020B0604030504040204" pitchFamily="50" charset="-128"/>
              </a:rPr>
              <a:t>サッカー</a:t>
            </a:r>
            <a:r>
              <a:rPr kumimoji="1" lang="en-US" altLang="ja-JP" sz="1400" dirty="0">
                <a:solidFill>
                  <a:schemeClr val="tx1"/>
                </a:solidFill>
                <a:latin typeface="メイリオ" panose="020B0604030504040204" pitchFamily="50" charset="-128"/>
                <a:ea typeface="メイリオ" panose="020B0604030504040204" pitchFamily="50" charset="-128"/>
              </a:rPr>
              <a:t>’,’</a:t>
            </a:r>
            <a:r>
              <a:rPr kumimoji="1" lang="ja-JP" altLang="en-US" sz="1400" dirty="0">
                <a:solidFill>
                  <a:schemeClr val="tx1"/>
                </a:solidFill>
                <a:latin typeface="メイリオ" panose="020B0604030504040204" pitchFamily="50" charset="-128"/>
                <a:ea typeface="メイリオ" panose="020B0604030504040204" pitchFamily="50" charset="-128"/>
              </a:rPr>
              <a:t>バレー</a:t>
            </a:r>
            <a:r>
              <a:rPr kumimoji="1" lang="en-US" altLang="ja-JP" sz="1400" dirty="0">
                <a:solidFill>
                  <a:schemeClr val="tx1"/>
                </a:solidFill>
                <a:latin typeface="メイリオ" panose="020B0604030504040204" pitchFamily="50" charset="-128"/>
                <a:ea typeface="メイリオ" panose="020B0604030504040204" pitchFamily="50" charset="-128"/>
              </a:rPr>
              <a:t>’,’</a:t>
            </a:r>
            <a:r>
              <a:rPr kumimoji="1" lang="ja-JP" altLang="en-US" sz="1400" dirty="0">
                <a:solidFill>
                  <a:schemeClr val="tx1"/>
                </a:solidFill>
                <a:latin typeface="メイリオ" panose="020B0604030504040204" pitchFamily="50" charset="-128"/>
                <a:ea typeface="メイリオ" panose="020B0604030504040204" pitchFamily="50" charset="-128"/>
              </a:rPr>
              <a:t>カバディ</a:t>
            </a:r>
            <a:r>
              <a:rPr kumimoji="1" lang="en-US" altLang="ja-JP" sz="1400" dirty="0">
                <a:solidFill>
                  <a:schemeClr val="tx1"/>
                </a:solidFill>
                <a:latin typeface="メイリオ" panose="020B0604030504040204" pitchFamily="50" charset="-128"/>
                <a:ea typeface="メイリオ" panose="020B0604030504040204" pitchFamily="50" charset="-128"/>
              </a:rPr>
              <a:t>’]</a:t>
            </a:r>
          </a:p>
          <a:p>
            <a:r>
              <a:rPr kumimoji="1" lang="en-US" altLang="ja-JP" sz="1400" dirty="0">
                <a:solidFill>
                  <a:schemeClr val="tx1"/>
                </a:solidFill>
                <a:latin typeface="メイリオ" panose="020B0604030504040204" pitchFamily="50" charset="-128"/>
                <a:ea typeface="メイリオ" panose="020B0604030504040204" pitchFamily="50" charset="-128"/>
              </a:rPr>
              <a:t>for y in x[1:3]:</a:t>
            </a:r>
          </a:p>
          <a:p>
            <a:r>
              <a:rPr kumimoji="1" lang="en-US" altLang="ja-JP" sz="1400" dirty="0">
                <a:solidFill>
                  <a:schemeClr val="tx1"/>
                </a:solidFill>
                <a:latin typeface="メイリオ" panose="020B0604030504040204" pitchFamily="50" charset="-128"/>
                <a:ea typeface="メイリオ" panose="020B0604030504040204" pitchFamily="50" charset="-128"/>
              </a:rPr>
              <a:t>	print(y)</a:t>
            </a:r>
            <a:endParaRPr kumimoji="1" lang="ja-JP" altLang="en-US" sz="1400" dirty="0">
              <a:solidFill>
                <a:schemeClr val="tx1"/>
              </a:solidFill>
              <a:latin typeface="メイリオ" panose="020B0604030504040204" pitchFamily="50" charset="-128"/>
              <a:ea typeface="メイリオ" panose="020B0604030504040204" pitchFamily="50" charset="-128"/>
            </a:endParaRPr>
          </a:p>
        </p:txBody>
      </p:sp>
      <p:sp>
        <p:nvSpPr>
          <p:cNvPr id="17" name="テキスト ボックス 16">
            <a:extLst>
              <a:ext uri="{FF2B5EF4-FFF2-40B4-BE49-F238E27FC236}">
                <a16:creationId xmlns:a16="http://schemas.microsoft.com/office/drawing/2014/main" id="{0A0FF406-AEFC-43CA-BB7A-0A63A98C1D3D}"/>
              </a:ext>
            </a:extLst>
          </p:cNvPr>
          <p:cNvSpPr txBox="1"/>
          <p:nvPr/>
        </p:nvSpPr>
        <p:spPr>
          <a:xfrm>
            <a:off x="161075" y="2879247"/>
            <a:ext cx="3615656" cy="369332"/>
          </a:xfrm>
          <a:prstGeom prst="rect">
            <a:avLst/>
          </a:prstGeom>
          <a:noFill/>
          <a:ln>
            <a:noFill/>
          </a:ln>
        </p:spPr>
        <p:txBody>
          <a:bodyPr wrap="square" rtlCol="0">
            <a:spAutoFit/>
          </a:bodyPr>
          <a:lstStyle/>
          <a:p>
            <a:r>
              <a:rPr kumimoji="1" lang="ja-JP" altLang="en-US" b="1" u="sng" dirty="0">
                <a:solidFill>
                  <a:schemeClr val="accent5"/>
                </a:solidFill>
                <a:latin typeface="メイリオ" panose="020B0604030504040204" pitchFamily="50" charset="-128"/>
                <a:ea typeface="メイリオ" panose="020B0604030504040204" pitchFamily="50" charset="-128"/>
              </a:rPr>
              <a:t>配列を使って繰り返し</a:t>
            </a:r>
          </a:p>
        </p:txBody>
      </p:sp>
      <p:sp>
        <p:nvSpPr>
          <p:cNvPr id="18" name="テキスト ボックス 17">
            <a:extLst>
              <a:ext uri="{FF2B5EF4-FFF2-40B4-BE49-F238E27FC236}">
                <a16:creationId xmlns:a16="http://schemas.microsoft.com/office/drawing/2014/main" id="{1958FCC9-8524-49C6-A965-049B464B8BF2}"/>
              </a:ext>
            </a:extLst>
          </p:cNvPr>
          <p:cNvSpPr txBox="1"/>
          <p:nvPr/>
        </p:nvSpPr>
        <p:spPr>
          <a:xfrm>
            <a:off x="161075" y="4817288"/>
            <a:ext cx="3615656" cy="369332"/>
          </a:xfrm>
          <a:prstGeom prst="rect">
            <a:avLst/>
          </a:prstGeom>
          <a:noFill/>
          <a:ln>
            <a:noFill/>
          </a:ln>
        </p:spPr>
        <p:txBody>
          <a:bodyPr wrap="square" rtlCol="0">
            <a:spAutoFit/>
          </a:bodyPr>
          <a:lstStyle/>
          <a:p>
            <a:r>
              <a:rPr kumimoji="1" lang="ja-JP" altLang="en-US" b="1" u="sng" dirty="0">
                <a:solidFill>
                  <a:schemeClr val="accent5"/>
                </a:solidFill>
                <a:latin typeface="メイリオ" panose="020B0604030504040204" pitchFamily="50" charset="-128"/>
                <a:ea typeface="メイリオ" panose="020B0604030504040204" pitchFamily="50" charset="-128"/>
              </a:rPr>
              <a:t>配列の一部を使って繰り返し</a:t>
            </a:r>
          </a:p>
        </p:txBody>
      </p:sp>
      <p:grpSp>
        <p:nvGrpSpPr>
          <p:cNvPr id="16" name="グループ化 15">
            <a:extLst>
              <a:ext uri="{FF2B5EF4-FFF2-40B4-BE49-F238E27FC236}">
                <a16:creationId xmlns:a16="http://schemas.microsoft.com/office/drawing/2014/main" id="{6F3C146B-2086-5D4B-B068-DFB78BB4830C}"/>
              </a:ext>
            </a:extLst>
          </p:cNvPr>
          <p:cNvGrpSpPr/>
          <p:nvPr/>
        </p:nvGrpSpPr>
        <p:grpSpPr>
          <a:xfrm>
            <a:off x="4863909" y="1370888"/>
            <a:ext cx="4098272" cy="1087526"/>
            <a:chOff x="4814860" y="1642726"/>
            <a:chExt cx="4311884" cy="424437"/>
          </a:xfrm>
        </p:grpSpPr>
        <p:sp>
          <p:nvSpPr>
            <p:cNvPr id="19" name="四角形: 角を丸くする 27">
              <a:extLst>
                <a:ext uri="{FF2B5EF4-FFF2-40B4-BE49-F238E27FC236}">
                  <a16:creationId xmlns:a16="http://schemas.microsoft.com/office/drawing/2014/main" id="{B486CF49-5CD0-F845-BE91-146E37EE04C3}"/>
                </a:ext>
              </a:extLst>
            </p:cNvPr>
            <p:cNvSpPr/>
            <p:nvPr/>
          </p:nvSpPr>
          <p:spPr>
            <a:xfrm>
              <a:off x="4814860" y="1727817"/>
              <a:ext cx="4311884" cy="339346"/>
            </a:xfrm>
            <a:prstGeom prst="roundRect">
              <a:avLst>
                <a:gd name="adj" fmla="val 11918"/>
              </a:avLst>
            </a:prstGeom>
            <a:solidFill>
              <a:schemeClr val="bg1"/>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a:solidFill>
                    <a:schemeClr val="tx1"/>
                  </a:solidFill>
                  <a:latin typeface="メイリオ" panose="020B0604030504040204" pitchFamily="50" charset="-128"/>
                  <a:ea typeface="メイリオ" panose="020B0604030504040204" pitchFamily="50" charset="-128"/>
                </a:rPr>
                <a:t>に</a:t>
              </a:r>
              <a:r>
                <a:rPr kumimoji="1" lang="en-US" altLang="ja-JP" sz="1200" dirty="0">
                  <a:solidFill>
                    <a:schemeClr val="tx1"/>
                  </a:solidFill>
                  <a:latin typeface="メイリオ" panose="020B0604030504040204" pitchFamily="50" charset="-128"/>
                  <a:ea typeface="メイリオ" panose="020B0604030504040204" pitchFamily="50" charset="-128"/>
                </a:rPr>
                <a:t>0</a:t>
              </a:r>
              <a:r>
                <a:rPr kumimoji="1" lang="ja-JP" altLang="en-US" sz="1200">
                  <a:solidFill>
                    <a:schemeClr val="tx1"/>
                  </a:solidFill>
                  <a:latin typeface="メイリオ" panose="020B0604030504040204" pitchFamily="50" charset="-128"/>
                  <a:ea typeface="メイリオ" panose="020B0604030504040204" pitchFamily="50" charset="-128"/>
                </a:rPr>
                <a:t>から</a:t>
              </a:r>
              <a:r>
                <a:rPr kumimoji="1" lang="en-US" altLang="ja-JP" sz="1200" dirty="0">
                  <a:solidFill>
                    <a:schemeClr val="tx1"/>
                  </a:solidFill>
                  <a:latin typeface="メイリオ" panose="020B0604030504040204" pitchFamily="50" charset="-128"/>
                  <a:ea typeface="メイリオ" panose="020B0604030504040204" pitchFamily="50" charset="-128"/>
                </a:rPr>
                <a:t>10</a:t>
              </a:r>
              <a:r>
                <a:rPr kumimoji="1" lang="ja-JP" altLang="en-US" sz="1200">
                  <a:solidFill>
                    <a:schemeClr val="tx1"/>
                  </a:solidFill>
                  <a:latin typeface="メイリオ" panose="020B0604030504040204" pitchFamily="50" charset="-128"/>
                  <a:ea typeface="メイリオ" panose="020B0604030504040204" pitchFamily="50" charset="-128"/>
                </a:rPr>
                <a:t>までを順番に入れなさい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a:solidFill>
                    <a:schemeClr val="tx1"/>
                  </a:solidFill>
                  <a:latin typeface="メイリオ" panose="020B0604030504040204" pitchFamily="50" charset="-128"/>
                  <a:ea typeface="メイリオ" panose="020B0604030504040204" pitchFamily="50" charset="-128"/>
                </a:rPr>
                <a:t>に</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a:solidFill>
                    <a:schemeClr val="tx1"/>
                  </a:solidFill>
                  <a:latin typeface="メイリオ" panose="020B0604030504040204" pitchFamily="50" charset="-128"/>
                  <a:ea typeface="メイリオ" panose="020B0604030504040204" pitchFamily="50" charset="-128"/>
                </a:rPr>
                <a:t>日</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a:solidFill>
                    <a:schemeClr val="tx1"/>
                  </a:solidFill>
                  <a:latin typeface="メイリオ" panose="020B0604030504040204" pitchFamily="50" charset="-128"/>
                  <a:ea typeface="メイリオ" panose="020B0604030504040204" pitchFamily="50" charset="-128"/>
                </a:rPr>
                <a:t>をつけて表示しろ</a:t>
              </a:r>
              <a:endParaRPr kumimoji="1" lang="en-US" altLang="ja-JP" sz="1200" dirty="0">
                <a:solidFill>
                  <a:schemeClr val="tx1"/>
                </a:solidFill>
                <a:latin typeface="メイリオ" panose="020B0604030504040204" pitchFamily="50" charset="-128"/>
                <a:ea typeface="メイリオ" panose="020B0604030504040204" pitchFamily="50" charset="-128"/>
              </a:endParaRPr>
            </a:p>
          </p:txBody>
        </p:sp>
        <p:sp>
          <p:nvSpPr>
            <p:cNvPr id="21" name="四角形: 角を丸くする 28">
              <a:extLst>
                <a:ext uri="{FF2B5EF4-FFF2-40B4-BE49-F238E27FC236}">
                  <a16:creationId xmlns:a16="http://schemas.microsoft.com/office/drawing/2014/main" id="{2EEFF9CE-BBF4-7C4D-86BB-26278BD7D395}"/>
                </a:ext>
              </a:extLst>
            </p:cNvPr>
            <p:cNvSpPr/>
            <p:nvPr/>
          </p:nvSpPr>
          <p:spPr>
            <a:xfrm>
              <a:off x="6139202" y="1642726"/>
              <a:ext cx="1524000" cy="142779"/>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latin typeface="メイリオ" panose="020B0604030504040204" pitchFamily="50" charset="-128"/>
                  <a:ea typeface="メイリオ" panose="020B0604030504040204" pitchFamily="50" charset="-128"/>
                </a:rPr>
                <a:t>読み下し</a:t>
              </a:r>
            </a:p>
          </p:txBody>
        </p:sp>
      </p:grpSp>
      <p:grpSp>
        <p:nvGrpSpPr>
          <p:cNvPr id="22" name="グループ化 21">
            <a:extLst>
              <a:ext uri="{FF2B5EF4-FFF2-40B4-BE49-F238E27FC236}">
                <a16:creationId xmlns:a16="http://schemas.microsoft.com/office/drawing/2014/main" id="{4E086BC9-7AF3-6146-B83C-9B6C6E932B35}"/>
              </a:ext>
            </a:extLst>
          </p:cNvPr>
          <p:cNvGrpSpPr/>
          <p:nvPr/>
        </p:nvGrpSpPr>
        <p:grpSpPr>
          <a:xfrm>
            <a:off x="4816735" y="3046494"/>
            <a:ext cx="4251358" cy="1211524"/>
            <a:chOff x="4814860" y="1654937"/>
            <a:chExt cx="4430595" cy="396555"/>
          </a:xfrm>
        </p:grpSpPr>
        <p:sp>
          <p:nvSpPr>
            <p:cNvPr id="23" name="四角形: 角を丸くする 27">
              <a:extLst>
                <a:ext uri="{FF2B5EF4-FFF2-40B4-BE49-F238E27FC236}">
                  <a16:creationId xmlns:a16="http://schemas.microsoft.com/office/drawing/2014/main" id="{7110DBC4-6CA1-C345-B9D8-C446A70109AA}"/>
                </a:ext>
              </a:extLst>
            </p:cNvPr>
            <p:cNvSpPr/>
            <p:nvPr/>
          </p:nvSpPr>
          <p:spPr>
            <a:xfrm>
              <a:off x="4814860" y="1727817"/>
              <a:ext cx="4430595" cy="323675"/>
            </a:xfrm>
            <a:prstGeom prst="roundRect">
              <a:avLst>
                <a:gd name="adj" fmla="val 11918"/>
              </a:avLst>
            </a:prstGeom>
            <a:solidFill>
              <a:schemeClr val="bg1"/>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dirty="0">
                  <a:solidFill>
                    <a:schemeClr val="tx1"/>
                  </a:solidFill>
                  <a:latin typeface="メイリオ" panose="020B0604030504040204" pitchFamily="50" charset="-128"/>
                  <a:ea typeface="メイリオ" panose="020B0604030504040204" pitchFamily="50" charset="-128"/>
                </a:rPr>
                <a:t>に配列で</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野球</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サッカー</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バレー</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カバディ</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を入れなさい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a:solidFill>
                    <a:schemeClr val="tx1"/>
                  </a:solidFill>
                  <a:latin typeface="メイリオ" panose="020B0604030504040204" pitchFamily="50" charset="-128"/>
                  <a:ea typeface="メイリオ" panose="020B0604030504040204" pitchFamily="50" charset="-128"/>
                </a:rPr>
                <a:t>y</a:t>
              </a:r>
              <a:r>
                <a:rPr kumimoji="1" lang="ja-JP" altLang="en-US" sz="1200" dirty="0">
                  <a:solidFill>
                    <a:schemeClr val="tx1"/>
                  </a:solidFill>
                  <a:latin typeface="メイリオ" panose="020B0604030504040204" pitchFamily="50" charset="-128"/>
                  <a:ea typeface="メイリオ" panose="020B0604030504040204" pitchFamily="50" charset="-128"/>
                </a:rPr>
                <a:t>に</a:t>
              </a:r>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dirty="0">
                  <a:solidFill>
                    <a:schemeClr val="tx1"/>
                  </a:solidFill>
                  <a:latin typeface="メイリオ" panose="020B0604030504040204" pitchFamily="50" charset="-128"/>
                  <a:ea typeface="メイリオ" panose="020B0604030504040204" pitchFamily="50" charset="-128"/>
                </a:rPr>
                <a:t>の配列の値を順番に入れなさい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a:solidFill>
                    <a:schemeClr val="tx1"/>
                  </a:solidFill>
                  <a:latin typeface="メイリオ" panose="020B0604030504040204" pitchFamily="50" charset="-128"/>
                  <a:ea typeface="メイリオ" panose="020B0604030504040204" pitchFamily="50" charset="-128"/>
                </a:rPr>
                <a:t>Y</a:t>
              </a:r>
              <a:r>
                <a:rPr kumimoji="1" lang="ja-JP" altLang="en-US" sz="1200" dirty="0">
                  <a:solidFill>
                    <a:schemeClr val="tx1"/>
                  </a:solidFill>
                  <a:latin typeface="メイリオ" panose="020B0604030504040204" pitchFamily="50" charset="-128"/>
                  <a:ea typeface="メイリオ" panose="020B0604030504040204" pitchFamily="50" charset="-128"/>
                </a:rPr>
                <a:t>の値を表示しろ</a:t>
              </a:r>
              <a:endParaRPr kumimoji="1" lang="en-US" altLang="ja-JP" sz="1200" dirty="0">
                <a:solidFill>
                  <a:schemeClr val="tx1"/>
                </a:solidFill>
                <a:latin typeface="メイリオ" panose="020B0604030504040204" pitchFamily="50" charset="-128"/>
                <a:ea typeface="メイリオ" panose="020B0604030504040204" pitchFamily="50" charset="-128"/>
              </a:endParaRPr>
            </a:p>
          </p:txBody>
        </p:sp>
        <p:sp>
          <p:nvSpPr>
            <p:cNvPr id="24" name="四角形: 角を丸くする 28">
              <a:extLst>
                <a:ext uri="{FF2B5EF4-FFF2-40B4-BE49-F238E27FC236}">
                  <a16:creationId xmlns:a16="http://schemas.microsoft.com/office/drawing/2014/main" id="{0717D4CF-7576-134D-B7AE-952685EC4B1A}"/>
                </a:ext>
              </a:extLst>
            </p:cNvPr>
            <p:cNvSpPr/>
            <p:nvPr/>
          </p:nvSpPr>
          <p:spPr>
            <a:xfrm>
              <a:off x="6139202" y="1654937"/>
              <a:ext cx="1524000" cy="111966"/>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latin typeface="メイリオ" panose="020B0604030504040204" pitchFamily="50" charset="-128"/>
                  <a:ea typeface="メイリオ" panose="020B0604030504040204" pitchFamily="50" charset="-128"/>
                </a:rPr>
                <a:t>読み下し</a:t>
              </a:r>
            </a:p>
          </p:txBody>
        </p:sp>
      </p:grpSp>
      <p:grpSp>
        <p:nvGrpSpPr>
          <p:cNvPr id="25" name="グループ化 24">
            <a:extLst>
              <a:ext uri="{FF2B5EF4-FFF2-40B4-BE49-F238E27FC236}">
                <a16:creationId xmlns:a16="http://schemas.microsoft.com/office/drawing/2014/main" id="{86B14516-D7A8-434C-B54E-24BE0DF8AB53}"/>
              </a:ext>
            </a:extLst>
          </p:cNvPr>
          <p:cNvGrpSpPr/>
          <p:nvPr/>
        </p:nvGrpSpPr>
        <p:grpSpPr>
          <a:xfrm>
            <a:off x="4816735" y="4925980"/>
            <a:ext cx="4251358" cy="1364987"/>
            <a:chOff x="4814860" y="1562589"/>
            <a:chExt cx="4479561" cy="833356"/>
          </a:xfrm>
        </p:grpSpPr>
        <p:sp>
          <p:nvSpPr>
            <p:cNvPr id="26" name="四角形: 角を丸くする 27">
              <a:extLst>
                <a:ext uri="{FF2B5EF4-FFF2-40B4-BE49-F238E27FC236}">
                  <a16:creationId xmlns:a16="http://schemas.microsoft.com/office/drawing/2014/main" id="{F1BE4605-0991-D34E-B977-4F874939C6D9}"/>
                </a:ext>
              </a:extLst>
            </p:cNvPr>
            <p:cNvSpPr/>
            <p:nvPr/>
          </p:nvSpPr>
          <p:spPr>
            <a:xfrm>
              <a:off x="4814860" y="1727817"/>
              <a:ext cx="4479561" cy="668128"/>
            </a:xfrm>
            <a:prstGeom prst="roundRect">
              <a:avLst>
                <a:gd name="adj" fmla="val 11918"/>
              </a:avLst>
            </a:prstGeom>
            <a:solidFill>
              <a:schemeClr val="bg1"/>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dirty="0">
                  <a:solidFill>
                    <a:schemeClr val="tx1"/>
                  </a:solidFill>
                  <a:latin typeface="メイリオ" panose="020B0604030504040204" pitchFamily="50" charset="-128"/>
                  <a:ea typeface="メイリオ" panose="020B0604030504040204" pitchFamily="50" charset="-128"/>
                </a:rPr>
                <a:t>に配列で</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野球</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サッカー</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バレー</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カバディ</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を入れなさい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a:solidFill>
                    <a:schemeClr val="tx1"/>
                  </a:solidFill>
                  <a:latin typeface="メイリオ" panose="020B0604030504040204" pitchFamily="50" charset="-128"/>
                  <a:ea typeface="メイリオ" panose="020B0604030504040204" pitchFamily="50" charset="-128"/>
                </a:rPr>
                <a:t>y</a:t>
              </a:r>
              <a:r>
                <a:rPr kumimoji="1" lang="ja-JP" altLang="en-US" sz="1200" dirty="0">
                  <a:solidFill>
                    <a:schemeClr val="tx1"/>
                  </a:solidFill>
                  <a:latin typeface="メイリオ" panose="020B0604030504040204" pitchFamily="50" charset="-128"/>
                  <a:ea typeface="メイリオ" panose="020B0604030504040204" pitchFamily="50" charset="-128"/>
                </a:rPr>
                <a:t>に</a:t>
              </a:r>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dirty="0">
                  <a:solidFill>
                    <a:schemeClr val="tx1"/>
                  </a:solidFill>
                  <a:latin typeface="メイリオ" panose="020B0604030504040204" pitchFamily="50" charset="-128"/>
                  <a:ea typeface="メイリオ" panose="020B0604030504040204" pitchFamily="50" charset="-128"/>
                </a:rPr>
                <a:t>の配列の値の</a:t>
              </a:r>
              <a:r>
                <a:rPr kumimoji="1" lang="en-US" altLang="ja-JP" sz="1200" dirty="0">
                  <a:solidFill>
                    <a:schemeClr val="tx1"/>
                  </a:solidFill>
                  <a:latin typeface="メイリオ" panose="020B0604030504040204" pitchFamily="50" charset="-128"/>
                  <a:ea typeface="メイリオ" panose="020B0604030504040204" pitchFamily="50" charset="-128"/>
                </a:rPr>
                <a:t>index</a:t>
              </a:r>
              <a:r>
                <a:rPr kumimoji="1" lang="ja-JP" altLang="en-US" sz="1200" dirty="0">
                  <a:solidFill>
                    <a:schemeClr val="tx1"/>
                  </a:solidFill>
                  <a:latin typeface="メイリオ" panose="020B0604030504040204" pitchFamily="50" charset="-128"/>
                  <a:ea typeface="メイリオ" panose="020B0604030504040204" pitchFamily="50" charset="-128"/>
                </a:rPr>
                <a:t>番号</a:t>
              </a:r>
              <a:r>
                <a:rPr kumimoji="1" lang="en-US" altLang="ja-JP" sz="1200" dirty="0">
                  <a:solidFill>
                    <a:schemeClr val="tx1"/>
                  </a:solidFill>
                  <a:latin typeface="メイリオ" panose="020B0604030504040204" pitchFamily="50" charset="-128"/>
                  <a:ea typeface="メイリオ" panose="020B0604030504040204" pitchFamily="50" charset="-128"/>
                </a:rPr>
                <a:t>1</a:t>
              </a:r>
              <a:r>
                <a:rPr kumimoji="1" lang="ja-JP" altLang="en-US" sz="1200" dirty="0">
                  <a:solidFill>
                    <a:schemeClr val="tx1"/>
                  </a:solidFill>
                  <a:latin typeface="メイリオ" panose="020B0604030504040204" pitchFamily="50" charset="-128"/>
                  <a:ea typeface="メイリオ" panose="020B0604030504040204" pitchFamily="50" charset="-128"/>
                </a:rPr>
                <a:t>から２までのものに入れなさい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a:solidFill>
                    <a:schemeClr val="tx1"/>
                  </a:solidFill>
                  <a:latin typeface="メイリオ" panose="020B0604030504040204" pitchFamily="50" charset="-128"/>
                  <a:ea typeface="メイリオ" panose="020B0604030504040204" pitchFamily="50" charset="-128"/>
                </a:rPr>
                <a:t>Y</a:t>
              </a:r>
              <a:r>
                <a:rPr kumimoji="1" lang="ja-JP" altLang="en-US" sz="1200" dirty="0">
                  <a:solidFill>
                    <a:schemeClr val="tx1"/>
                  </a:solidFill>
                  <a:latin typeface="メイリオ" panose="020B0604030504040204" pitchFamily="50" charset="-128"/>
                  <a:ea typeface="メイリオ" panose="020B0604030504040204" pitchFamily="50" charset="-128"/>
                </a:rPr>
                <a:t>の値を表示しろ</a:t>
              </a:r>
              <a:endParaRPr kumimoji="1" lang="en-US" altLang="ja-JP" sz="1200" dirty="0">
                <a:solidFill>
                  <a:schemeClr val="tx1"/>
                </a:solidFill>
                <a:latin typeface="メイリオ" panose="020B0604030504040204" pitchFamily="50" charset="-128"/>
                <a:ea typeface="メイリオ" panose="020B0604030504040204" pitchFamily="50" charset="-128"/>
              </a:endParaRPr>
            </a:p>
            <a:p>
              <a:endParaRPr kumimoji="1" lang="en-US" altLang="ja-JP" sz="1200" dirty="0">
                <a:solidFill>
                  <a:schemeClr val="tx1"/>
                </a:solidFill>
                <a:latin typeface="メイリオ" panose="020B0604030504040204" pitchFamily="50" charset="-128"/>
                <a:ea typeface="メイリオ" panose="020B0604030504040204" pitchFamily="50" charset="-128"/>
              </a:endParaRPr>
            </a:p>
          </p:txBody>
        </p:sp>
        <p:sp>
          <p:nvSpPr>
            <p:cNvPr id="30" name="四角形: 角を丸くする 28">
              <a:extLst>
                <a:ext uri="{FF2B5EF4-FFF2-40B4-BE49-F238E27FC236}">
                  <a16:creationId xmlns:a16="http://schemas.microsoft.com/office/drawing/2014/main" id="{6188C869-686C-2943-BF11-76C17EDE0BDF}"/>
                </a:ext>
              </a:extLst>
            </p:cNvPr>
            <p:cNvSpPr/>
            <p:nvPr/>
          </p:nvSpPr>
          <p:spPr>
            <a:xfrm>
              <a:off x="6099250" y="1562589"/>
              <a:ext cx="1524000" cy="18955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latin typeface="メイリオ" panose="020B0604030504040204" pitchFamily="50" charset="-128"/>
                  <a:ea typeface="メイリオ" panose="020B0604030504040204" pitchFamily="50" charset="-128"/>
                </a:rPr>
                <a:t>読み下し</a:t>
              </a:r>
            </a:p>
          </p:txBody>
        </p:sp>
      </p:grpSp>
      <p:sp>
        <p:nvSpPr>
          <p:cNvPr id="33" name="楕円 32">
            <a:extLst>
              <a:ext uri="{FF2B5EF4-FFF2-40B4-BE49-F238E27FC236}">
                <a16:creationId xmlns:a16="http://schemas.microsoft.com/office/drawing/2014/main" id="{3C9316F6-C80C-4BAF-A11E-DA8511308999}"/>
              </a:ext>
            </a:extLst>
          </p:cNvPr>
          <p:cNvSpPr/>
          <p:nvPr/>
        </p:nvSpPr>
        <p:spPr>
          <a:xfrm>
            <a:off x="6803471" y="271466"/>
            <a:ext cx="2340529" cy="964734"/>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調整しました</a:t>
            </a:r>
            <a:endParaRPr kumimoji="1" lang="en-US" altLang="ja-JP" dirty="0"/>
          </a:p>
          <a:p>
            <a:pPr algn="ctr"/>
            <a:r>
              <a:rPr kumimoji="1" lang="ja-JP" altLang="en-US" dirty="0"/>
              <a:t>これで</a:t>
            </a:r>
            <a:r>
              <a:rPr kumimoji="1" lang="en-US" altLang="ja-JP" dirty="0"/>
              <a:t>OK</a:t>
            </a:r>
            <a:endParaRPr kumimoji="1" lang="ja-JP" altLang="en-US" dirty="0"/>
          </a:p>
        </p:txBody>
      </p:sp>
    </p:spTree>
    <p:extLst>
      <p:ext uri="{BB962C8B-B14F-4D97-AF65-F5344CB8AC3E}">
        <p14:creationId xmlns:p14="http://schemas.microsoft.com/office/powerpoint/2010/main" val="193316631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2" name="直線コネクタ 21">
            <a:extLst>
              <a:ext uri="{FF2B5EF4-FFF2-40B4-BE49-F238E27FC236}">
                <a16:creationId xmlns:a16="http://schemas.microsoft.com/office/drawing/2014/main" id="{A6BB1B11-E42C-2B45-A0A9-BB3BA35EF7D3}"/>
              </a:ext>
            </a:extLst>
          </p:cNvPr>
          <p:cNvCxnSpPr/>
          <p:nvPr/>
        </p:nvCxnSpPr>
        <p:spPr>
          <a:xfrm>
            <a:off x="182847" y="3429000"/>
            <a:ext cx="8821849" cy="0"/>
          </a:xfrm>
          <a:prstGeom prst="line">
            <a:avLst/>
          </a:prstGeom>
          <a:ln w="38100">
            <a:solidFill>
              <a:schemeClr val="accent5"/>
            </a:solidFill>
            <a:prstDash val="dashDot"/>
          </a:ln>
        </p:spPr>
        <p:style>
          <a:lnRef idx="1">
            <a:schemeClr val="accent1"/>
          </a:lnRef>
          <a:fillRef idx="0">
            <a:schemeClr val="accent1"/>
          </a:fillRef>
          <a:effectRef idx="0">
            <a:schemeClr val="accent1"/>
          </a:effectRef>
          <a:fontRef idx="minor">
            <a:schemeClr val="tx1"/>
          </a:fontRef>
        </p:style>
      </p:cxnSp>
      <p:sp>
        <p:nvSpPr>
          <p:cNvPr id="13" name="正方形/長方形 12">
            <a:extLst>
              <a:ext uri="{FF2B5EF4-FFF2-40B4-BE49-F238E27FC236}">
                <a16:creationId xmlns:a16="http://schemas.microsoft.com/office/drawing/2014/main" id="{E231A9C3-50AF-4D69-8DC5-91E0B110A8E4}"/>
              </a:ext>
            </a:extLst>
          </p:cNvPr>
          <p:cNvSpPr/>
          <p:nvPr/>
        </p:nvSpPr>
        <p:spPr>
          <a:xfrm>
            <a:off x="361569" y="1799962"/>
            <a:ext cx="4478879" cy="1130701"/>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400" dirty="0">
                <a:solidFill>
                  <a:schemeClr val="tx1"/>
                </a:solidFill>
                <a:latin typeface="メイリオ" panose="020B0604030504040204" pitchFamily="50" charset="-128"/>
                <a:ea typeface="メイリオ" panose="020B0604030504040204" pitchFamily="50" charset="-128"/>
              </a:rPr>
              <a:t>x = 10</a:t>
            </a:r>
          </a:p>
          <a:p>
            <a:r>
              <a:rPr kumimoji="1" lang="en-US" altLang="ja-JP" sz="1400" dirty="0">
                <a:solidFill>
                  <a:schemeClr val="tx1"/>
                </a:solidFill>
                <a:latin typeface="メイリオ" panose="020B0604030504040204" pitchFamily="50" charset="-128"/>
                <a:ea typeface="メイリオ" panose="020B0604030504040204" pitchFamily="50" charset="-128"/>
              </a:rPr>
              <a:t>while x &gt;= 0:</a:t>
            </a:r>
          </a:p>
          <a:p>
            <a:r>
              <a:rPr kumimoji="1" lang="en-US" altLang="ja-JP" sz="1400" dirty="0">
                <a:solidFill>
                  <a:schemeClr val="tx1"/>
                </a:solidFill>
                <a:latin typeface="メイリオ" panose="020B0604030504040204" pitchFamily="50" charset="-128"/>
                <a:ea typeface="メイリオ" panose="020B0604030504040204" pitchFamily="50" charset="-128"/>
              </a:rPr>
              <a:t>	print(x,’</a:t>
            </a:r>
            <a:r>
              <a:rPr kumimoji="1" lang="ja-JP" altLang="en-US" sz="1400" dirty="0">
                <a:solidFill>
                  <a:schemeClr val="tx1"/>
                </a:solidFill>
                <a:latin typeface="メイリオ" panose="020B0604030504040204" pitchFamily="50" charset="-128"/>
                <a:ea typeface="メイリオ" panose="020B0604030504040204" pitchFamily="50" charset="-128"/>
              </a:rPr>
              <a:t>日</a:t>
            </a:r>
            <a:r>
              <a:rPr kumimoji="1" lang="en-US" altLang="ja-JP" sz="1400" dirty="0">
                <a:solidFill>
                  <a:schemeClr val="tx1"/>
                </a:solidFill>
                <a:latin typeface="メイリオ" panose="020B0604030504040204" pitchFamily="50" charset="-128"/>
                <a:ea typeface="メイリオ" panose="020B0604030504040204" pitchFamily="50" charset="-128"/>
              </a:rPr>
              <a:t>’)</a:t>
            </a:r>
          </a:p>
          <a:p>
            <a:r>
              <a:rPr kumimoji="1" lang="en-US" altLang="ja-JP" sz="1400" dirty="0">
                <a:solidFill>
                  <a:schemeClr val="tx1"/>
                </a:solidFill>
                <a:latin typeface="メイリオ" panose="020B0604030504040204" pitchFamily="50" charset="-128"/>
                <a:ea typeface="メイリオ" panose="020B0604030504040204" pitchFamily="50" charset="-128"/>
              </a:rPr>
              <a:t>	x = x - 1</a:t>
            </a:r>
            <a:endParaRPr kumimoji="1" lang="ja-JP" altLang="en-US" sz="1400" dirty="0">
              <a:solidFill>
                <a:schemeClr val="tx1"/>
              </a:solidFill>
              <a:latin typeface="メイリオ" panose="020B0604030504040204" pitchFamily="50" charset="-128"/>
              <a:ea typeface="メイリオ" panose="020B0604030504040204" pitchFamily="50" charset="-128"/>
            </a:endParaRPr>
          </a:p>
        </p:txBody>
      </p:sp>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33</a:t>
            </a:fld>
            <a:endParaRPr kumimoji="1" lang="ja-JP" altLang="en-US"/>
          </a:p>
        </p:txBody>
      </p:sp>
      <p:sp>
        <p:nvSpPr>
          <p:cNvPr id="42" name="テキスト ボックス 41">
            <a:extLst>
              <a:ext uri="{FF2B5EF4-FFF2-40B4-BE49-F238E27FC236}">
                <a16:creationId xmlns:a16="http://schemas.microsoft.com/office/drawing/2014/main" id="{50B2579F-4FA1-49C7-9128-C011AF1164F5}"/>
              </a:ext>
            </a:extLst>
          </p:cNvPr>
          <p:cNvSpPr txBox="1"/>
          <p:nvPr/>
        </p:nvSpPr>
        <p:spPr>
          <a:xfrm>
            <a:off x="161075" y="657813"/>
            <a:ext cx="4738096" cy="600164"/>
          </a:xfrm>
          <a:prstGeom prst="rect">
            <a:avLst/>
          </a:prstGeom>
          <a:noFill/>
        </p:spPr>
        <p:txBody>
          <a:bodyPr wrap="square" rtlCol="0">
            <a:spAutoFit/>
          </a:bodyPr>
          <a:lstStyle/>
          <a:p>
            <a:pPr>
              <a:lnSpc>
                <a:spcPct val="150000"/>
              </a:lnSpc>
            </a:pPr>
            <a:r>
              <a:rPr lang="ja-JP" altLang="en-US" sz="2400" b="1" dirty="0">
                <a:solidFill>
                  <a:schemeClr val="accent1"/>
                </a:solidFill>
                <a:latin typeface="メイリオ" panose="020B0604030504040204" pitchFamily="50" charset="-128"/>
                <a:ea typeface="メイリオ" panose="020B0604030504040204" pitchFamily="50" charset="-128"/>
              </a:rPr>
              <a:t>処理関係</a:t>
            </a:r>
            <a:endParaRPr lang="zh-TW" altLang="en-US" sz="2400" b="1" dirty="0">
              <a:solidFill>
                <a:schemeClr val="accent1"/>
              </a:solidFill>
              <a:latin typeface="メイリオ" panose="020B0604030504040204" pitchFamily="50" charset="-128"/>
              <a:ea typeface="メイリオ" panose="020B0604030504040204" pitchFamily="50" charset="-128"/>
            </a:endParaRPr>
          </a:p>
        </p:txBody>
      </p:sp>
      <p:sp>
        <p:nvSpPr>
          <p:cNvPr id="10" name="テキスト ボックス 9">
            <a:extLst>
              <a:ext uri="{FF2B5EF4-FFF2-40B4-BE49-F238E27FC236}">
                <a16:creationId xmlns:a16="http://schemas.microsoft.com/office/drawing/2014/main" id="{32ADA412-2421-48DC-BF66-2CF68B3AF5CE}"/>
              </a:ext>
            </a:extLst>
          </p:cNvPr>
          <p:cNvSpPr txBox="1"/>
          <p:nvPr/>
        </p:nvSpPr>
        <p:spPr>
          <a:xfrm>
            <a:off x="111212" y="117527"/>
            <a:ext cx="5828193"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具体的なコードの書き方</a:t>
            </a:r>
          </a:p>
        </p:txBody>
      </p:sp>
      <p:sp>
        <p:nvSpPr>
          <p:cNvPr id="27" name="テキスト ボックス 26">
            <a:extLst>
              <a:ext uri="{FF2B5EF4-FFF2-40B4-BE49-F238E27FC236}">
                <a16:creationId xmlns:a16="http://schemas.microsoft.com/office/drawing/2014/main" id="{B617B827-2217-4355-923D-829F619C6870}"/>
              </a:ext>
            </a:extLst>
          </p:cNvPr>
          <p:cNvSpPr txBox="1"/>
          <p:nvPr/>
        </p:nvSpPr>
        <p:spPr>
          <a:xfrm>
            <a:off x="233185" y="1386982"/>
            <a:ext cx="2562041" cy="369332"/>
          </a:xfrm>
          <a:prstGeom prst="rect">
            <a:avLst/>
          </a:prstGeom>
          <a:noFill/>
          <a:ln>
            <a:noFill/>
          </a:ln>
        </p:spPr>
        <p:txBody>
          <a:bodyPr wrap="square" rtlCol="0">
            <a:spAutoFit/>
          </a:bodyPr>
          <a:lstStyle/>
          <a:p>
            <a:r>
              <a:rPr kumimoji="1" lang="ja-JP" altLang="en-US" b="1" u="sng" dirty="0">
                <a:solidFill>
                  <a:schemeClr val="accent5"/>
                </a:solidFill>
                <a:latin typeface="メイリオ" panose="020B0604030504040204" pitchFamily="50" charset="-128"/>
                <a:ea typeface="メイリオ" panose="020B0604030504040204" pitchFamily="50" charset="-128"/>
              </a:rPr>
              <a:t>条件を使って繰り返し</a:t>
            </a:r>
          </a:p>
        </p:txBody>
      </p:sp>
      <p:sp>
        <p:nvSpPr>
          <p:cNvPr id="15" name="正方形/長方形 14">
            <a:extLst>
              <a:ext uri="{FF2B5EF4-FFF2-40B4-BE49-F238E27FC236}">
                <a16:creationId xmlns:a16="http://schemas.microsoft.com/office/drawing/2014/main" id="{ECD3D0CA-48C5-46B3-9952-4B8458A6CDEA}"/>
              </a:ext>
            </a:extLst>
          </p:cNvPr>
          <p:cNvSpPr/>
          <p:nvPr/>
        </p:nvSpPr>
        <p:spPr>
          <a:xfrm>
            <a:off x="361569" y="4081628"/>
            <a:ext cx="4478879" cy="1525273"/>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400" dirty="0">
                <a:solidFill>
                  <a:schemeClr val="tx1"/>
                </a:solidFill>
                <a:latin typeface="メイリオ" panose="020B0604030504040204" pitchFamily="50" charset="-128"/>
                <a:ea typeface="メイリオ" panose="020B0604030504040204" pitchFamily="50" charset="-128"/>
              </a:rPr>
              <a:t>for x in range(0,10):</a:t>
            </a:r>
          </a:p>
          <a:p>
            <a:r>
              <a:rPr kumimoji="1" lang="en-US" altLang="ja-JP" sz="1400" dirty="0">
                <a:solidFill>
                  <a:schemeClr val="tx1"/>
                </a:solidFill>
                <a:latin typeface="メイリオ" panose="020B0604030504040204" pitchFamily="50" charset="-128"/>
                <a:ea typeface="メイリオ" panose="020B0604030504040204" pitchFamily="50" charset="-128"/>
              </a:rPr>
              <a:t>	if x == 5:</a:t>
            </a:r>
          </a:p>
          <a:p>
            <a:r>
              <a:rPr kumimoji="1" lang="en-US" altLang="ja-JP" sz="1400" dirty="0">
                <a:solidFill>
                  <a:schemeClr val="tx1"/>
                </a:solidFill>
                <a:latin typeface="メイリオ" panose="020B0604030504040204" pitchFamily="50" charset="-128"/>
                <a:ea typeface="メイリオ" panose="020B0604030504040204" pitchFamily="50" charset="-128"/>
              </a:rPr>
              <a:t>		break</a:t>
            </a:r>
          </a:p>
          <a:p>
            <a:r>
              <a:rPr kumimoji="1" lang="en-US" altLang="ja-JP" sz="1400" dirty="0">
                <a:solidFill>
                  <a:schemeClr val="tx1"/>
                </a:solidFill>
                <a:latin typeface="メイリオ" panose="020B0604030504040204" pitchFamily="50" charset="-128"/>
                <a:ea typeface="メイリオ" panose="020B0604030504040204" pitchFamily="50" charset="-128"/>
              </a:rPr>
              <a:t>	if x == 3:</a:t>
            </a:r>
          </a:p>
          <a:p>
            <a:r>
              <a:rPr kumimoji="1" lang="en-US" altLang="ja-JP" sz="1400" dirty="0">
                <a:solidFill>
                  <a:schemeClr val="tx1"/>
                </a:solidFill>
                <a:latin typeface="メイリオ" panose="020B0604030504040204" pitchFamily="50" charset="-128"/>
                <a:ea typeface="メイリオ" panose="020B0604030504040204" pitchFamily="50" charset="-128"/>
              </a:rPr>
              <a:t>		continue</a:t>
            </a:r>
          </a:p>
          <a:p>
            <a:r>
              <a:rPr kumimoji="1" lang="en-US" altLang="ja-JP" sz="1400" dirty="0">
                <a:solidFill>
                  <a:schemeClr val="tx1"/>
                </a:solidFill>
                <a:latin typeface="メイリオ" panose="020B0604030504040204" pitchFamily="50" charset="-128"/>
                <a:ea typeface="メイリオ" panose="020B0604030504040204" pitchFamily="50" charset="-128"/>
              </a:rPr>
              <a:t>	print(x,’</a:t>
            </a:r>
            <a:r>
              <a:rPr kumimoji="1" lang="ja-JP" altLang="en-US" sz="1400" dirty="0">
                <a:solidFill>
                  <a:schemeClr val="tx1"/>
                </a:solidFill>
                <a:latin typeface="メイリオ" panose="020B0604030504040204" pitchFamily="50" charset="-128"/>
                <a:ea typeface="メイリオ" panose="020B0604030504040204" pitchFamily="50" charset="-128"/>
              </a:rPr>
              <a:t>日</a:t>
            </a:r>
            <a:r>
              <a:rPr kumimoji="1" lang="en-US" altLang="ja-JP" sz="1400" dirty="0">
                <a:solidFill>
                  <a:schemeClr val="tx1"/>
                </a:solidFill>
                <a:latin typeface="メイリオ" panose="020B0604030504040204" pitchFamily="50" charset="-128"/>
                <a:ea typeface="メイリオ" panose="020B0604030504040204" pitchFamily="50" charset="-128"/>
              </a:rPr>
              <a:t>’)</a:t>
            </a:r>
            <a:endParaRPr kumimoji="1" lang="ja-JP" altLang="en-US" sz="1400" dirty="0">
              <a:solidFill>
                <a:schemeClr val="tx1"/>
              </a:solidFill>
              <a:latin typeface="メイリオ" panose="020B0604030504040204" pitchFamily="50" charset="-128"/>
              <a:ea typeface="メイリオ" panose="020B0604030504040204" pitchFamily="50" charset="-128"/>
            </a:endParaRPr>
          </a:p>
        </p:txBody>
      </p:sp>
      <p:sp>
        <p:nvSpPr>
          <p:cNvPr id="17" name="テキスト ボックス 16">
            <a:extLst>
              <a:ext uri="{FF2B5EF4-FFF2-40B4-BE49-F238E27FC236}">
                <a16:creationId xmlns:a16="http://schemas.microsoft.com/office/drawing/2014/main" id="{B0122BF8-7D60-44F2-8911-8E5FAEA6548A}"/>
              </a:ext>
            </a:extLst>
          </p:cNvPr>
          <p:cNvSpPr txBox="1"/>
          <p:nvPr/>
        </p:nvSpPr>
        <p:spPr>
          <a:xfrm>
            <a:off x="233185" y="3668648"/>
            <a:ext cx="4338815" cy="369332"/>
          </a:xfrm>
          <a:prstGeom prst="rect">
            <a:avLst/>
          </a:prstGeom>
          <a:noFill/>
          <a:ln>
            <a:noFill/>
          </a:ln>
        </p:spPr>
        <p:txBody>
          <a:bodyPr wrap="square" rtlCol="0">
            <a:spAutoFit/>
          </a:bodyPr>
          <a:lstStyle/>
          <a:p>
            <a:r>
              <a:rPr kumimoji="1" lang="ja-JP" altLang="en-US" b="1" u="sng" dirty="0">
                <a:solidFill>
                  <a:schemeClr val="accent5"/>
                </a:solidFill>
                <a:latin typeface="メイリオ" panose="020B0604030504040204" pitchFamily="50" charset="-128"/>
                <a:ea typeface="メイリオ" panose="020B0604030504040204" pitchFamily="50" charset="-128"/>
              </a:rPr>
              <a:t>繰り返し条件から抜ける、処理を飛ばす</a:t>
            </a:r>
          </a:p>
        </p:txBody>
      </p:sp>
      <p:grpSp>
        <p:nvGrpSpPr>
          <p:cNvPr id="11" name="グループ化 10">
            <a:extLst>
              <a:ext uri="{FF2B5EF4-FFF2-40B4-BE49-F238E27FC236}">
                <a16:creationId xmlns:a16="http://schemas.microsoft.com/office/drawing/2014/main" id="{9E7824D0-74E8-C544-BA77-0C6FD9D3DFC6}"/>
              </a:ext>
            </a:extLst>
          </p:cNvPr>
          <p:cNvGrpSpPr/>
          <p:nvPr/>
        </p:nvGrpSpPr>
        <p:grpSpPr>
          <a:xfrm>
            <a:off x="5362723" y="1589157"/>
            <a:ext cx="3615656" cy="1202298"/>
            <a:chOff x="4814860" y="1678174"/>
            <a:chExt cx="4311884" cy="276628"/>
          </a:xfrm>
        </p:grpSpPr>
        <p:sp>
          <p:nvSpPr>
            <p:cNvPr id="12" name="四角形: 角を丸くする 27">
              <a:extLst>
                <a:ext uri="{FF2B5EF4-FFF2-40B4-BE49-F238E27FC236}">
                  <a16:creationId xmlns:a16="http://schemas.microsoft.com/office/drawing/2014/main" id="{C91CD5E1-4A44-E44F-A45A-0896EF5C4C54}"/>
                </a:ext>
              </a:extLst>
            </p:cNvPr>
            <p:cNvSpPr/>
            <p:nvPr/>
          </p:nvSpPr>
          <p:spPr>
            <a:xfrm>
              <a:off x="4814860" y="1727817"/>
              <a:ext cx="4311884" cy="226985"/>
            </a:xfrm>
            <a:prstGeom prst="roundRect">
              <a:avLst>
                <a:gd name="adj" fmla="val 11918"/>
              </a:avLst>
            </a:prstGeom>
            <a:solidFill>
              <a:schemeClr val="bg1"/>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a:solidFill>
                    <a:schemeClr val="tx1"/>
                  </a:solidFill>
                  <a:latin typeface="メイリオ" panose="020B0604030504040204" pitchFamily="50" charset="-128"/>
                  <a:ea typeface="メイリオ" panose="020B0604030504040204" pitchFamily="50" charset="-128"/>
                </a:rPr>
                <a:t>に</a:t>
              </a:r>
              <a:r>
                <a:rPr kumimoji="1" lang="en-US" altLang="ja-JP" sz="1200" dirty="0">
                  <a:solidFill>
                    <a:schemeClr val="tx1"/>
                  </a:solidFill>
                  <a:latin typeface="メイリオ" panose="020B0604030504040204" pitchFamily="50" charset="-128"/>
                  <a:ea typeface="メイリオ" panose="020B0604030504040204" pitchFamily="50" charset="-128"/>
                </a:rPr>
                <a:t>10</a:t>
              </a:r>
              <a:r>
                <a:rPr kumimoji="1" lang="ja-JP" altLang="en-US" sz="1200">
                  <a:solidFill>
                    <a:schemeClr val="tx1"/>
                  </a:solidFill>
                  <a:latin typeface="メイリオ" panose="020B0604030504040204" pitchFamily="50" charset="-128"/>
                  <a:ea typeface="メイリオ" panose="020B0604030504040204" pitchFamily="50" charset="-128"/>
                </a:rPr>
                <a:t>を入れなさい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a:solidFill>
                    <a:schemeClr val="tx1"/>
                  </a:solidFill>
                  <a:latin typeface="メイリオ" panose="020B0604030504040204" pitchFamily="50" charset="-128"/>
                  <a:ea typeface="メイリオ" panose="020B0604030504040204" pitchFamily="50" charset="-128"/>
                </a:rPr>
                <a:t>の値が０以上なら</a:t>
              </a:r>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a:solidFill>
                    <a:schemeClr val="tx1"/>
                  </a:solidFill>
                  <a:latin typeface="メイリオ" panose="020B0604030504040204" pitchFamily="50" charset="-128"/>
                  <a:ea typeface="メイリオ" panose="020B0604030504040204" pitchFamily="50" charset="-128"/>
                </a:rPr>
                <a:t>に</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a:solidFill>
                    <a:schemeClr val="tx1"/>
                  </a:solidFill>
                  <a:latin typeface="メイリオ" panose="020B0604030504040204" pitchFamily="50" charset="-128"/>
                  <a:ea typeface="メイリオ" panose="020B0604030504040204" pitchFamily="50" charset="-128"/>
                </a:rPr>
                <a:t>日</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a:solidFill>
                    <a:schemeClr val="tx1"/>
                  </a:solidFill>
                  <a:latin typeface="メイリオ" panose="020B0604030504040204" pitchFamily="50" charset="-128"/>
                  <a:ea typeface="メイリオ" panose="020B0604030504040204" pitchFamily="50" charset="-128"/>
                </a:rPr>
                <a:t>をつけて表示しろ</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a:solidFill>
                    <a:schemeClr val="tx1"/>
                  </a:solidFill>
                  <a:latin typeface="メイリオ" panose="020B0604030504040204" pitchFamily="50" charset="-128"/>
                  <a:ea typeface="メイリオ" panose="020B0604030504040204" pitchFamily="50" charset="-128"/>
                </a:rPr>
                <a:t>に</a:t>
              </a:r>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a:solidFill>
                    <a:schemeClr val="tx1"/>
                  </a:solidFill>
                  <a:latin typeface="メイリオ" panose="020B0604030504040204" pitchFamily="50" charset="-128"/>
                  <a:ea typeface="メイリオ" panose="020B0604030504040204" pitchFamily="50" charset="-128"/>
                </a:rPr>
                <a:t>の値から</a:t>
              </a:r>
              <a:r>
                <a:rPr kumimoji="1" lang="en-US" altLang="ja-JP" sz="1200" dirty="0">
                  <a:solidFill>
                    <a:schemeClr val="tx1"/>
                  </a:solidFill>
                  <a:latin typeface="メイリオ" panose="020B0604030504040204" pitchFamily="50" charset="-128"/>
                  <a:ea typeface="メイリオ" panose="020B0604030504040204" pitchFamily="50" charset="-128"/>
                </a:rPr>
                <a:t>-1</a:t>
              </a:r>
              <a:r>
                <a:rPr kumimoji="1" lang="ja-JP" altLang="en-US" sz="1200">
                  <a:solidFill>
                    <a:schemeClr val="tx1"/>
                  </a:solidFill>
                  <a:latin typeface="メイリオ" panose="020B0604030504040204" pitchFamily="50" charset="-128"/>
                  <a:ea typeface="メイリオ" panose="020B0604030504040204" pitchFamily="50" charset="-128"/>
                </a:rPr>
                <a:t>したものを入れなさい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p:txBody>
        </p:sp>
        <p:sp>
          <p:nvSpPr>
            <p:cNvPr id="18" name="四角形: 角を丸くする 28">
              <a:extLst>
                <a:ext uri="{FF2B5EF4-FFF2-40B4-BE49-F238E27FC236}">
                  <a16:creationId xmlns:a16="http://schemas.microsoft.com/office/drawing/2014/main" id="{2403EA49-CEF6-BD42-A993-163536AC1981}"/>
                </a:ext>
              </a:extLst>
            </p:cNvPr>
            <p:cNvSpPr/>
            <p:nvPr/>
          </p:nvSpPr>
          <p:spPr>
            <a:xfrm>
              <a:off x="6139202" y="1678174"/>
              <a:ext cx="1524000" cy="84977"/>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latin typeface="メイリオ" panose="020B0604030504040204" pitchFamily="50" charset="-128"/>
                  <a:ea typeface="メイリオ" panose="020B0604030504040204" pitchFamily="50" charset="-128"/>
                </a:rPr>
                <a:t>読み下し</a:t>
              </a:r>
            </a:p>
          </p:txBody>
        </p:sp>
      </p:grpSp>
      <p:grpSp>
        <p:nvGrpSpPr>
          <p:cNvPr id="19" name="グループ化 18">
            <a:extLst>
              <a:ext uri="{FF2B5EF4-FFF2-40B4-BE49-F238E27FC236}">
                <a16:creationId xmlns:a16="http://schemas.microsoft.com/office/drawing/2014/main" id="{B9DA47D1-3B7E-484D-B1F1-C8D2FABF7254}"/>
              </a:ext>
            </a:extLst>
          </p:cNvPr>
          <p:cNvGrpSpPr/>
          <p:nvPr/>
        </p:nvGrpSpPr>
        <p:grpSpPr>
          <a:xfrm>
            <a:off x="5362723" y="3856548"/>
            <a:ext cx="3615656" cy="1662122"/>
            <a:chOff x="4745260" y="1686092"/>
            <a:chExt cx="4311884" cy="297596"/>
          </a:xfrm>
        </p:grpSpPr>
        <p:sp>
          <p:nvSpPr>
            <p:cNvPr id="20" name="四角形: 角を丸くする 27">
              <a:extLst>
                <a:ext uri="{FF2B5EF4-FFF2-40B4-BE49-F238E27FC236}">
                  <a16:creationId xmlns:a16="http://schemas.microsoft.com/office/drawing/2014/main" id="{F3E74E3C-55C4-AC45-9FE7-1B7261424F3B}"/>
                </a:ext>
              </a:extLst>
            </p:cNvPr>
            <p:cNvSpPr/>
            <p:nvPr/>
          </p:nvSpPr>
          <p:spPr>
            <a:xfrm>
              <a:off x="4745260" y="1728263"/>
              <a:ext cx="4311884" cy="255425"/>
            </a:xfrm>
            <a:prstGeom prst="roundRect">
              <a:avLst>
                <a:gd name="adj" fmla="val 11918"/>
              </a:avLst>
            </a:prstGeom>
            <a:solidFill>
              <a:schemeClr val="bg1"/>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a:solidFill>
                    <a:schemeClr val="tx1"/>
                  </a:solidFill>
                  <a:latin typeface="メイリオ" panose="020B0604030504040204" pitchFamily="50" charset="-128"/>
                  <a:ea typeface="メイリオ" panose="020B0604030504040204" pitchFamily="50" charset="-128"/>
                </a:rPr>
                <a:t>に</a:t>
              </a:r>
              <a:r>
                <a:rPr kumimoji="1" lang="en-US" altLang="ja-JP" sz="1200" dirty="0">
                  <a:solidFill>
                    <a:schemeClr val="tx1"/>
                  </a:solidFill>
                  <a:latin typeface="メイリオ" panose="020B0604030504040204" pitchFamily="50" charset="-128"/>
                  <a:ea typeface="メイリオ" panose="020B0604030504040204" pitchFamily="50" charset="-128"/>
                </a:rPr>
                <a:t>0</a:t>
              </a:r>
              <a:r>
                <a:rPr kumimoji="1" lang="ja-JP" altLang="en-US" sz="1200">
                  <a:solidFill>
                    <a:schemeClr val="tx1"/>
                  </a:solidFill>
                  <a:latin typeface="メイリオ" panose="020B0604030504040204" pitchFamily="50" charset="-128"/>
                  <a:ea typeface="メイリオ" panose="020B0604030504040204" pitchFamily="50" charset="-128"/>
                </a:rPr>
                <a:t>から</a:t>
              </a:r>
              <a:r>
                <a:rPr kumimoji="1" lang="en-US" altLang="ja-JP" sz="1200" dirty="0">
                  <a:solidFill>
                    <a:schemeClr val="tx1"/>
                  </a:solidFill>
                  <a:latin typeface="メイリオ" panose="020B0604030504040204" pitchFamily="50" charset="-128"/>
                  <a:ea typeface="メイリオ" panose="020B0604030504040204" pitchFamily="50" charset="-128"/>
                </a:rPr>
                <a:t>10</a:t>
              </a:r>
              <a:r>
                <a:rPr kumimoji="1" lang="ja-JP" altLang="en-US" sz="1200">
                  <a:solidFill>
                    <a:schemeClr val="tx1"/>
                  </a:solidFill>
                  <a:latin typeface="メイリオ" panose="020B0604030504040204" pitchFamily="50" charset="-128"/>
                  <a:ea typeface="メイリオ" panose="020B0604030504040204" pitchFamily="50" charset="-128"/>
                </a:rPr>
                <a:t>までを順番に入れなさい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ja-JP" altLang="en-US" sz="1200">
                  <a:solidFill>
                    <a:schemeClr val="tx1"/>
                  </a:solidFill>
                  <a:latin typeface="メイリオ" panose="020B0604030504040204" pitchFamily="50" charset="-128"/>
                  <a:ea typeface="メイリオ" panose="020B0604030504040204" pitchFamily="50" charset="-128"/>
                </a:rPr>
                <a:t>もし、</a:t>
              </a:r>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a:solidFill>
                    <a:schemeClr val="tx1"/>
                  </a:solidFill>
                  <a:latin typeface="メイリオ" panose="020B0604030504040204" pitchFamily="50" charset="-128"/>
                  <a:ea typeface="メイリオ" panose="020B0604030504040204" pitchFamily="50" charset="-128"/>
                </a:rPr>
                <a:t>の値が５なら繰り返し処理から抜けなさい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ja-JP" altLang="en-US" sz="1200">
                  <a:solidFill>
                    <a:schemeClr val="tx1"/>
                  </a:solidFill>
                  <a:latin typeface="メイリオ" panose="020B0604030504040204" pitchFamily="50" charset="-128"/>
                  <a:ea typeface="メイリオ" panose="020B0604030504040204" pitchFamily="50" charset="-128"/>
                </a:rPr>
                <a:t>もし、</a:t>
              </a:r>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a:solidFill>
                    <a:schemeClr val="tx1"/>
                  </a:solidFill>
                  <a:latin typeface="メイリオ" panose="020B0604030504040204" pitchFamily="50" charset="-128"/>
                  <a:ea typeface="メイリオ" panose="020B0604030504040204" pitchFamily="50" charset="-128"/>
                </a:rPr>
                <a:t>の値が３なら繰り返し処理の先頭に戻りなさい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a:solidFill>
                    <a:schemeClr val="tx1"/>
                  </a:solidFill>
                  <a:latin typeface="メイリオ" panose="020B0604030504040204" pitchFamily="50" charset="-128"/>
                  <a:ea typeface="メイリオ" panose="020B0604030504040204" pitchFamily="50" charset="-128"/>
                </a:rPr>
                <a:t>に</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a:solidFill>
                    <a:schemeClr val="tx1"/>
                  </a:solidFill>
                  <a:latin typeface="メイリオ" panose="020B0604030504040204" pitchFamily="50" charset="-128"/>
                  <a:ea typeface="メイリオ" panose="020B0604030504040204" pitchFamily="50" charset="-128"/>
                </a:rPr>
                <a:t>日</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a:solidFill>
                    <a:schemeClr val="tx1"/>
                  </a:solidFill>
                  <a:latin typeface="メイリオ" panose="020B0604030504040204" pitchFamily="50" charset="-128"/>
                  <a:ea typeface="メイリオ" panose="020B0604030504040204" pitchFamily="50" charset="-128"/>
                </a:rPr>
                <a:t>をつけて表示しろ</a:t>
              </a:r>
              <a:endParaRPr kumimoji="1" lang="en-US" altLang="ja-JP" sz="1200" dirty="0">
                <a:solidFill>
                  <a:schemeClr val="tx1"/>
                </a:solidFill>
                <a:latin typeface="メイリオ" panose="020B0604030504040204" pitchFamily="50" charset="-128"/>
                <a:ea typeface="メイリオ" panose="020B0604030504040204" pitchFamily="50" charset="-128"/>
              </a:endParaRPr>
            </a:p>
          </p:txBody>
        </p:sp>
        <p:sp>
          <p:nvSpPr>
            <p:cNvPr id="21" name="四角形: 角を丸くする 28">
              <a:extLst>
                <a:ext uri="{FF2B5EF4-FFF2-40B4-BE49-F238E27FC236}">
                  <a16:creationId xmlns:a16="http://schemas.microsoft.com/office/drawing/2014/main" id="{0DA94C22-D849-624A-9E89-F017A347424E}"/>
                </a:ext>
              </a:extLst>
            </p:cNvPr>
            <p:cNvSpPr/>
            <p:nvPr/>
          </p:nvSpPr>
          <p:spPr>
            <a:xfrm>
              <a:off x="6069602" y="1686092"/>
              <a:ext cx="1524000" cy="66127"/>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latin typeface="メイリオ" panose="020B0604030504040204" pitchFamily="50" charset="-128"/>
                  <a:ea typeface="メイリオ" panose="020B0604030504040204" pitchFamily="50" charset="-128"/>
                </a:rPr>
                <a:t>読み下し</a:t>
              </a:r>
            </a:p>
          </p:txBody>
        </p:sp>
      </p:grpSp>
      <p:sp>
        <p:nvSpPr>
          <p:cNvPr id="24" name="楕円 23">
            <a:extLst>
              <a:ext uri="{FF2B5EF4-FFF2-40B4-BE49-F238E27FC236}">
                <a16:creationId xmlns:a16="http://schemas.microsoft.com/office/drawing/2014/main" id="{1B8F6E63-1326-4F3C-B368-21E14A63DF16}"/>
              </a:ext>
            </a:extLst>
          </p:cNvPr>
          <p:cNvSpPr/>
          <p:nvPr/>
        </p:nvSpPr>
        <p:spPr>
          <a:xfrm>
            <a:off x="6580886" y="154034"/>
            <a:ext cx="2340529" cy="964734"/>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調整しました</a:t>
            </a:r>
            <a:endParaRPr kumimoji="1" lang="en-US" altLang="ja-JP" dirty="0"/>
          </a:p>
          <a:p>
            <a:pPr algn="ctr"/>
            <a:r>
              <a:rPr kumimoji="1" lang="ja-JP" altLang="en-US" dirty="0"/>
              <a:t>これで</a:t>
            </a:r>
            <a:r>
              <a:rPr kumimoji="1" lang="en-US" altLang="ja-JP" dirty="0"/>
              <a:t>OK</a:t>
            </a:r>
            <a:endParaRPr kumimoji="1" lang="ja-JP" altLang="en-US" dirty="0"/>
          </a:p>
        </p:txBody>
      </p:sp>
      <p:sp>
        <p:nvSpPr>
          <p:cNvPr id="25" name="楕円 24">
            <a:extLst>
              <a:ext uri="{FF2B5EF4-FFF2-40B4-BE49-F238E27FC236}">
                <a16:creationId xmlns:a16="http://schemas.microsoft.com/office/drawing/2014/main" id="{EC0BEB42-EA63-40C3-A3E4-365AB9EDD864}"/>
              </a:ext>
            </a:extLst>
          </p:cNvPr>
          <p:cNvSpPr/>
          <p:nvPr/>
        </p:nvSpPr>
        <p:spPr>
          <a:xfrm>
            <a:off x="4293152" y="459110"/>
            <a:ext cx="2439266" cy="1468513"/>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dirty="0"/>
              <a:t>緑の枠の元の吹き出しは消して、余計な余白は調整してください</a:t>
            </a:r>
            <a:endParaRPr kumimoji="1" lang="en-US" altLang="ja-JP" sz="1200" dirty="0"/>
          </a:p>
          <a:p>
            <a:pPr algn="ctr"/>
            <a:r>
              <a:rPr kumimoji="1" lang="ja-JP" altLang="en-US" sz="1200" dirty="0"/>
              <a:t>グループ化しているものの枠の調整には注意してください</a:t>
            </a:r>
          </a:p>
        </p:txBody>
      </p:sp>
    </p:spTree>
    <p:extLst>
      <p:ext uri="{BB962C8B-B14F-4D97-AF65-F5344CB8AC3E}">
        <p14:creationId xmlns:p14="http://schemas.microsoft.com/office/powerpoint/2010/main" val="74212334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34</a:t>
            </a:fld>
            <a:endParaRPr kumimoji="1" lang="ja-JP" altLang="en-US"/>
          </a:p>
        </p:txBody>
      </p:sp>
      <p:sp>
        <p:nvSpPr>
          <p:cNvPr id="42" name="テキスト ボックス 41">
            <a:extLst>
              <a:ext uri="{FF2B5EF4-FFF2-40B4-BE49-F238E27FC236}">
                <a16:creationId xmlns:a16="http://schemas.microsoft.com/office/drawing/2014/main" id="{50B2579F-4FA1-49C7-9128-C011AF1164F5}"/>
              </a:ext>
            </a:extLst>
          </p:cNvPr>
          <p:cNvSpPr txBox="1"/>
          <p:nvPr/>
        </p:nvSpPr>
        <p:spPr>
          <a:xfrm>
            <a:off x="161075" y="657813"/>
            <a:ext cx="4738096" cy="600164"/>
          </a:xfrm>
          <a:prstGeom prst="rect">
            <a:avLst/>
          </a:prstGeom>
          <a:noFill/>
        </p:spPr>
        <p:txBody>
          <a:bodyPr wrap="square" rtlCol="0">
            <a:spAutoFit/>
          </a:bodyPr>
          <a:lstStyle/>
          <a:p>
            <a:pPr>
              <a:lnSpc>
                <a:spcPct val="150000"/>
              </a:lnSpc>
            </a:pPr>
            <a:r>
              <a:rPr lang="ja-JP" altLang="en-US" sz="2400" b="1" dirty="0">
                <a:solidFill>
                  <a:schemeClr val="accent1"/>
                </a:solidFill>
                <a:latin typeface="メイリオ" panose="020B0604030504040204" pitchFamily="50" charset="-128"/>
                <a:ea typeface="メイリオ" panose="020B0604030504040204" pitchFamily="50" charset="-128"/>
              </a:rPr>
              <a:t>関数関係</a:t>
            </a:r>
            <a:endParaRPr lang="zh-TW" altLang="en-US" sz="2400" b="1" dirty="0">
              <a:solidFill>
                <a:schemeClr val="accent1"/>
              </a:solidFill>
              <a:latin typeface="メイリオ" panose="020B0604030504040204" pitchFamily="50" charset="-128"/>
              <a:ea typeface="メイリオ" panose="020B0604030504040204" pitchFamily="50" charset="-128"/>
            </a:endParaRPr>
          </a:p>
        </p:txBody>
      </p:sp>
      <p:sp>
        <p:nvSpPr>
          <p:cNvPr id="10" name="テキスト ボックス 9">
            <a:extLst>
              <a:ext uri="{FF2B5EF4-FFF2-40B4-BE49-F238E27FC236}">
                <a16:creationId xmlns:a16="http://schemas.microsoft.com/office/drawing/2014/main" id="{32ADA412-2421-48DC-BF66-2CF68B3AF5CE}"/>
              </a:ext>
            </a:extLst>
          </p:cNvPr>
          <p:cNvSpPr txBox="1"/>
          <p:nvPr/>
        </p:nvSpPr>
        <p:spPr>
          <a:xfrm>
            <a:off x="111212" y="117527"/>
            <a:ext cx="5828193"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具体的なコードの書き方</a:t>
            </a:r>
          </a:p>
        </p:txBody>
      </p:sp>
      <p:sp>
        <p:nvSpPr>
          <p:cNvPr id="13" name="テキスト ボックス 12">
            <a:extLst>
              <a:ext uri="{FF2B5EF4-FFF2-40B4-BE49-F238E27FC236}">
                <a16:creationId xmlns:a16="http://schemas.microsoft.com/office/drawing/2014/main" id="{427C87A4-D02E-41B8-B213-462B56D93211}"/>
              </a:ext>
            </a:extLst>
          </p:cNvPr>
          <p:cNvSpPr txBox="1"/>
          <p:nvPr/>
        </p:nvSpPr>
        <p:spPr>
          <a:xfrm>
            <a:off x="248162" y="1192668"/>
            <a:ext cx="1656839" cy="369332"/>
          </a:xfrm>
          <a:prstGeom prst="rect">
            <a:avLst/>
          </a:prstGeom>
          <a:noFill/>
          <a:ln>
            <a:noFill/>
          </a:ln>
        </p:spPr>
        <p:txBody>
          <a:bodyPr wrap="square" rtlCol="0">
            <a:spAutoFit/>
          </a:bodyPr>
          <a:lstStyle/>
          <a:p>
            <a:r>
              <a:rPr kumimoji="1" lang="ja-JP" altLang="en-US" b="1" u="sng" dirty="0">
                <a:solidFill>
                  <a:schemeClr val="accent5"/>
                </a:solidFill>
                <a:latin typeface="メイリオ" panose="020B0604030504040204" pitchFamily="50" charset="-128"/>
                <a:ea typeface="メイリオ" panose="020B0604030504040204" pitchFamily="50" charset="-128"/>
              </a:rPr>
              <a:t>関数の作り方</a:t>
            </a:r>
          </a:p>
        </p:txBody>
      </p:sp>
      <p:sp>
        <p:nvSpPr>
          <p:cNvPr id="7" name="正方形/長方形 6">
            <a:extLst>
              <a:ext uri="{FF2B5EF4-FFF2-40B4-BE49-F238E27FC236}">
                <a16:creationId xmlns:a16="http://schemas.microsoft.com/office/drawing/2014/main" id="{9D07CC7E-57FF-436D-AB0A-2FFCB59A3E5A}"/>
              </a:ext>
            </a:extLst>
          </p:cNvPr>
          <p:cNvSpPr/>
          <p:nvPr/>
        </p:nvSpPr>
        <p:spPr>
          <a:xfrm>
            <a:off x="361569" y="1681356"/>
            <a:ext cx="4210431" cy="2000850"/>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400" dirty="0">
                <a:solidFill>
                  <a:schemeClr val="tx1"/>
                </a:solidFill>
                <a:latin typeface="メイリオ" panose="020B0604030504040204" pitchFamily="50" charset="-128"/>
                <a:ea typeface="メイリオ" panose="020B0604030504040204" pitchFamily="50" charset="-128"/>
              </a:rPr>
              <a:t>def test(name):</a:t>
            </a:r>
          </a:p>
          <a:p>
            <a:r>
              <a:rPr kumimoji="1" lang="en-US" altLang="ja-JP" sz="1400" dirty="0">
                <a:solidFill>
                  <a:schemeClr val="tx1"/>
                </a:solidFill>
                <a:latin typeface="メイリオ" panose="020B0604030504040204" pitchFamily="50" charset="-128"/>
                <a:ea typeface="メイリオ" panose="020B0604030504040204" pitchFamily="50" charset="-128"/>
              </a:rPr>
              <a:t>	print(name,‘</a:t>
            </a:r>
            <a:r>
              <a:rPr kumimoji="1" lang="ja-JP" altLang="en-US" sz="1400" dirty="0">
                <a:solidFill>
                  <a:schemeClr val="tx1"/>
                </a:solidFill>
                <a:latin typeface="メイリオ" panose="020B0604030504040204" pitchFamily="50" charset="-128"/>
                <a:ea typeface="メイリオ" panose="020B0604030504040204" pitchFamily="50" charset="-128"/>
              </a:rPr>
              <a:t>さんはすごい</a:t>
            </a:r>
            <a:r>
              <a:rPr kumimoji="1" lang="en-US" altLang="ja-JP" sz="1400" dirty="0">
                <a:solidFill>
                  <a:schemeClr val="tx1"/>
                </a:solidFill>
                <a:latin typeface="メイリオ" panose="020B0604030504040204" pitchFamily="50" charset="-128"/>
                <a:ea typeface="メイリオ" panose="020B0604030504040204" pitchFamily="50" charset="-128"/>
              </a:rPr>
              <a:t>’)</a:t>
            </a:r>
          </a:p>
          <a:p>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a:solidFill>
                  <a:schemeClr val="tx1"/>
                </a:solidFill>
                <a:latin typeface="メイリオ" panose="020B0604030504040204" pitchFamily="50" charset="-128"/>
                <a:ea typeface="メイリオ" panose="020B0604030504040204" pitchFamily="50" charset="-128"/>
              </a:rPr>
              <a:t>test(‘</a:t>
            </a:r>
            <a:r>
              <a:rPr kumimoji="1" lang="ja-JP" altLang="en-US" sz="1400" dirty="0">
                <a:solidFill>
                  <a:schemeClr val="tx1"/>
                </a:solidFill>
                <a:latin typeface="メイリオ" panose="020B0604030504040204" pitchFamily="50" charset="-128"/>
                <a:ea typeface="メイリオ" panose="020B0604030504040204" pitchFamily="50" charset="-128"/>
              </a:rPr>
              <a:t>内藤</a:t>
            </a:r>
            <a:r>
              <a:rPr kumimoji="1" lang="en-US" altLang="ja-JP" sz="1400" dirty="0">
                <a:solidFill>
                  <a:schemeClr val="tx1"/>
                </a:solidFill>
                <a:latin typeface="メイリオ" panose="020B0604030504040204" pitchFamily="50" charset="-128"/>
                <a:ea typeface="メイリオ" panose="020B0604030504040204" pitchFamily="50" charset="-128"/>
              </a:rPr>
              <a:t>’)</a:t>
            </a:r>
          </a:p>
          <a:p>
            <a:r>
              <a:rPr kumimoji="1" lang="en-US" altLang="ja-JP" sz="1400" dirty="0">
                <a:solidFill>
                  <a:schemeClr val="tx1"/>
                </a:solidFill>
                <a:latin typeface="メイリオ" panose="020B0604030504040204" pitchFamily="50" charset="-128"/>
                <a:ea typeface="メイリオ" panose="020B0604030504040204" pitchFamily="50" charset="-128"/>
              </a:rPr>
              <a:t>test(‘</a:t>
            </a:r>
            <a:r>
              <a:rPr kumimoji="1" lang="ja-JP" altLang="en-US" sz="1400" dirty="0">
                <a:solidFill>
                  <a:schemeClr val="tx1"/>
                </a:solidFill>
                <a:latin typeface="メイリオ" panose="020B0604030504040204" pitchFamily="50" charset="-128"/>
                <a:ea typeface="メイリオ" panose="020B0604030504040204" pitchFamily="50" charset="-128"/>
              </a:rPr>
              <a:t>進藤</a:t>
            </a:r>
            <a:r>
              <a:rPr kumimoji="1" lang="en-US" altLang="ja-JP" sz="1400" dirty="0">
                <a:solidFill>
                  <a:schemeClr val="tx1"/>
                </a:solidFill>
                <a:latin typeface="メイリオ" panose="020B0604030504040204" pitchFamily="50" charset="-128"/>
                <a:ea typeface="メイリオ" panose="020B0604030504040204" pitchFamily="50" charset="-128"/>
              </a:rPr>
              <a:t>’)</a:t>
            </a:r>
          </a:p>
        </p:txBody>
      </p:sp>
      <p:grpSp>
        <p:nvGrpSpPr>
          <p:cNvPr id="11" name="グループ化 10">
            <a:extLst>
              <a:ext uri="{FF2B5EF4-FFF2-40B4-BE49-F238E27FC236}">
                <a16:creationId xmlns:a16="http://schemas.microsoft.com/office/drawing/2014/main" id="{B508E9FA-8898-154E-AED7-0A21975480D6}"/>
              </a:ext>
            </a:extLst>
          </p:cNvPr>
          <p:cNvGrpSpPr/>
          <p:nvPr/>
        </p:nvGrpSpPr>
        <p:grpSpPr>
          <a:xfrm>
            <a:off x="4772496" y="1534516"/>
            <a:ext cx="4009935" cy="2147690"/>
            <a:chOff x="4814860" y="1720055"/>
            <a:chExt cx="4311884" cy="275487"/>
          </a:xfrm>
        </p:grpSpPr>
        <p:sp>
          <p:nvSpPr>
            <p:cNvPr id="12" name="四角形: 角を丸くする 27">
              <a:extLst>
                <a:ext uri="{FF2B5EF4-FFF2-40B4-BE49-F238E27FC236}">
                  <a16:creationId xmlns:a16="http://schemas.microsoft.com/office/drawing/2014/main" id="{4D936916-BA95-ED4B-887C-792EE6A35F71}"/>
                </a:ext>
              </a:extLst>
            </p:cNvPr>
            <p:cNvSpPr/>
            <p:nvPr/>
          </p:nvSpPr>
          <p:spPr>
            <a:xfrm>
              <a:off x="4814860" y="1738890"/>
              <a:ext cx="4311884" cy="256652"/>
            </a:xfrm>
            <a:prstGeom prst="roundRect">
              <a:avLst>
                <a:gd name="adj" fmla="val 11918"/>
              </a:avLst>
            </a:prstGeom>
            <a:solidFill>
              <a:schemeClr val="bg1"/>
            </a:solid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a:solidFill>
                    <a:schemeClr val="tx1"/>
                  </a:solidFill>
                  <a:latin typeface="メイリオ" panose="020B0604030504040204" pitchFamily="50" charset="-128"/>
                  <a:ea typeface="メイリオ" panose="020B0604030504040204" pitchFamily="50" charset="-128"/>
                </a:rPr>
                <a:t>test</a:t>
              </a:r>
              <a:r>
                <a:rPr kumimoji="1" lang="ja-JP" altLang="en-US" sz="1200">
                  <a:solidFill>
                    <a:schemeClr val="tx1"/>
                  </a:solidFill>
                  <a:latin typeface="メイリオ" panose="020B0604030504040204" pitchFamily="50" charset="-128"/>
                  <a:ea typeface="メイリオ" panose="020B0604030504040204" pitchFamily="50" charset="-128"/>
                </a:rPr>
                <a:t>という関数を作ります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ja-JP" altLang="en-US" sz="1200">
                  <a:solidFill>
                    <a:schemeClr val="tx1"/>
                  </a:solidFill>
                  <a:latin typeface="メイリオ" panose="020B0604030504040204" pitchFamily="50" charset="-128"/>
                  <a:ea typeface="メイリオ" panose="020B0604030504040204" pitchFamily="50" charset="-128"/>
                </a:rPr>
                <a:t>関数を呼び出す時に、引数として</a:t>
              </a:r>
              <a:r>
                <a:rPr kumimoji="1" lang="en-US" altLang="ja-JP" sz="1200" dirty="0">
                  <a:solidFill>
                    <a:schemeClr val="tx1"/>
                  </a:solidFill>
                  <a:latin typeface="メイリオ" panose="020B0604030504040204" pitchFamily="50" charset="-128"/>
                  <a:ea typeface="メイリオ" panose="020B0604030504040204" pitchFamily="50" charset="-128"/>
                </a:rPr>
                <a:t>name</a:t>
              </a:r>
              <a:r>
                <a:rPr kumimoji="1" lang="ja-JP" altLang="en-US" sz="1200">
                  <a:solidFill>
                    <a:schemeClr val="tx1"/>
                  </a:solidFill>
                  <a:latin typeface="メイリオ" panose="020B0604030504040204" pitchFamily="50" charset="-128"/>
                  <a:ea typeface="メイリオ" panose="020B0604030504040204" pitchFamily="50" charset="-128"/>
                </a:rPr>
                <a:t>を使います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a:solidFill>
                    <a:schemeClr val="tx1"/>
                  </a:solidFill>
                  <a:latin typeface="メイリオ" panose="020B0604030504040204" pitchFamily="50" charset="-128"/>
                  <a:ea typeface="メイリオ" panose="020B0604030504040204" pitchFamily="50" charset="-128"/>
                </a:rPr>
                <a:t>name</a:t>
              </a:r>
              <a:r>
                <a:rPr kumimoji="1" lang="ja-JP" altLang="en-US" sz="1200">
                  <a:solidFill>
                    <a:schemeClr val="tx1"/>
                  </a:solidFill>
                  <a:latin typeface="メイリオ" panose="020B0604030504040204" pitchFamily="50" charset="-128"/>
                  <a:ea typeface="メイリオ" panose="020B0604030504040204" pitchFamily="50" charset="-128"/>
                </a:rPr>
                <a:t>に</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a:solidFill>
                    <a:schemeClr val="tx1"/>
                  </a:solidFill>
                  <a:latin typeface="メイリオ" panose="020B0604030504040204" pitchFamily="50" charset="-128"/>
                  <a:ea typeface="メイリオ" panose="020B0604030504040204" pitchFamily="50" charset="-128"/>
                </a:rPr>
                <a:t>さんはすごい</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a:solidFill>
                    <a:schemeClr val="tx1"/>
                  </a:solidFill>
                  <a:latin typeface="メイリオ" panose="020B0604030504040204" pitchFamily="50" charset="-128"/>
                  <a:ea typeface="メイリオ" panose="020B0604030504040204" pitchFamily="50" charset="-128"/>
                </a:rPr>
                <a:t>を付けて、表示しろ</a:t>
              </a:r>
              <a:endParaRPr kumimoji="1" lang="en-US" altLang="ja-JP" sz="1200" dirty="0">
                <a:solidFill>
                  <a:schemeClr val="tx1"/>
                </a:solidFill>
                <a:latin typeface="メイリオ" panose="020B0604030504040204" pitchFamily="50" charset="-128"/>
                <a:ea typeface="メイリオ" panose="020B0604030504040204" pitchFamily="50" charset="-128"/>
              </a:endParaRPr>
            </a:p>
            <a:p>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a:solidFill>
                    <a:schemeClr val="tx1"/>
                  </a:solidFill>
                  <a:latin typeface="メイリオ" panose="020B0604030504040204" pitchFamily="50" charset="-128"/>
                  <a:ea typeface="メイリオ" panose="020B0604030504040204" pitchFamily="50" charset="-128"/>
                </a:rPr>
                <a:t>test</a:t>
              </a:r>
              <a:r>
                <a:rPr kumimoji="1" lang="ja-JP" altLang="en-US" sz="1200">
                  <a:solidFill>
                    <a:schemeClr val="tx1"/>
                  </a:solidFill>
                  <a:latin typeface="メイリオ" panose="020B0604030504040204" pitchFamily="50" charset="-128"/>
                  <a:ea typeface="メイリオ" panose="020B0604030504040204" pitchFamily="50" charset="-128"/>
                </a:rPr>
                <a:t>関数を呼び出し、引数として</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a:solidFill>
                    <a:schemeClr val="tx1"/>
                  </a:solidFill>
                  <a:latin typeface="メイリオ" panose="020B0604030504040204" pitchFamily="50" charset="-128"/>
                  <a:ea typeface="メイリオ" panose="020B0604030504040204" pitchFamily="50" charset="-128"/>
                </a:rPr>
                <a:t>内藤</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a:solidFill>
                    <a:schemeClr val="tx1"/>
                  </a:solidFill>
                  <a:latin typeface="メイリオ" panose="020B0604030504040204" pitchFamily="50" charset="-128"/>
                  <a:ea typeface="メイリオ" panose="020B0604030504040204" pitchFamily="50" charset="-128"/>
                </a:rPr>
                <a:t>を渡す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a:solidFill>
                    <a:schemeClr val="tx1"/>
                  </a:solidFill>
                  <a:latin typeface="メイリオ" panose="020B0604030504040204" pitchFamily="50" charset="-128"/>
                  <a:ea typeface="メイリオ" panose="020B0604030504040204" pitchFamily="50" charset="-128"/>
                </a:rPr>
                <a:t>test</a:t>
              </a:r>
              <a:r>
                <a:rPr kumimoji="1" lang="ja-JP" altLang="en-US" sz="1200">
                  <a:solidFill>
                    <a:schemeClr val="tx1"/>
                  </a:solidFill>
                  <a:latin typeface="メイリオ" panose="020B0604030504040204" pitchFamily="50" charset="-128"/>
                  <a:ea typeface="メイリオ" panose="020B0604030504040204" pitchFamily="50" charset="-128"/>
                </a:rPr>
                <a:t>関数を呼び出し、引数として</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a:solidFill>
                    <a:schemeClr val="tx1"/>
                  </a:solidFill>
                  <a:latin typeface="メイリオ" panose="020B0604030504040204" pitchFamily="50" charset="-128"/>
                  <a:ea typeface="メイリオ" panose="020B0604030504040204" pitchFamily="50" charset="-128"/>
                </a:rPr>
                <a:t>進藤‘を渡す</a:t>
              </a:r>
              <a:endParaRPr kumimoji="1" lang="en-US" altLang="ja-JP" sz="1200" dirty="0">
                <a:solidFill>
                  <a:schemeClr val="tx1"/>
                </a:solidFill>
                <a:latin typeface="メイリオ" panose="020B0604030504040204" pitchFamily="50" charset="-128"/>
                <a:ea typeface="メイリオ" panose="020B0604030504040204" pitchFamily="50" charset="-128"/>
              </a:endParaRPr>
            </a:p>
          </p:txBody>
        </p:sp>
        <p:sp>
          <p:nvSpPr>
            <p:cNvPr id="14" name="四角形: 角を丸くする 28">
              <a:extLst>
                <a:ext uri="{FF2B5EF4-FFF2-40B4-BE49-F238E27FC236}">
                  <a16:creationId xmlns:a16="http://schemas.microsoft.com/office/drawing/2014/main" id="{79BEA59C-3525-0A4C-8921-68C06406DC8E}"/>
                </a:ext>
              </a:extLst>
            </p:cNvPr>
            <p:cNvSpPr/>
            <p:nvPr/>
          </p:nvSpPr>
          <p:spPr>
            <a:xfrm>
              <a:off x="6139202" y="1720055"/>
              <a:ext cx="1524000" cy="41872"/>
            </a:xfrm>
            <a:prstGeom prst="roundRect">
              <a:avLst/>
            </a:prstGeom>
            <a:solidFill>
              <a:schemeClr val="accent4"/>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latin typeface="メイリオ" panose="020B0604030504040204" pitchFamily="50" charset="-128"/>
                  <a:ea typeface="メイリオ" panose="020B0604030504040204" pitchFamily="50" charset="-128"/>
                </a:rPr>
                <a:t>読み下し</a:t>
              </a:r>
            </a:p>
          </p:txBody>
        </p:sp>
      </p:grpSp>
      <p:cxnSp>
        <p:nvCxnSpPr>
          <p:cNvPr id="17" name="直線コネクタ 16">
            <a:extLst>
              <a:ext uri="{FF2B5EF4-FFF2-40B4-BE49-F238E27FC236}">
                <a16:creationId xmlns:a16="http://schemas.microsoft.com/office/drawing/2014/main" id="{F5ADA938-6E3D-3649-98AB-1F4E6B0F6314}"/>
              </a:ext>
            </a:extLst>
          </p:cNvPr>
          <p:cNvCxnSpPr/>
          <p:nvPr/>
        </p:nvCxnSpPr>
        <p:spPr>
          <a:xfrm>
            <a:off x="182847" y="3897085"/>
            <a:ext cx="8821849" cy="0"/>
          </a:xfrm>
          <a:prstGeom prst="line">
            <a:avLst/>
          </a:prstGeom>
          <a:ln w="38100">
            <a:solidFill>
              <a:schemeClr val="accent5"/>
            </a:solidFill>
            <a:prstDash val="dashDot"/>
          </a:ln>
        </p:spPr>
        <p:style>
          <a:lnRef idx="1">
            <a:schemeClr val="accent1"/>
          </a:lnRef>
          <a:fillRef idx="0">
            <a:schemeClr val="accent1"/>
          </a:fillRef>
          <a:effectRef idx="0">
            <a:schemeClr val="accent1"/>
          </a:effectRef>
          <a:fontRef idx="minor">
            <a:schemeClr val="tx1"/>
          </a:fontRef>
        </p:style>
      </p:cxnSp>
      <p:sp>
        <p:nvSpPr>
          <p:cNvPr id="18" name="テキスト ボックス 17">
            <a:extLst>
              <a:ext uri="{FF2B5EF4-FFF2-40B4-BE49-F238E27FC236}">
                <a16:creationId xmlns:a16="http://schemas.microsoft.com/office/drawing/2014/main" id="{EB7DB6BF-CFEF-DC45-98DB-58EE32901439}"/>
              </a:ext>
            </a:extLst>
          </p:cNvPr>
          <p:cNvSpPr txBox="1"/>
          <p:nvPr/>
        </p:nvSpPr>
        <p:spPr>
          <a:xfrm>
            <a:off x="248162" y="4016442"/>
            <a:ext cx="1656839" cy="369332"/>
          </a:xfrm>
          <a:prstGeom prst="rect">
            <a:avLst/>
          </a:prstGeom>
          <a:noFill/>
          <a:ln>
            <a:noFill/>
          </a:ln>
        </p:spPr>
        <p:txBody>
          <a:bodyPr wrap="square" rtlCol="0">
            <a:spAutoFit/>
          </a:bodyPr>
          <a:lstStyle/>
          <a:p>
            <a:r>
              <a:rPr kumimoji="1" lang="ja-JP" altLang="en-US" b="1" u="sng" dirty="0">
                <a:solidFill>
                  <a:schemeClr val="accent5"/>
                </a:solidFill>
                <a:latin typeface="メイリオ" panose="020B0604030504040204" pitchFamily="50" charset="-128"/>
                <a:ea typeface="メイリオ" panose="020B0604030504040204" pitchFamily="50" charset="-128"/>
              </a:rPr>
              <a:t>関数の作り方</a:t>
            </a:r>
          </a:p>
        </p:txBody>
      </p:sp>
      <p:sp>
        <p:nvSpPr>
          <p:cNvPr id="19" name="正方形/長方形 18">
            <a:extLst>
              <a:ext uri="{FF2B5EF4-FFF2-40B4-BE49-F238E27FC236}">
                <a16:creationId xmlns:a16="http://schemas.microsoft.com/office/drawing/2014/main" id="{806005F4-8A15-A741-A0BB-33C339DF57D4}"/>
              </a:ext>
            </a:extLst>
          </p:cNvPr>
          <p:cNvSpPr/>
          <p:nvPr/>
        </p:nvSpPr>
        <p:spPr>
          <a:xfrm>
            <a:off x="361569" y="4500096"/>
            <a:ext cx="4210431" cy="2000850"/>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400" dirty="0">
                <a:solidFill>
                  <a:schemeClr val="tx1"/>
                </a:solidFill>
                <a:latin typeface="メイリオ" panose="020B0604030504040204" pitchFamily="50" charset="-128"/>
                <a:ea typeface="メイリオ" panose="020B0604030504040204" pitchFamily="50" charset="-128"/>
              </a:rPr>
              <a:t>def test(name):</a:t>
            </a:r>
          </a:p>
          <a:p>
            <a:r>
              <a:rPr kumimoji="1" lang="en-US" altLang="ja-JP" sz="1400" dirty="0">
                <a:solidFill>
                  <a:schemeClr val="tx1"/>
                </a:solidFill>
                <a:latin typeface="メイリオ" panose="020B0604030504040204" pitchFamily="50" charset="-128"/>
                <a:ea typeface="メイリオ" panose="020B0604030504040204" pitchFamily="50" charset="-128"/>
              </a:rPr>
              <a:t>	return str(name)+‘</a:t>
            </a:r>
            <a:r>
              <a:rPr kumimoji="1" lang="ja-JP" altLang="en-US" sz="1400" dirty="0">
                <a:solidFill>
                  <a:schemeClr val="tx1"/>
                </a:solidFill>
                <a:latin typeface="メイリオ" panose="020B0604030504040204" pitchFamily="50" charset="-128"/>
                <a:ea typeface="メイリオ" panose="020B0604030504040204" pitchFamily="50" charset="-128"/>
              </a:rPr>
              <a:t>さんはすごい</a:t>
            </a:r>
            <a:r>
              <a:rPr kumimoji="1" lang="en-US" altLang="ja-JP" sz="1400" dirty="0">
                <a:solidFill>
                  <a:schemeClr val="tx1"/>
                </a:solidFill>
                <a:latin typeface="メイリオ" panose="020B0604030504040204" pitchFamily="50" charset="-128"/>
                <a:ea typeface="メイリオ" panose="020B0604030504040204" pitchFamily="50" charset="-128"/>
              </a:rPr>
              <a:t>’</a:t>
            </a:r>
          </a:p>
          <a:p>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a:solidFill>
                  <a:schemeClr val="tx1"/>
                </a:solidFill>
                <a:latin typeface="メイリオ" panose="020B0604030504040204" pitchFamily="50" charset="-128"/>
                <a:ea typeface="メイリオ" panose="020B0604030504040204" pitchFamily="50" charset="-128"/>
              </a:rPr>
              <a:t>print(test(‘</a:t>
            </a:r>
            <a:r>
              <a:rPr kumimoji="1" lang="ja-JP" altLang="en-US" sz="1400" dirty="0">
                <a:solidFill>
                  <a:schemeClr val="tx1"/>
                </a:solidFill>
                <a:latin typeface="メイリオ" panose="020B0604030504040204" pitchFamily="50" charset="-128"/>
                <a:ea typeface="メイリオ" panose="020B0604030504040204" pitchFamily="50" charset="-128"/>
              </a:rPr>
              <a:t>内藤</a:t>
            </a:r>
            <a:r>
              <a:rPr kumimoji="1" lang="en-US" altLang="ja-JP" sz="1400" dirty="0">
                <a:solidFill>
                  <a:schemeClr val="tx1"/>
                </a:solidFill>
                <a:latin typeface="メイリオ" panose="020B0604030504040204" pitchFamily="50" charset="-128"/>
                <a:ea typeface="メイリオ" panose="020B0604030504040204" pitchFamily="50" charset="-128"/>
              </a:rPr>
              <a:t>’))</a:t>
            </a:r>
          </a:p>
          <a:p>
            <a:r>
              <a:rPr kumimoji="1" lang="en-US" altLang="ja-JP" sz="1400" dirty="0">
                <a:solidFill>
                  <a:schemeClr val="tx1"/>
                </a:solidFill>
                <a:latin typeface="メイリオ" panose="020B0604030504040204" pitchFamily="50" charset="-128"/>
                <a:ea typeface="メイリオ" panose="020B0604030504040204" pitchFamily="50" charset="-128"/>
              </a:rPr>
              <a:t>print(test(‘</a:t>
            </a:r>
            <a:r>
              <a:rPr kumimoji="1" lang="ja-JP" altLang="en-US" sz="1400" dirty="0">
                <a:solidFill>
                  <a:schemeClr val="tx1"/>
                </a:solidFill>
                <a:latin typeface="メイリオ" panose="020B0604030504040204" pitchFamily="50" charset="-128"/>
                <a:ea typeface="メイリオ" panose="020B0604030504040204" pitchFamily="50" charset="-128"/>
              </a:rPr>
              <a:t>進藤</a:t>
            </a:r>
            <a:r>
              <a:rPr kumimoji="1" lang="en-US" altLang="ja-JP" sz="1400" dirty="0">
                <a:solidFill>
                  <a:schemeClr val="tx1"/>
                </a:solidFill>
                <a:latin typeface="メイリオ" panose="020B0604030504040204" pitchFamily="50" charset="-128"/>
                <a:ea typeface="メイリオ" panose="020B0604030504040204" pitchFamily="50" charset="-128"/>
              </a:rPr>
              <a:t>’))</a:t>
            </a:r>
          </a:p>
        </p:txBody>
      </p:sp>
      <p:grpSp>
        <p:nvGrpSpPr>
          <p:cNvPr id="20" name="グループ化 19">
            <a:extLst>
              <a:ext uri="{FF2B5EF4-FFF2-40B4-BE49-F238E27FC236}">
                <a16:creationId xmlns:a16="http://schemas.microsoft.com/office/drawing/2014/main" id="{C8766F10-8D71-9845-B180-B87AA853D44B}"/>
              </a:ext>
            </a:extLst>
          </p:cNvPr>
          <p:cNvGrpSpPr/>
          <p:nvPr/>
        </p:nvGrpSpPr>
        <p:grpSpPr>
          <a:xfrm>
            <a:off x="4772495" y="4346853"/>
            <a:ext cx="4009935" cy="2215979"/>
            <a:chOff x="4598751" y="1693489"/>
            <a:chExt cx="4375029" cy="365128"/>
          </a:xfrm>
        </p:grpSpPr>
        <p:sp>
          <p:nvSpPr>
            <p:cNvPr id="21" name="四角形: 角を丸くする 27">
              <a:extLst>
                <a:ext uri="{FF2B5EF4-FFF2-40B4-BE49-F238E27FC236}">
                  <a16:creationId xmlns:a16="http://schemas.microsoft.com/office/drawing/2014/main" id="{E68BA700-0DDA-EC4A-8CD6-4CB9698A0AB8}"/>
                </a:ext>
              </a:extLst>
            </p:cNvPr>
            <p:cNvSpPr/>
            <p:nvPr/>
          </p:nvSpPr>
          <p:spPr>
            <a:xfrm>
              <a:off x="4598751" y="1719271"/>
              <a:ext cx="4375029" cy="339346"/>
            </a:xfrm>
            <a:prstGeom prst="roundRect">
              <a:avLst>
                <a:gd name="adj" fmla="val 11918"/>
              </a:avLst>
            </a:prstGeom>
            <a:solidFill>
              <a:schemeClr val="bg1"/>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a:solidFill>
                    <a:schemeClr val="tx1"/>
                  </a:solidFill>
                  <a:latin typeface="メイリオ" panose="020B0604030504040204" pitchFamily="50" charset="-128"/>
                  <a:ea typeface="メイリオ" panose="020B0604030504040204" pitchFamily="50" charset="-128"/>
                </a:rPr>
                <a:t>test</a:t>
              </a:r>
              <a:r>
                <a:rPr kumimoji="1" lang="ja-JP" altLang="en-US" sz="1200">
                  <a:solidFill>
                    <a:schemeClr val="tx1"/>
                  </a:solidFill>
                  <a:latin typeface="メイリオ" panose="020B0604030504040204" pitchFamily="50" charset="-128"/>
                  <a:ea typeface="メイリオ" panose="020B0604030504040204" pitchFamily="50" charset="-128"/>
                </a:rPr>
                <a:t>という関数を作ります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ja-JP" altLang="en-US" sz="1200">
                  <a:solidFill>
                    <a:schemeClr val="tx1"/>
                  </a:solidFill>
                  <a:latin typeface="メイリオ" panose="020B0604030504040204" pitchFamily="50" charset="-128"/>
                  <a:ea typeface="メイリオ" panose="020B0604030504040204" pitchFamily="50" charset="-128"/>
                </a:rPr>
                <a:t>関数を呼び出す時に、引数として</a:t>
              </a:r>
              <a:r>
                <a:rPr kumimoji="1" lang="en-US" altLang="ja-JP" sz="1200" dirty="0">
                  <a:solidFill>
                    <a:schemeClr val="tx1"/>
                  </a:solidFill>
                  <a:latin typeface="メイリオ" panose="020B0604030504040204" pitchFamily="50" charset="-128"/>
                  <a:ea typeface="メイリオ" panose="020B0604030504040204" pitchFamily="50" charset="-128"/>
                </a:rPr>
                <a:t>name</a:t>
              </a:r>
              <a:r>
                <a:rPr kumimoji="1" lang="ja-JP" altLang="en-US" sz="1200">
                  <a:solidFill>
                    <a:schemeClr val="tx1"/>
                  </a:solidFill>
                  <a:latin typeface="メイリオ" panose="020B0604030504040204" pitchFamily="50" charset="-128"/>
                  <a:ea typeface="メイリオ" panose="020B0604030504040204" pitchFamily="50" charset="-128"/>
                </a:rPr>
                <a:t>を使います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ja-JP" altLang="en-US" sz="1200">
                  <a:solidFill>
                    <a:schemeClr val="tx1"/>
                  </a:solidFill>
                  <a:latin typeface="メイリオ" panose="020B0604030504040204" pitchFamily="50" charset="-128"/>
                  <a:ea typeface="メイリオ" panose="020B0604030504040204" pitchFamily="50" charset="-128"/>
                </a:rPr>
                <a:t>文字列の</a:t>
              </a:r>
              <a:r>
                <a:rPr kumimoji="1" lang="en-US" altLang="ja-JP" sz="1200" dirty="0">
                  <a:solidFill>
                    <a:schemeClr val="tx1"/>
                  </a:solidFill>
                  <a:latin typeface="メイリオ" panose="020B0604030504040204" pitchFamily="50" charset="-128"/>
                  <a:ea typeface="メイリオ" panose="020B0604030504040204" pitchFamily="50" charset="-128"/>
                </a:rPr>
                <a:t>name</a:t>
              </a:r>
              <a:r>
                <a:rPr kumimoji="1" lang="ja-JP" altLang="en-US" sz="1200">
                  <a:solidFill>
                    <a:schemeClr val="tx1"/>
                  </a:solidFill>
                  <a:latin typeface="メイリオ" panose="020B0604030504040204" pitchFamily="50" charset="-128"/>
                  <a:ea typeface="メイリオ" panose="020B0604030504040204" pitchFamily="50" charset="-128"/>
                </a:rPr>
                <a:t>に</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a:solidFill>
                    <a:schemeClr val="tx1"/>
                  </a:solidFill>
                  <a:latin typeface="メイリオ" panose="020B0604030504040204" pitchFamily="50" charset="-128"/>
                  <a:ea typeface="メイリオ" panose="020B0604030504040204" pitchFamily="50" charset="-128"/>
                </a:rPr>
                <a:t>さんはすごい</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a:solidFill>
                    <a:schemeClr val="tx1"/>
                  </a:solidFill>
                  <a:latin typeface="メイリオ" panose="020B0604030504040204" pitchFamily="50" charset="-128"/>
                  <a:ea typeface="メイリオ" panose="020B0604030504040204" pitchFamily="50" charset="-128"/>
                </a:rPr>
                <a:t>を付けて、表示しろ</a:t>
              </a:r>
              <a:endParaRPr kumimoji="1" lang="en-US" altLang="ja-JP" sz="1200" dirty="0">
                <a:solidFill>
                  <a:schemeClr val="tx1"/>
                </a:solidFill>
                <a:latin typeface="メイリオ" panose="020B0604030504040204" pitchFamily="50" charset="-128"/>
                <a:ea typeface="メイリオ" panose="020B0604030504040204" pitchFamily="50" charset="-128"/>
              </a:endParaRPr>
            </a:p>
            <a:p>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a:solidFill>
                    <a:schemeClr val="tx1"/>
                  </a:solidFill>
                  <a:latin typeface="メイリオ" panose="020B0604030504040204" pitchFamily="50" charset="-128"/>
                  <a:ea typeface="メイリオ" panose="020B0604030504040204" pitchFamily="50" charset="-128"/>
                </a:rPr>
                <a:t>test</a:t>
              </a:r>
              <a:r>
                <a:rPr kumimoji="1" lang="ja-JP" altLang="en-US" sz="1200">
                  <a:solidFill>
                    <a:schemeClr val="tx1"/>
                  </a:solidFill>
                  <a:latin typeface="メイリオ" panose="020B0604030504040204" pitchFamily="50" charset="-128"/>
                  <a:ea typeface="メイリオ" panose="020B0604030504040204" pitchFamily="50" charset="-128"/>
                </a:rPr>
                <a:t>関数を呼び出し、引数として</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a:solidFill>
                    <a:schemeClr val="tx1"/>
                  </a:solidFill>
                  <a:latin typeface="メイリオ" panose="020B0604030504040204" pitchFamily="50" charset="-128"/>
                  <a:ea typeface="メイリオ" panose="020B0604030504040204" pitchFamily="50" charset="-128"/>
                </a:rPr>
                <a:t>内藤</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a:solidFill>
                    <a:schemeClr val="tx1"/>
                  </a:solidFill>
                  <a:latin typeface="メイリオ" panose="020B0604030504040204" pitchFamily="50" charset="-128"/>
                  <a:ea typeface="メイリオ" panose="020B0604030504040204" pitchFamily="50" charset="-128"/>
                </a:rPr>
                <a:t>を渡す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a:solidFill>
                    <a:schemeClr val="tx1"/>
                  </a:solidFill>
                  <a:latin typeface="メイリオ" panose="020B0604030504040204" pitchFamily="50" charset="-128"/>
                  <a:ea typeface="メイリオ" panose="020B0604030504040204" pitchFamily="50" charset="-128"/>
                </a:rPr>
                <a:t>test</a:t>
              </a:r>
              <a:r>
                <a:rPr kumimoji="1" lang="ja-JP" altLang="en-US" sz="1200">
                  <a:solidFill>
                    <a:schemeClr val="tx1"/>
                  </a:solidFill>
                  <a:latin typeface="メイリオ" panose="020B0604030504040204" pitchFamily="50" charset="-128"/>
                  <a:ea typeface="メイリオ" panose="020B0604030504040204" pitchFamily="50" charset="-128"/>
                </a:rPr>
                <a:t>関数を呼び出し、引数として</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a:solidFill>
                    <a:schemeClr val="tx1"/>
                  </a:solidFill>
                  <a:latin typeface="メイリオ" panose="020B0604030504040204" pitchFamily="50" charset="-128"/>
                  <a:ea typeface="メイリオ" panose="020B0604030504040204" pitchFamily="50" charset="-128"/>
                </a:rPr>
                <a:t>進藤‘を渡す</a:t>
              </a:r>
              <a:endParaRPr kumimoji="1" lang="en-US" altLang="ja-JP" sz="1200" dirty="0">
                <a:solidFill>
                  <a:schemeClr val="tx1"/>
                </a:solidFill>
                <a:latin typeface="メイリオ" panose="020B0604030504040204" pitchFamily="50" charset="-128"/>
                <a:ea typeface="メイリオ" panose="020B0604030504040204" pitchFamily="50" charset="-128"/>
              </a:endParaRPr>
            </a:p>
          </p:txBody>
        </p:sp>
        <p:sp>
          <p:nvSpPr>
            <p:cNvPr id="22" name="四角形: 角を丸くする 28">
              <a:extLst>
                <a:ext uri="{FF2B5EF4-FFF2-40B4-BE49-F238E27FC236}">
                  <a16:creationId xmlns:a16="http://schemas.microsoft.com/office/drawing/2014/main" id="{4E961D87-7C65-6746-A96F-E068977E17B6}"/>
                </a:ext>
              </a:extLst>
            </p:cNvPr>
            <p:cNvSpPr/>
            <p:nvPr/>
          </p:nvSpPr>
          <p:spPr>
            <a:xfrm>
              <a:off x="5942487" y="1693489"/>
              <a:ext cx="1546319" cy="56194"/>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latin typeface="メイリオ" panose="020B0604030504040204" pitchFamily="50" charset="-128"/>
                  <a:ea typeface="メイリオ" panose="020B0604030504040204" pitchFamily="50" charset="-128"/>
                </a:rPr>
                <a:t>読み下し</a:t>
              </a:r>
            </a:p>
          </p:txBody>
        </p:sp>
      </p:grpSp>
      <p:sp>
        <p:nvSpPr>
          <p:cNvPr id="24" name="楕円 10">
            <a:extLst>
              <a:ext uri="{FF2B5EF4-FFF2-40B4-BE49-F238E27FC236}">
                <a16:creationId xmlns:a16="http://schemas.microsoft.com/office/drawing/2014/main" id="{398D4E8F-6144-2841-BE69-B61A1EAFE6BA}"/>
              </a:ext>
            </a:extLst>
          </p:cNvPr>
          <p:cNvSpPr/>
          <p:nvPr/>
        </p:nvSpPr>
        <p:spPr>
          <a:xfrm>
            <a:off x="6555309" y="293243"/>
            <a:ext cx="2340529" cy="964734"/>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チェック依頼</a:t>
            </a:r>
            <a:endParaRPr kumimoji="1" lang="ja-JP" altLang="en-US" dirty="0"/>
          </a:p>
        </p:txBody>
      </p:sp>
    </p:spTree>
    <p:extLst>
      <p:ext uri="{BB962C8B-B14F-4D97-AF65-F5344CB8AC3E}">
        <p14:creationId xmlns:p14="http://schemas.microsoft.com/office/powerpoint/2010/main" val="372563439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35</a:t>
            </a:fld>
            <a:endParaRPr kumimoji="1" lang="ja-JP" altLang="en-US"/>
          </a:p>
        </p:txBody>
      </p:sp>
      <p:sp>
        <p:nvSpPr>
          <p:cNvPr id="42" name="テキスト ボックス 41">
            <a:extLst>
              <a:ext uri="{FF2B5EF4-FFF2-40B4-BE49-F238E27FC236}">
                <a16:creationId xmlns:a16="http://schemas.microsoft.com/office/drawing/2014/main" id="{50B2579F-4FA1-49C7-9128-C011AF1164F5}"/>
              </a:ext>
            </a:extLst>
          </p:cNvPr>
          <p:cNvSpPr txBox="1"/>
          <p:nvPr/>
        </p:nvSpPr>
        <p:spPr>
          <a:xfrm>
            <a:off x="161075" y="657813"/>
            <a:ext cx="4738096" cy="600164"/>
          </a:xfrm>
          <a:prstGeom prst="rect">
            <a:avLst/>
          </a:prstGeom>
          <a:noFill/>
        </p:spPr>
        <p:txBody>
          <a:bodyPr wrap="square" rtlCol="0">
            <a:spAutoFit/>
          </a:bodyPr>
          <a:lstStyle/>
          <a:p>
            <a:pPr>
              <a:lnSpc>
                <a:spcPct val="150000"/>
              </a:lnSpc>
            </a:pPr>
            <a:r>
              <a:rPr lang="ja-JP" altLang="en-US" sz="2400" b="1" dirty="0">
                <a:solidFill>
                  <a:schemeClr val="accent1"/>
                </a:solidFill>
                <a:latin typeface="メイリオ" panose="020B0604030504040204" pitchFamily="50" charset="-128"/>
                <a:ea typeface="メイリオ" panose="020B0604030504040204" pitchFamily="50" charset="-128"/>
              </a:rPr>
              <a:t>ライブラリを使ってみよう</a:t>
            </a:r>
            <a:endParaRPr lang="zh-TW" altLang="en-US" sz="2400" b="1" dirty="0">
              <a:solidFill>
                <a:schemeClr val="accent1"/>
              </a:solidFill>
              <a:latin typeface="メイリオ" panose="020B0604030504040204" pitchFamily="50" charset="-128"/>
              <a:ea typeface="メイリオ" panose="020B0604030504040204" pitchFamily="50" charset="-128"/>
            </a:endParaRPr>
          </a:p>
        </p:txBody>
      </p:sp>
      <p:sp>
        <p:nvSpPr>
          <p:cNvPr id="10" name="テキスト ボックス 9">
            <a:extLst>
              <a:ext uri="{FF2B5EF4-FFF2-40B4-BE49-F238E27FC236}">
                <a16:creationId xmlns:a16="http://schemas.microsoft.com/office/drawing/2014/main" id="{32ADA412-2421-48DC-BF66-2CF68B3AF5CE}"/>
              </a:ext>
            </a:extLst>
          </p:cNvPr>
          <p:cNvSpPr txBox="1"/>
          <p:nvPr/>
        </p:nvSpPr>
        <p:spPr>
          <a:xfrm>
            <a:off x="111212" y="117527"/>
            <a:ext cx="5828193"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具体的なコードの書き方</a:t>
            </a:r>
          </a:p>
        </p:txBody>
      </p:sp>
      <p:sp>
        <p:nvSpPr>
          <p:cNvPr id="13" name="テキスト ボックス 12">
            <a:extLst>
              <a:ext uri="{FF2B5EF4-FFF2-40B4-BE49-F238E27FC236}">
                <a16:creationId xmlns:a16="http://schemas.microsoft.com/office/drawing/2014/main" id="{427C87A4-D02E-41B8-B213-462B56D93211}"/>
              </a:ext>
            </a:extLst>
          </p:cNvPr>
          <p:cNvSpPr txBox="1"/>
          <p:nvPr/>
        </p:nvSpPr>
        <p:spPr>
          <a:xfrm>
            <a:off x="248162" y="1683548"/>
            <a:ext cx="3615656" cy="369332"/>
          </a:xfrm>
          <a:prstGeom prst="rect">
            <a:avLst/>
          </a:prstGeom>
          <a:noFill/>
          <a:ln>
            <a:noFill/>
          </a:ln>
        </p:spPr>
        <p:txBody>
          <a:bodyPr wrap="square" rtlCol="0">
            <a:spAutoFit/>
          </a:bodyPr>
          <a:lstStyle/>
          <a:p>
            <a:r>
              <a:rPr kumimoji="1" lang="en-US" altLang="ja-JP" b="1" u="sng" dirty="0">
                <a:solidFill>
                  <a:schemeClr val="accent5"/>
                </a:solidFill>
                <a:latin typeface="メイリオ" panose="020B0604030504040204" pitchFamily="50" charset="-128"/>
                <a:ea typeface="メイリオ" panose="020B0604030504040204" pitchFamily="50" charset="-128"/>
              </a:rPr>
              <a:t>Excel</a:t>
            </a:r>
            <a:r>
              <a:rPr kumimoji="1" lang="ja-JP" altLang="en-US" b="1" u="sng" dirty="0">
                <a:solidFill>
                  <a:schemeClr val="accent5"/>
                </a:solidFill>
                <a:latin typeface="メイリオ" panose="020B0604030504040204" pitchFamily="50" charset="-128"/>
                <a:ea typeface="メイリオ" panose="020B0604030504040204" pitchFamily="50" charset="-128"/>
              </a:rPr>
              <a:t>のデータの読み込み</a:t>
            </a:r>
          </a:p>
        </p:txBody>
      </p:sp>
      <p:sp>
        <p:nvSpPr>
          <p:cNvPr id="7" name="正方形/長方形 6">
            <a:extLst>
              <a:ext uri="{FF2B5EF4-FFF2-40B4-BE49-F238E27FC236}">
                <a16:creationId xmlns:a16="http://schemas.microsoft.com/office/drawing/2014/main" id="{9D07CC7E-57FF-436D-AB0A-2FFCB59A3E5A}"/>
              </a:ext>
            </a:extLst>
          </p:cNvPr>
          <p:cNvSpPr/>
          <p:nvPr/>
        </p:nvSpPr>
        <p:spPr>
          <a:xfrm>
            <a:off x="333796" y="2223403"/>
            <a:ext cx="4210431" cy="2196371"/>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400" dirty="0">
                <a:solidFill>
                  <a:schemeClr val="tx1"/>
                </a:solidFill>
                <a:latin typeface="メイリオ" panose="020B0604030504040204" pitchFamily="50" charset="-128"/>
                <a:ea typeface="メイリオ" panose="020B0604030504040204" pitchFamily="50" charset="-128"/>
              </a:rPr>
              <a:t>import </a:t>
            </a:r>
            <a:r>
              <a:rPr kumimoji="1" lang="en-US" altLang="ja-JP" sz="1400" dirty="0" err="1">
                <a:solidFill>
                  <a:schemeClr val="tx1"/>
                </a:solidFill>
                <a:latin typeface="メイリオ" panose="020B0604030504040204" pitchFamily="50" charset="-128"/>
                <a:ea typeface="メイリオ" panose="020B0604030504040204" pitchFamily="50" charset="-128"/>
              </a:rPr>
              <a:t>openpyxl</a:t>
            </a:r>
            <a:endParaRPr kumimoji="1" lang="en-US" altLang="ja-JP" sz="1400" dirty="0">
              <a:solidFill>
                <a:schemeClr val="tx1"/>
              </a:solidFill>
              <a:latin typeface="メイリオ" panose="020B0604030504040204" pitchFamily="50" charset="-128"/>
              <a:ea typeface="メイリオ" panose="020B0604030504040204" pitchFamily="50" charset="-128"/>
            </a:endParaRPr>
          </a:p>
          <a:p>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err="1">
                <a:solidFill>
                  <a:schemeClr val="tx1"/>
                </a:solidFill>
                <a:latin typeface="メイリオ" panose="020B0604030504040204" pitchFamily="50" charset="-128"/>
                <a:ea typeface="メイリオ" panose="020B0604030504040204" pitchFamily="50" charset="-128"/>
              </a:rPr>
              <a:t>wb</a:t>
            </a:r>
            <a:r>
              <a:rPr kumimoji="1" lang="en-US" altLang="ja-JP" sz="1400" dirty="0">
                <a:solidFill>
                  <a:schemeClr val="tx1"/>
                </a:solidFill>
                <a:latin typeface="メイリオ" panose="020B0604030504040204" pitchFamily="50" charset="-128"/>
                <a:ea typeface="メイリオ" panose="020B0604030504040204" pitchFamily="50" charset="-128"/>
              </a:rPr>
              <a:t> = </a:t>
            </a:r>
            <a:r>
              <a:rPr kumimoji="1" lang="en-US" altLang="ja-JP" sz="1400" dirty="0" err="1">
                <a:solidFill>
                  <a:schemeClr val="tx1"/>
                </a:solidFill>
                <a:latin typeface="メイリオ" panose="020B0604030504040204" pitchFamily="50" charset="-128"/>
                <a:ea typeface="メイリオ" panose="020B0604030504040204" pitchFamily="50" charset="-128"/>
              </a:rPr>
              <a:t>openpyxl.load_workbook</a:t>
            </a:r>
            <a:r>
              <a:rPr kumimoji="1" lang="en-US" altLang="ja-JP" sz="1400" dirty="0">
                <a:solidFill>
                  <a:schemeClr val="tx1"/>
                </a:solidFill>
                <a:latin typeface="メイリオ" panose="020B0604030504040204" pitchFamily="50" charset="-128"/>
                <a:ea typeface="メイリオ" panose="020B0604030504040204" pitchFamily="50" charset="-128"/>
              </a:rPr>
              <a:t>(</a:t>
            </a:r>
            <a:r>
              <a:rPr kumimoji="1" lang="en-US" altLang="ja-JP" sz="1400" dirty="0" err="1">
                <a:solidFill>
                  <a:schemeClr val="tx1"/>
                </a:solidFill>
                <a:latin typeface="メイリオ" panose="020B0604030504040204" pitchFamily="50" charset="-128"/>
                <a:ea typeface="メイリオ" panose="020B0604030504040204" pitchFamily="50" charset="-128"/>
              </a:rPr>
              <a:t>r"test.xlsx</a:t>
            </a:r>
            <a:r>
              <a:rPr kumimoji="1" lang="en-US" altLang="ja-JP" sz="1400" dirty="0">
                <a:solidFill>
                  <a:schemeClr val="tx1"/>
                </a:solidFill>
                <a:latin typeface="メイリオ" panose="020B0604030504040204" pitchFamily="50" charset="-128"/>
                <a:ea typeface="メイリオ" panose="020B0604030504040204" pitchFamily="50" charset="-128"/>
              </a:rPr>
              <a:t>")</a:t>
            </a:r>
          </a:p>
          <a:p>
            <a:r>
              <a:rPr kumimoji="1" lang="en-US" altLang="ja-JP" sz="1400" dirty="0">
                <a:solidFill>
                  <a:schemeClr val="tx1"/>
                </a:solidFill>
                <a:latin typeface="メイリオ" panose="020B0604030504040204" pitchFamily="50" charset="-128"/>
                <a:ea typeface="メイリオ" panose="020B0604030504040204" pitchFamily="50" charset="-128"/>
              </a:rPr>
              <a:t>for sheet in </a:t>
            </a:r>
            <a:r>
              <a:rPr kumimoji="1" lang="en-US" altLang="ja-JP" sz="1400" dirty="0" err="1">
                <a:solidFill>
                  <a:schemeClr val="tx1"/>
                </a:solidFill>
                <a:latin typeface="メイリオ" panose="020B0604030504040204" pitchFamily="50" charset="-128"/>
                <a:ea typeface="メイリオ" panose="020B0604030504040204" pitchFamily="50" charset="-128"/>
              </a:rPr>
              <a:t>wb</a:t>
            </a:r>
            <a:r>
              <a:rPr kumimoji="1" lang="en-US" altLang="ja-JP" sz="1400" dirty="0">
                <a:solidFill>
                  <a:schemeClr val="tx1"/>
                </a:solidFill>
                <a:latin typeface="メイリオ" panose="020B0604030504040204" pitchFamily="50" charset="-128"/>
                <a:ea typeface="メイリオ" panose="020B0604030504040204" pitchFamily="50" charset="-128"/>
              </a:rPr>
              <a:t>:</a:t>
            </a:r>
          </a:p>
          <a:p>
            <a:r>
              <a:rPr kumimoji="1" lang="en-US" altLang="ja-JP" sz="1400" dirty="0">
                <a:solidFill>
                  <a:schemeClr val="tx1"/>
                </a:solidFill>
                <a:latin typeface="メイリオ" panose="020B0604030504040204" pitchFamily="50" charset="-128"/>
                <a:ea typeface="メイリオ" panose="020B0604030504040204" pitchFamily="50" charset="-128"/>
              </a:rPr>
              <a:t>    for row in sheet:</a:t>
            </a:r>
          </a:p>
          <a:p>
            <a:r>
              <a:rPr kumimoji="1" lang="en-US" altLang="ja-JP" sz="1400" dirty="0">
                <a:solidFill>
                  <a:schemeClr val="tx1"/>
                </a:solidFill>
                <a:latin typeface="メイリオ" panose="020B0604030504040204" pitchFamily="50" charset="-128"/>
                <a:ea typeface="メイリオ" panose="020B0604030504040204" pitchFamily="50" charset="-128"/>
              </a:rPr>
              <a:t>        for cell in row:</a:t>
            </a:r>
          </a:p>
          <a:p>
            <a:r>
              <a:rPr kumimoji="1" lang="en-US" altLang="ja-JP" sz="1400" dirty="0">
                <a:solidFill>
                  <a:schemeClr val="tx1"/>
                </a:solidFill>
                <a:latin typeface="メイリオ" panose="020B0604030504040204" pitchFamily="50" charset="-128"/>
                <a:ea typeface="メイリオ" panose="020B0604030504040204" pitchFamily="50" charset="-128"/>
              </a:rPr>
              <a:t>            print(</a:t>
            </a:r>
            <a:r>
              <a:rPr kumimoji="1" lang="en-US" altLang="ja-JP" sz="1400" dirty="0" err="1">
                <a:solidFill>
                  <a:schemeClr val="tx1"/>
                </a:solidFill>
                <a:latin typeface="メイリオ" panose="020B0604030504040204" pitchFamily="50" charset="-128"/>
                <a:ea typeface="メイリオ" panose="020B0604030504040204" pitchFamily="50" charset="-128"/>
              </a:rPr>
              <a:t>cell.value</a:t>
            </a:r>
            <a:r>
              <a:rPr kumimoji="1" lang="en-US" altLang="ja-JP" sz="1400" dirty="0">
                <a:solidFill>
                  <a:schemeClr val="tx1"/>
                </a:solidFill>
                <a:latin typeface="メイリオ" panose="020B0604030504040204" pitchFamily="50" charset="-128"/>
                <a:ea typeface="メイリオ" panose="020B0604030504040204" pitchFamily="50" charset="-128"/>
              </a:rPr>
              <a:t>)</a:t>
            </a:r>
          </a:p>
        </p:txBody>
      </p:sp>
      <p:grpSp>
        <p:nvGrpSpPr>
          <p:cNvPr id="14" name="グループ化 13">
            <a:extLst>
              <a:ext uri="{FF2B5EF4-FFF2-40B4-BE49-F238E27FC236}">
                <a16:creationId xmlns:a16="http://schemas.microsoft.com/office/drawing/2014/main" id="{1D137C9F-88AF-C24A-B62A-10022C631AFA}"/>
              </a:ext>
            </a:extLst>
          </p:cNvPr>
          <p:cNvGrpSpPr/>
          <p:nvPr/>
        </p:nvGrpSpPr>
        <p:grpSpPr>
          <a:xfrm>
            <a:off x="4943779" y="1635239"/>
            <a:ext cx="3952059" cy="3033468"/>
            <a:chOff x="4551244" y="1703236"/>
            <a:chExt cx="4311884" cy="441101"/>
          </a:xfrm>
        </p:grpSpPr>
        <p:sp>
          <p:nvSpPr>
            <p:cNvPr id="15" name="四角形: 角を丸くする 27">
              <a:extLst>
                <a:ext uri="{FF2B5EF4-FFF2-40B4-BE49-F238E27FC236}">
                  <a16:creationId xmlns:a16="http://schemas.microsoft.com/office/drawing/2014/main" id="{BF9E32F9-98EE-6F45-A1F0-6D75A994B382}"/>
                </a:ext>
              </a:extLst>
            </p:cNvPr>
            <p:cNvSpPr/>
            <p:nvPr/>
          </p:nvSpPr>
          <p:spPr>
            <a:xfrm>
              <a:off x="4551244" y="1728032"/>
              <a:ext cx="4311884" cy="416305"/>
            </a:xfrm>
            <a:prstGeom prst="roundRect">
              <a:avLst>
                <a:gd name="adj" fmla="val 11918"/>
              </a:avLst>
            </a:prstGeom>
            <a:solidFill>
              <a:schemeClr val="bg1"/>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200" dirty="0" err="1">
                  <a:solidFill>
                    <a:schemeClr val="tx1"/>
                  </a:solidFill>
                  <a:latin typeface="メイリオ" panose="020B0604030504040204" pitchFamily="50" charset="-128"/>
                  <a:ea typeface="メイリオ" panose="020B0604030504040204" pitchFamily="50" charset="-128"/>
                </a:rPr>
                <a:t>openpyxl</a:t>
              </a:r>
              <a:r>
                <a:rPr kumimoji="1" lang="ja-JP" altLang="en-US" sz="1200">
                  <a:solidFill>
                    <a:schemeClr val="tx1"/>
                  </a:solidFill>
                  <a:latin typeface="メイリオ" panose="020B0604030504040204" pitchFamily="50" charset="-128"/>
                  <a:ea typeface="メイリオ" panose="020B0604030504040204" pitchFamily="50" charset="-128"/>
                </a:rPr>
                <a:t>モジュールを使います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err="1">
                  <a:solidFill>
                    <a:schemeClr val="tx1"/>
                  </a:solidFill>
                  <a:latin typeface="メイリオ" panose="020B0604030504040204" pitchFamily="50" charset="-128"/>
                  <a:ea typeface="メイリオ" panose="020B0604030504040204" pitchFamily="50" charset="-128"/>
                </a:rPr>
                <a:t>wb</a:t>
              </a:r>
              <a:r>
                <a:rPr kumimoji="1" lang="ja-JP" altLang="en-US" sz="1200">
                  <a:solidFill>
                    <a:schemeClr val="tx1"/>
                  </a:solidFill>
                  <a:latin typeface="メイリオ" panose="020B0604030504040204" pitchFamily="50" charset="-128"/>
                  <a:ea typeface="メイリオ" panose="020B0604030504040204" pitchFamily="50" charset="-128"/>
                </a:rPr>
                <a:t>に</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en-US" altLang="ja-JP" sz="1200" dirty="0" err="1">
                  <a:solidFill>
                    <a:schemeClr val="tx1"/>
                  </a:solidFill>
                  <a:latin typeface="メイリオ" panose="020B0604030504040204" pitchFamily="50" charset="-128"/>
                  <a:ea typeface="メイリオ" panose="020B0604030504040204" pitchFamily="50" charset="-128"/>
                </a:rPr>
                <a:t>text.xlsx</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a:solidFill>
                    <a:schemeClr val="tx1"/>
                  </a:solidFill>
                  <a:latin typeface="メイリオ" panose="020B0604030504040204" pitchFamily="50" charset="-128"/>
                  <a:ea typeface="メイリオ" panose="020B0604030504040204" pitchFamily="50" charset="-128"/>
                </a:rPr>
                <a:t>のデータを入れなさい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err="1">
                  <a:solidFill>
                    <a:schemeClr val="tx1"/>
                  </a:solidFill>
                  <a:latin typeface="メイリオ" panose="020B0604030504040204" pitchFamily="50" charset="-128"/>
                  <a:ea typeface="メイリオ" panose="020B0604030504040204" pitchFamily="50" charset="-128"/>
                </a:rPr>
                <a:t>wb</a:t>
              </a:r>
              <a:r>
                <a:rPr kumimoji="1" lang="ja-JP" altLang="en-US" sz="1200">
                  <a:solidFill>
                    <a:schemeClr val="tx1"/>
                  </a:solidFill>
                  <a:latin typeface="メイリオ" panose="020B0604030504040204" pitchFamily="50" charset="-128"/>
                  <a:ea typeface="メイリオ" panose="020B0604030504040204" pitchFamily="50" charset="-128"/>
                </a:rPr>
                <a:t>内にあるシートデータを順に入れなさい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ja-JP" altLang="en-US" sz="1200">
                  <a:solidFill>
                    <a:schemeClr val="tx1"/>
                  </a:solidFill>
                  <a:latin typeface="メイリオ" panose="020B0604030504040204" pitchFamily="50" charset="-128"/>
                  <a:ea typeface="メイリオ" panose="020B0604030504040204" pitchFamily="50" charset="-128"/>
                </a:rPr>
                <a:t>シートデータがなくなるまで繰り返しなさい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a:solidFill>
                    <a:schemeClr val="tx1"/>
                  </a:solidFill>
                  <a:latin typeface="メイリオ" panose="020B0604030504040204" pitchFamily="50" charset="-128"/>
                  <a:ea typeface="メイリオ" panose="020B0604030504040204" pitchFamily="50" charset="-128"/>
                </a:rPr>
                <a:t>sheet</a:t>
              </a:r>
              <a:r>
                <a:rPr kumimoji="1" lang="ja-JP" altLang="en-US" sz="1200">
                  <a:solidFill>
                    <a:schemeClr val="tx1"/>
                  </a:solidFill>
                  <a:latin typeface="メイリオ" panose="020B0604030504040204" pitchFamily="50" charset="-128"/>
                  <a:ea typeface="メイリオ" panose="020B0604030504040204" pitchFamily="50" charset="-128"/>
                </a:rPr>
                <a:t>内にある列の数を順に</a:t>
              </a:r>
              <a:r>
                <a:rPr kumimoji="1" lang="en-US" altLang="ja-JP" sz="1200" dirty="0">
                  <a:solidFill>
                    <a:schemeClr val="tx1"/>
                  </a:solidFill>
                  <a:latin typeface="メイリオ" panose="020B0604030504040204" pitchFamily="50" charset="-128"/>
                  <a:ea typeface="メイリオ" panose="020B0604030504040204" pitchFamily="50" charset="-128"/>
                </a:rPr>
                <a:t>row</a:t>
              </a:r>
              <a:r>
                <a:rPr kumimoji="1" lang="ja-JP" altLang="en-US" sz="1200">
                  <a:solidFill>
                    <a:schemeClr val="tx1"/>
                  </a:solidFill>
                  <a:latin typeface="メイリオ" panose="020B0604030504040204" pitchFamily="50" charset="-128"/>
                  <a:ea typeface="メイリオ" panose="020B0604030504040204" pitchFamily="50" charset="-128"/>
                </a:rPr>
                <a:t>に入れなさい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ja-JP" altLang="en-US" sz="1200">
                  <a:solidFill>
                    <a:schemeClr val="tx1"/>
                  </a:solidFill>
                  <a:latin typeface="メイリオ" panose="020B0604030504040204" pitchFamily="50" charset="-128"/>
                  <a:ea typeface="メイリオ" panose="020B0604030504040204" pitchFamily="50" charset="-128"/>
                </a:rPr>
                <a:t>列データがなくなるまで繰り返しなさい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a:solidFill>
                    <a:schemeClr val="tx1"/>
                  </a:solidFill>
                  <a:latin typeface="メイリオ" panose="020B0604030504040204" pitchFamily="50" charset="-128"/>
                  <a:ea typeface="メイリオ" panose="020B0604030504040204" pitchFamily="50" charset="-128"/>
                </a:rPr>
                <a:t>row</a:t>
              </a:r>
              <a:r>
                <a:rPr kumimoji="1" lang="ja-JP" altLang="en-US" sz="1200">
                  <a:solidFill>
                    <a:schemeClr val="tx1"/>
                  </a:solidFill>
                  <a:latin typeface="メイリオ" panose="020B0604030504040204" pitchFamily="50" charset="-128"/>
                  <a:ea typeface="メイリオ" panose="020B0604030504040204" pitchFamily="50" charset="-128"/>
                </a:rPr>
                <a:t>内にあるセルデータを順に</a:t>
              </a:r>
              <a:r>
                <a:rPr kumimoji="1" lang="en-US" altLang="ja-JP" sz="1200" dirty="0">
                  <a:solidFill>
                    <a:schemeClr val="tx1"/>
                  </a:solidFill>
                  <a:latin typeface="メイリオ" panose="020B0604030504040204" pitchFamily="50" charset="-128"/>
                  <a:ea typeface="メイリオ" panose="020B0604030504040204" pitchFamily="50" charset="-128"/>
                </a:rPr>
                <a:t>cell</a:t>
              </a:r>
              <a:r>
                <a:rPr kumimoji="1" lang="ja-JP" altLang="en-US" sz="1200">
                  <a:solidFill>
                    <a:schemeClr val="tx1"/>
                  </a:solidFill>
                  <a:latin typeface="メイリオ" panose="020B0604030504040204" pitchFamily="50" charset="-128"/>
                  <a:ea typeface="メイリオ" panose="020B0604030504040204" pitchFamily="50" charset="-128"/>
                </a:rPr>
                <a:t>に入れなさい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ja-JP" altLang="en-US" sz="1200">
                  <a:solidFill>
                    <a:schemeClr val="tx1"/>
                  </a:solidFill>
                  <a:latin typeface="メイリオ" panose="020B0604030504040204" pitchFamily="50" charset="-128"/>
                  <a:ea typeface="メイリオ" panose="020B0604030504040204" pitchFamily="50" charset="-128"/>
                </a:rPr>
                <a:t>セルデータがなくなるまで繰り返しなさい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a:solidFill>
                    <a:schemeClr val="tx1"/>
                  </a:solidFill>
                  <a:latin typeface="メイリオ" panose="020B0604030504040204" pitchFamily="50" charset="-128"/>
                  <a:ea typeface="メイリオ" panose="020B0604030504040204" pitchFamily="50" charset="-128"/>
                </a:rPr>
                <a:t>cell</a:t>
              </a:r>
              <a:r>
                <a:rPr kumimoji="1" lang="ja-JP" altLang="en-US" sz="1200">
                  <a:solidFill>
                    <a:schemeClr val="tx1"/>
                  </a:solidFill>
                  <a:latin typeface="メイリオ" panose="020B0604030504040204" pitchFamily="50" charset="-128"/>
                  <a:ea typeface="メイリオ" panose="020B0604030504040204" pitchFamily="50" charset="-128"/>
                </a:rPr>
                <a:t>に入っているデータを表示しろ</a:t>
              </a:r>
              <a:endParaRPr kumimoji="1" lang="en-US" altLang="ja-JP" sz="1200" dirty="0">
                <a:solidFill>
                  <a:schemeClr val="tx1"/>
                </a:solidFill>
                <a:latin typeface="メイリオ" panose="020B0604030504040204" pitchFamily="50" charset="-128"/>
                <a:ea typeface="メイリオ" panose="020B0604030504040204" pitchFamily="50" charset="-128"/>
              </a:endParaRPr>
            </a:p>
          </p:txBody>
        </p:sp>
        <p:sp>
          <p:nvSpPr>
            <p:cNvPr id="16" name="四角形: 角を丸くする 28">
              <a:extLst>
                <a:ext uri="{FF2B5EF4-FFF2-40B4-BE49-F238E27FC236}">
                  <a16:creationId xmlns:a16="http://schemas.microsoft.com/office/drawing/2014/main" id="{15ABC728-A5EB-FE44-9DBD-25C3368E18F1}"/>
                </a:ext>
              </a:extLst>
            </p:cNvPr>
            <p:cNvSpPr/>
            <p:nvPr/>
          </p:nvSpPr>
          <p:spPr>
            <a:xfrm>
              <a:off x="5782760" y="1703236"/>
              <a:ext cx="1599801" cy="49592"/>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latin typeface="メイリオ" panose="020B0604030504040204" pitchFamily="50" charset="-128"/>
                  <a:ea typeface="メイリオ" panose="020B0604030504040204" pitchFamily="50" charset="-128"/>
                </a:rPr>
                <a:t>読み下し</a:t>
              </a:r>
            </a:p>
          </p:txBody>
        </p:sp>
      </p:grpSp>
      <p:sp>
        <p:nvSpPr>
          <p:cNvPr id="17" name="楕円 11">
            <a:extLst>
              <a:ext uri="{FF2B5EF4-FFF2-40B4-BE49-F238E27FC236}">
                <a16:creationId xmlns:a16="http://schemas.microsoft.com/office/drawing/2014/main" id="{E4D41BCA-C17F-A945-B187-98D2A50D2C8D}"/>
              </a:ext>
            </a:extLst>
          </p:cNvPr>
          <p:cNvSpPr/>
          <p:nvPr/>
        </p:nvSpPr>
        <p:spPr>
          <a:xfrm>
            <a:off x="6457950" y="309050"/>
            <a:ext cx="2340529" cy="964734"/>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作成中</a:t>
            </a:r>
          </a:p>
        </p:txBody>
      </p:sp>
    </p:spTree>
    <p:extLst>
      <p:ext uri="{BB962C8B-B14F-4D97-AF65-F5344CB8AC3E}">
        <p14:creationId xmlns:p14="http://schemas.microsoft.com/office/powerpoint/2010/main" val="109398390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4BDF6DBE-CE6C-E748-ADFA-A12D03A43709}"/>
              </a:ext>
            </a:extLst>
          </p:cNvPr>
          <p:cNvSpPr>
            <a:spLocks noGrp="1"/>
          </p:cNvSpPr>
          <p:nvPr>
            <p:ph type="sldNum" sz="quarter" idx="12"/>
          </p:nvPr>
        </p:nvSpPr>
        <p:spPr/>
        <p:txBody>
          <a:bodyPr/>
          <a:lstStyle/>
          <a:p>
            <a:fld id="{F3579041-85C9-4E87-BF27-D58171D975DA}" type="slidenum">
              <a:rPr kumimoji="1" lang="ja-JP" altLang="en-US" smtClean="0"/>
              <a:t>36</a:t>
            </a:fld>
            <a:endParaRPr kumimoji="1" lang="ja-JP" altLang="en-US"/>
          </a:p>
        </p:txBody>
      </p:sp>
      <p:sp>
        <p:nvSpPr>
          <p:cNvPr id="6" name="テキスト ボックス 5">
            <a:extLst>
              <a:ext uri="{FF2B5EF4-FFF2-40B4-BE49-F238E27FC236}">
                <a16:creationId xmlns:a16="http://schemas.microsoft.com/office/drawing/2014/main" id="{D0EB125F-D3E4-6A4D-B0B3-B0E5ED5D5D1C}"/>
              </a:ext>
            </a:extLst>
          </p:cNvPr>
          <p:cNvSpPr txBox="1"/>
          <p:nvPr/>
        </p:nvSpPr>
        <p:spPr>
          <a:xfrm>
            <a:off x="111212" y="117527"/>
            <a:ext cx="5828193"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具体的なコードの書き方</a:t>
            </a:r>
          </a:p>
        </p:txBody>
      </p:sp>
      <p:sp>
        <p:nvSpPr>
          <p:cNvPr id="8" name="正方形/長方形 7">
            <a:extLst>
              <a:ext uri="{FF2B5EF4-FFF2-40B4-BE49-F238E27FC236}">
                <a16:creationId xmlns:a16="http://schemas.microsoft.com/office/drawing/2014/main" id="{C19FC731-28D8-3548-B5EA-8A9D19D1A8F5}"/>
              </a:ext>
            </a:extLst>
          </p:cNvPr>
          <p:cNvSpPr/>
          <p:nvPr/>
        </p:nvSpPr>
        <p:spPr>
          <a:xfrm>
            <a:off x="269421" y="1289324"/>
            <a:ext cx="4210431" cy="4305933"/>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400" dirty="0">
                <a:solidFill>
                  <a:schemeClr val="tx1"/>
                </a:solidFill>
                <a:latin typeface="メイリオ" panose="020B0604030504040204" pitchFamily="50" charset="-128"/>
                <a:ea typeface="メイリオ" panose="020B0604030504040204" pitchFamily="50" charset="-128"/>
              </a:rPr>
              <a:t>import </a:t>
            </a:r>
            <a:r>
              <a:rPr kumimoji="1" lang="en-US" altLang="ja-JP" sz="1400" dirty="0" err="1">
                <a:solidFill>
                  <a:schemeClr val="tx1"/>
                </a:solidFill>
                <a:latin typeface="メイリオ" panose="020B0604030504040204" pitchFamily="50" charset="-128"/>
                <a:ea typeface="メイリオ" panose="020B0604030504040204" pitchFamily="50" charset="-128"/>
              </a:rPr>
              <a:t>openpyxl</a:t>
            </a:r>
            <a:endParaRPr kumimoji="1" lang="en-US" altLang="ja-JP" sz="1400" dirty="0">
              <a:solidFill>
                <a:schemeClr val="tx1"/>
              </a:solidFill>
              <a:latin typeface="メイリオ" panose="020B0604030504040204" pitchFamily="50" charset="-128"/>
              <a:ea typeface="メイリオ" panose="020B0604030504040204" pitchFamily="50" charset="-128"/>
            </a:endParaRPr>
          </a:p>
          <a:p>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err="1">
                <a:solidFill>
                  <a:schemeClr val="tx1"/>
                </a:solidFill>
                <a:latin typeface="メイリオ" panose="020B0604030504040204" pitchFamily="50" charset="-128"/>
                <a:ea typeface="メイリオ" panose="020B0604030504040204" pitchFamily="50" charset="-128"/>
              </a:rPr>
              <a:t>wb</a:t>
            </a:r>
            <a:r>
              <a:rPr kumimoji="1" lang="en-US" altLang="ja-JP" sz="1400" dirty="0">
                <a:solidFill>
                  <a:schemeClr val="tx1"/>
                </a:solidFill>
                <a:latin typeface="メイリオ" panose="020B0604030504040204" pitchFamily="50" charset="-128"/>
                <a:ea typeface="メイリオ" panose="020B0604030504040204" pitchFamily="50" charset="-128"/>
              </a:rPr>
              <a:t> = </a:t>
            </a:r>
            <a:r>
              <a:rPr kumimoji="1" lang="en-US" altLang="ja-JP" sz="1400" dirty="0" err="1">
                <a:solidFill>
                  <a:schemeClr val="tx1"/>
                </a:solidFill>
                <a:latin typeface="メイリオ" panose="020B0604030504040204" pitchFamily="50" charset="-128"/>
                <a:ea typeface="メイリオ" panose="020B0604030504040204" pitchFamily="50" charset="-128"/>
              </a:rPr>
              <a:t>openpyxl.Workbook</a:t>
            </a:r>
            <a:r>
              <a:rPr kumimoji="1" lang="en-US" altLang="ja-JP" sz="1400" dirty="0">
                <a:solidFill>
                  <a:schemeClr val="tx1"/>
                </a:solidFill>
                <a:latin typeface="メイリオ" panose="020B0604030504040204" pitchFamily="50" charset="-128"/>
                <a:ea typeface="メイリオ" panose="020B0604030504040204" pitchFamily="50" charset="-128"/>
              </a:rPr>
              <a:t>()</a:t>
            </a:r>
          </a:p>
          <a:p>
            <a:r>
              <a:rPr kumimoji="1" lang="en-US" altLang="ja-JP" sz="1400" dirty="0" err="1">
                <a:solidFill>
                  <a:schemeClr val="tx1"/>
                </a:solidFill>
                <a:latin typeface="メイリオ" panose="020B0604030504040204" pitchFamily="50" charset="-128"/>
                <a:ea typeface="メイリオ" panose="020B0604030504040204" pitchFamily="50" charset="-128"/>
              </a:rPr>
              <a:t>ws</a:t>
            </a:r>
            <a:r>
              <a:rPr kumimoji="1" lang="en-US" altLang="ja-JP" sz="1400" dirty="0">
                <a:solidFill>
                  <a:schemeClr val="tx1"/>
                </a:solidFill>
                <a:latin typeface="メイリオ" panose="020B0604030504040204" pitchFamily="50" charset="-128"/>
                <a:ea typeface="メイリオ" panose="020B0604030504040204" pitchFamily="50" charset="-128"/>
              </a:rPr>
              <a:t> = </a:t>
            </a:r>
            <a:r>
              <a:rPr kumimoji="1" lang="en-US" altLang="ja-JP" sz="1400" dirty="0" err="1">
                <a:solidFill>
                  <a:schemeClr val="tx1"/>
                </a:solidFill>
                <a:latin typeface="メイリオ" panose="020B0604030504040204" pitchFamily="50" charset="-128"/>
                <a:ea typeface="メイリオ" panose="020B0604030504040204" pitchFamily="50" charset="-128"/>
              </a:rPr>
              <a:t>wb.active</a:t>
            </a:r>
            <a:r>
              <a:rPr kumimoji="1" lang="en-US" altLang="ja-JP" sz="1400" dirty="0">
                <a:solidFill>
                  <a:schemeClr val="tx1"/>
                </a:solidFill>
                <a:latin typeface="メイリオ" panose="020B0604030504040204" pitchFamily="50" charset="-128"/>
                <a:ea typeface="メイリオ" panose="020B0604030504040204" pitchFamily="50" charset="-128"/>
              </a:rPr>
              <a:t>=0</a:t>
            </a:r>
          </a:p>
          <a:p>
            <a:r>
              <a:rPr kumimoji="1" lang="en-US" altLang="ja-JP" sz="1400" dirty="0" err="1">
                <a:solidFill>
                  <a:schemeClr val="tx1"/>
                </a:solidFill>
                <a:latin typeface="メイリオ" panose="020B0604030504040204" pitchFamily="50" charset="-128"/>
                <a:ea typeface="メイリオ" panose="020B0604030504040204" pitchFamily="50" charset="-128"/>
              </a:rPr>
              <a:t>ws</a:t>
            </a:r>
            <a:r>
              <a:rPr kumimoji="1" lang="en-US" altLang="ja-JP" sz="1400" dirty="0">
                <a:solidFill>
                  <a:schemeClr val="tx1"/>
                </a:solidFill>
                <a:latin typeface="メイリオ" panose="020B0604030504040204" pitchFamily="50" charset="-128"/>
                <a:ea typeface="メイリオ" panose="020B0604030504040204" pitchFamily="50" charset="-128"/>
              </a:rPr>
              <a:t>['A1'].value = "</a:t>
            </a:r>
            <a:r>
              <a:rPr kumimoji="1" lang="ja-JP" altLang="en-US" sz="1400" dirty="0">
                <a:solidFill>
                  <a:schemeClr val="tx1"/>
                </a:solidFill>
                <a:latin typeface="メイリオ" panose="020B0604030504040204" pitchFamily="50" charset="-128"/>
                <a:ea typeface="メイリオ" panose="020B0604030504040204" pitchFamily="50" charset="-128"/>
              </a:rPr>
              <a:t>担当者</a:t>
            </a:r>
            <a:r>
              <a:rPr kumimoji="1" lang="en-US" altLang="ja-JP" sz="1400" dirty="0">
                <a:solidFill>
                  <a:schemeClr val="tx1"/>
                </a:solidFill>
                <a:latin typeface="メイリオ" panose="020B0604030504040204" pitchFamily="50" charset="-128"/>
                <a:ea typeface="メイリオ" panose="020B0604030504040204" pitchFamily="50" charset="-128"/>
              </a:rPr>
              <a:t>"</a:t>
            </a:r>
          </a:p>
          <a:p>
            <a:r>
              <a:rPr kumimoji="1" lang="en-US" altLang="ja-JP" sz="1400" dirty="0" err="1">
                <a:solidFill>
                  <a:schemeClr val="tx1"/>
                </a:solidFill>
                <a:latin typeface="メイリオ" panose="020B0604030504040204" pitchFamily="50" charset="-128"/>
                <a:ea typeface="メイリオ" panose="020B0604030504040204" pitchFamily="50" charset="-128"/>
              </a:rPr>
              <a:t>ws</a:t>
            </a:r>
            <a:r>
              <a:rPr kumimoji="1" lang="en-US" altLang="ja-JP" sz="1400" dirty="0">
                <a:solidFill>
                  <a:schemeClr val="tx1"/>
                </a:solidFill>
                <a:latin typeface="メイリオ" panose="020B0604030504040204" pitchFamily="50" charset="-128"/>
                <a:ea typeface="メイリオ" panose="020B0604030504040204" pitchFamily="50" charset="-128"/>
              </a:rPr>
              <a:t>['B1'].value = "</a:t>
            </a:r>
            <a:r>
              <a:rPr kumimoji="1" lang="ja-JP" altLang="en-US" sz="1400" dirty="0">
                <a:solidFill>
                  <a:schemeClr val="tx1"/>
                </a:solidFill>
                <a:latin typeface="メイリオ" panose="020B0604030504040204" pitchFamily="50" charset="-128"/>
                <a:ea typeface="メイリオ" panose="020B0604030504040204" pitchFamily="50" charset="-128"/>
              </a:rPr>
              <a:t>売上</a:t>
            </a:r>
            <a:r>
              <a:rPr kumimoji="1" lang="en-US" altLang="ja-JP" sz="1400" dirty="0">
                <a:solidFill>
                  <a:schemeClr val="tx1"/>
                </a:solidFill>
                <a:latin typeface="メイリオ" panose="020B0604030504040204" pitchFamily="50" charset="-128"/>
                <a:ea typeface="メイリオ" panose="020B0604030504040204" pitchFamily="50" charset="-128"/>
              </a:rPr>
              <a:t>"</a:t>
            </a:r>
          </a:p>
          <a:p>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a:solidFill>
                  <a:schemeClr val="tx1"/>
                </a:solidFill>
                <a:latin typeface="メイリオ" panose="020B0604030504040204" pitchFamily="50" charset="-128"/>
                <a:ea typeface="メイリオ" panose="020B0604030504040204" pitchFamily="50" charset="-128"/>
              </a:rPr>
              <a:t>x = ['</a:t>
            </a:r>
            <a:r>
              <a:rPr kumimoji="1" lang="ja-JP" altLang="en-US" sz="1400" dirty="0">
                <a:solidFill>
                  <a:schemeClr val="tx1"/>
                </a:solidFill>
                <a:latin typeface="メイリオ" panose="020B0604030504040204" pitchFamily="50" charset="-128"/>
                <a:ea typeface="メイリオ" panose="020B0604030504040204" pitchFamily="50" charset="-128"/>
              </a:rPr>
              <a:t>田中</a:t>
            </a:r>
            <a:r>
              <a:rPr kumimoji="1" lang="en-US" altLang="ja-JP" sz="1400" dirty="0">
                <a:solidFill>
                  <a:schemeClr val="tx1"/>
                </a:solidFill>
                <a:latin typeface="メイリオ" panose="020B0604030504040204" pitchFamily="50" charset="-128"/>
                <a:ea typeface="メイリオ" panose="020B0604030504040204" pitchFamily="50" charset="-128"/>
              </a:rPr>
              <a:t>','</a:t>
            </a:r>
            <a:r>
              <a:rPr kumimoji="1" lang="ja-JP" altLang="en-US" sz="1400" dirty="0">
                <a:solidFill>
                  <a:schemeClr val="tx1"/>
                </a:solidFill>
                <a:latin typeface="メイリオ" panose="020B0604030504040204" pitchFamily="50" charset="-128"/>
                <a:ea typeface="メイリオ" panose="020B0604030504040204" pitchFamily="50" charset="-128"/>
              </a:rPr>
              <a:t>斉藤</a:t>
            </a:r>
            <a:r>
              <a:rPr kumimoji="1" lang="en-US" altLang="ja-JP" sz="1400" dirty="0">
                <a:solidFill>
                  <a:schemeClr val="tx1"/>
                </a:solidFill>
                <a:latin typeface="メイリオ" panose="020B0604030504040204" pitchFamily="50" charset="-128"/>
                <a:ea typeface="メイリオ" panose="020B0604030504040204" pitchFamily="50" charset="-128"/>
              </a:rPr>
              <a:t>','</a:t>
            </a:r>
            <a:r>
              <a:rPr kumimoji="1" lang="ja-JP" altLang="en-US" sz="1400" dirty="0">
                <a:solidFill>
                  <a:schemeClr val="tx1"/>
                </a:solidFill>
                <a:latin typeface="メイリオ" panose="020B0604030504040204" pitchFamily="50" charset="-128"/>
                <a:ea typeface="メイリオ" panose="020B0604030504040204" pitchFamily="50" charset="-128"/>
              </a:rPr>
              <a:t>後藤</a:t>
            </a:r>
            <a:r>
              <a:rPr kumimoji="1" lang="en-US" altLang="ja-JP" sz="1400" dirty="0">
                <a:solidFill>
                  <a:schemeClr val="tx1"/>
                </a:solidFill>
                <a:latin typeface="メイリオ" panose="020B0604030504040204" pitchFamily="50" charset="-128"/>
                <a:ea typeface="メイリオ" panose="020B0604030504040204" pitchFamily="50" charset="-128"/>
              </a:rPr>
              <a:t>']</a:t>
            </a:r>
          </a:p>
          <a:p>
            <a:r>
              <a:rPr kumimoji="1" lang="en-US" altLang="ja-JP" sz="1400" dirty="0">
                <a:solidFill>
                  <a:schemeClr val="tx1"/>
                </a:solidFill>
                <a:latin typeface="メイリオ" panose="020B0604030504040204" pitchFamily="50" charset="-128"/>
                <a:ea typeface="メイリオ" panose="020B0604030504040204" pitchFamily="50" charset="-128"/>
              </a:rPr>
              <a:t>y = [100,200,50]</a:t>
            </a:r>
          </a:p>
          <a:p>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a:solidFill>
                  <a:schemeClr val="tx1"/>
                </a:solidFill>
                <a:latin typeface="メイリオ" panose="020B0604030504040204" pitchFamily="50" charset="-128"/>
                <a:ea typeface="メイリオ" panose="020B0604030504040204" pitchFamily="50" charset="-128"/>
              </a:rPr>
              <a:t>row = 2</a:t>
            </a:r>
          </a:p>
          <a:p>
            <a:r>
              <a:rPr kumimoji="1" lang="en-US" altLang="ja-JP" sz="1400" dirty="0">
                <a:solidFill>
                  <a:schemeClr val="tx1"/>
                </a:solidFill>
                <a:latin typeface="メイリオ" panose="020B0604030504040204" pitchFamily="50" charset="-128"/>
                <a:ea typeface="メイリオ" panose="020B0604030504040204" pitchFamily="50" charset="-128"/>
              </a:rPr>
              <a:t>num = 0</a:t>
            </a:r>
          </a:p>
          <a:p>
            <a:r>
              <a:rPr kumimoji="1" lang="en-US" altLang="ja-JP" sz="1400" dirty="0">
                <a:solidFill>
                  <a:schemeClr val="tx1"/>
                </a:solidFill>
                <a:latin typeface="メイリオ" panose="020B0604030504040204" pitchFamily="50" charset="-128"/>
                <a:ea typeface="メイリオ" panose="020B0604030504040204" pitchFamily="50" charset="-128"/>
              </a:rPr>
              <a:t>for z in x:</a:t>
            </a:r>
          </a:p>
          <a:p>
            <a:r>
              <a:rPr kumimoji="1" lang="en-US" altLang="ja-JP" sz="1400" dirty="0">
                <a:solidFill>
                  <a:schemeClr val="tx1"/>
                </a:solidFill>
                <a:latin typeface="メイリオ" panose="020B0604030504040204" pitchFamily="50" charset="-128"/>
                <a:ea typeface="メイリオ" panose="020B0604030504040204" pitchFamily="50" charset="-128"/>
              </a:rPr>
              <a:t>    </a:t>
            </a:r>
            <a:r>
              <a:rPr kumimoji="1" lang="en-US" altLang="ja-JP" sz="1400" dirty="0" err="1">
                <a:solidFill>
                  <a:schemeClr val="tx1"/>
                </a:solidFill>
                <a:latin typeface="メイリオ" panose="020B0604030504040204" pitchFamily="50" charset="-128"/>
                <a:ea typeface="メイリオ" panose="020B0604030504040204" pitchFamily="50" charset="-128"/>
              </a:rPr>
              <a:t>ws</a:t>
            </a:r>
            <a:r>
              <a:rPr kumimoji="1" lang="en-US" altLang="ja-JP" sz="1400" dirty="0">
                <a:solidFill>
                  <a:schemeClr val="tx1"/>
                </a:solidFill>
                <a:latin typeface="メイリオ" panose="020B0604030504040204" pitchFamily="50" charset="-128"/>
                <a:ea typeface="メイリオ" panose="020B0604030504040204" pitchFamily="50" charset="-128"/>
              </a:rPr>
              <a:t>['</a:t>
            </a:r>
            <a:r>
              <a:rPr kumimoji="1" lang="en-US" altLang="ja-JP" sz="1400" dirty="0" err="1">
                <a:solidFill>
                  <a:schemeClr val="tx1"/>
                </a:solidFill>
                <a:latin typeface="メイリオ" panose="020B0604030504040204" pitchFamily="50" charset="-128"/>
                <a:ea typeface="メイリオ" panose="020B0604030504040204" pitchFamily="50" charset="-128"/>
              </a:rPr>
              <a:t>A'+str</a:t>
            </a:r>
            <a:r>
              <a:rPr kumimoji="1" lang="en-US" altLang="ja-JP" sz="1400" dirty="0">
                <a:solidFill>
                  <a:schemeClr val="tx1"/>
                </a:solidFill>
                <a:latin typeface="メイリオ" panose="020B0604030504040204" pitchFamily="50" charset="-128"/>
                <a:ea typeface="メイリオ" panose="020B0604030504040204" pitchFamily="50" charset="-128"/>
              </a:rPr>
              <a:t>(row)].value = x[num]</a:t>
            </a:r>
          </a:p>
          <a:p>
            <a:r>
              <a:rPr kumimoji="1" lang="en-US" altLang="ja-JP" sz="1400" dirty="0">
                <a:solidFill>
                  <a:schemeClr val="tx1"/>
                </a:solidFill>
                <a:latin typeface="メイリオ" panose="020B0604030504040204" pitchFamily="50" charset="-128"/>
                <a:ea typeface="メイリオ" panose="020B0604030504040204" pitchFamily="50" charset="-128"/>
              </a:rPr>
              <a:t>    </a:t>
            </a:r>
            <a:r>
              <a:rPr kumimoji="1" lang="en-US" altLang="ja-JP" sz="1400" dirty="0" err="1">
                <a:solidFill>
                  <a:schemeClr val="tx1"/>
                </a:solidFill>
                <a:latin typeface="メイリオ" panose="020B0604030504040204" pitchFamily="50" charset="-128"/>
                <a:ea typeface="メイリオ" panose="020B0604030504040204" pitchFamily="50" charset="-128"/>
              </a:rPr>
              <a:t>ws</a:t>
            </a:r>
            <a:r>
              <a:rPr kumimoji="1" lang="en-US" altLang="ja-JP" sz="1400" dirty="0">
                <a:solidFill>
                  <a:schemeClr val="tx1"/>
                </a:solidFill>
                <a:latin typeface="メイリオ" panose="020B0604030504040204" pitchFamily="50" charset="-128"/>
                <a:ea typeface="メイリオ" panose="020B0604030504040204" pitchFamily="50" charset="-128"/>
              </a:rPr>
              <a:t>['</a:t>
            </a:r>
            <a:r>
              <a:rPr kumimoji="1" lang="en-US" altLang="ja-JP" sz="1400" dirty="0" err="1">
                <a:solidFill>
                  <a:schemeClr val="tx1"/>
                </a:solidFill>
                <a:latin typeface="メイリオ" panose="020B0604030504040204" pitchFamily="50" charset="-128"/>
                <a:ea typeface="メイリオ" panose="020B0604030504040204" pitchFamily="50" charset="-128"/>
              </a:rPr>
              <a:t>B'+str</a:t>
            </a:r>
            <a:r>
              <a:rPr kumimoji="1" lang="en-US" altLang="ja-JP" sz="1400" dirty="0">
                <a:solidFill>
                  <a:schemeClr val="tx1"/>
                </a:solidFill>
                <a:latin typeface="メイリオ" panose="020B0604030504040204" pitchFamily="50" charset="-128"/>
                <a:ea typeface="メイリオ" panose="020B0604030504040204" pitchFamily="50" charset="-128"/>
              </a:rPr>
              <a:t>(row)].value = y[num]</a:t>
            </a:r>
          </a:p>
          <a:p>
            <a:r>
              <a:rPr kumimoji="1" lang="en-US" altLang="ja-JP" sz="1400" dirty="0">
                <a:solidFill>
                  <a:schemeClr val="tx1"/>
                </a:solidFill>
                <a:latin typeface="メイリオ" panose="020B0604030504040204" pitchFamily="50" charset="-128"/>
                <a:ea typeface="メイリオ" panose="020B0604030504040204" pitchFamily="50" charset="-128"/>
              </a:rPr>
              <a:t>    row +=1</a:t>
            </a:r>
          </a:p>
          <a:p>
            <a:r>
              <a:rPr kumimoji="1" lang="en-US" altLang="ja-JP" sz="1400" dirty="0">
                <a:solidFill>
                  <a:schemeClr val="tx1"/>
                </a:solidFill>
                <a:latin typeface="メイリオ" panose="020B0604030504040204" pitchFamily="50" charset="-128"/>
                <a:ea typeface="メイリオ" panose="020B0604030504040204" pitchFamily="50" charset="-128"/>
              </a:rPr>
              <a:t>    num +=1</a:t>
            </a:r>
          </a:p>
          <a:p>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err="1">
                <a:solidFill>
                  <a:schemeClr val="tx1"/>
                </a:solidFill>
                <a:latin typeface="メイリオ" panose="020B0604030504040204" pitchFamily="50" charset="-128"/>
                <a:ea typeface="メイリオ" panose="020B0604030504040204" pitchFamily="50" charset="-128"/>
              </a:rPr>
              <a:t>wb.save</a:t>
            </a:r>
            <a:r>
              <a:rPr kumimoji="1" lang="en-US" altLang="ja-JP" sz="1400" dirty="0">
                <a:solidFill>
                  <a:schemeClr val="tx1"/>
                </a:solidFill>
                <a:latin typeface="メイリオ" panose="020B0604030504040204" pitchFamily="50" charset="-128"/>
                <a:ea typeface="メイリオ" panose="020B0604030504040204" pitchFamily="50" charset="-128"/>
              </a:rPr>
              <a:t>(r'test.xlsx’)</a:t>
            </a:r>
          </a:p>
          <a:p>
            <a:r>
              <a:rPr kumimoji="1" lang="en-US" altLang="ja-JP" sz="1400" dirty="0" err="1">
                <a:solidFill>
                  <a:schemeClr val="tx1"/>
                </a:solidFill>
                <a:latin typeface="メイリオ" panose="020B0604030504040204" pitchFamily="50" charset="-128"/>
                <a:ea typeface="メイリオ" panose="020B0604030504040204" pitchFamily="50" charset="-128"/>
              </a:rPr>
              <a:t>wb.save</a:t>
            </a:r>
            <a:r>
              <a:rPr kumimoji="1" lang="en-US" altLang="ja-JP" sz="1400" dirty="0">
                <a:solidFill>
                  <a:schemeClr val="tx1"/>
                </a:solidFill>
                <a:latin typeface="メイリオ" panose="020B0604030504040204" pitchFamily="50" charset="-128"/>
                <a:ea typeface="メイリオ" panose="020B0604030504040204" pitchFamily="50" charset="-128"/>
              </a:rPr>
              <a:t>(r‘test1.xlsx’)</a:t>
            </a:r>
          </a:p>
        </p:txBody>
      </p:sp>
      <p:sp>
        <p:nvSpPr>
          <p:cNvPr id="7" name="テキスト ボックス 6">
            <a:extLst>
              <a:ext uri="{FF2B5EF4-FFF2-40B4-BE49-F238E27FC236}">
                <a16:creationId xmlns:a16="http://schemas.microsoft.com/office/drawing/2014/main" id="{96DB374D-3D4F-4943-88A1-398401105A4E}"/>
              </a:ext>
            </a:extLst>
          </p:cNvPr>
          <p:cNvSpPr txBox="1"/>
          <p:nvPr/>
        </p:nvSpPr>
        <p:spPr>
          <a:xfrm>
            <a:off x="111212" y="811147"/>
            <a:ext cx="6659533" cy="369332"/>
          </a:xfrm>
          <a:prstGeom prst="rect">
            <a:avLst/>
          </a:prstGeom>
          <a:noFill/>
          <a:ln>
            <a:noFill/>
          </a:ln>
        </p:spPr>
        <p:txBody>
          <a:bodyPr wrap="square" rtlCol="0">
            <a:spAutoFit/>
          </a:bodyPr>
          <a:lstStyle/>
          <a:p>
            <a:r>
              <a:rPr kumimoji="1" lang="en-US" altLang="ja-JP" b="1" u="sng" dirty="0">
                <a:solidFill>
                  <a:schemeClr val="accent5"/>
                </a:solidFill>
                <a:latin typeface="メイリオ" panose="020B0604030504040204" pitchFamily="50" charset="-128"/>
                <a:ea typeface="メイリオ" panose="020B0604030504040204" pitchFamily="50" charset="-128"/>
              </a:rPr>
              <a:t>Excel</a:t>
            </a:r>
            <a:r>
              <a:rPr kumimoji="1" lang="ja-JP" altLang="en-US" b="1" u="sng" dirty="0">
                <a:solidFill>
                  <a:schemeClr val="accent5"/>
                </a:solidFill>
                <a:latin typeface="メイリオ" panose="020B0604030504040204" pitchFamily="50" charset="-128"/>
                <a:ea typeface="メイリオ" panose="020B0604030504040204" pitchFamily="50" charset="-128"/>
              </a:rPr>
              <a:t>を開いてデータの書込み、保存、複数に分けて保存</a:t>
            </a:r>
          </a:p>
        </p:txBody>
      </p:sp>
      <p:grpSp>
        <p:nvGrpSpPr>
          <p:cNvPr id="10" name="グループ化 9">
            <a:extLst>
              <a:ext uri="{FF2B5EF4-FFF2-40B4-BE49-F238E27FC236}">
                <a16:creationId xmlns:a16="http://schemas.microsoft.com/office/drawing/2014/main" id="{5B99E258-DC3E-9A40-90A4-AF35AAFB8CB4}"/>
              </a:ext>
            </a:extLst>
          </p:cNvPr>
          <p:cNvGrpSpPr/>
          <p:nvPr/>
        </p:nvGrpSpPr>
        <p:grpSpPr>
          <a:xfrm>
            <a:off x="4922520" y="1133535"/>
            <a:ext cx="3952059" cy="5405378"/>
            <a:chOff x="4551244" y="1715249"/>
            <a:chExt cx="4311884" cy="437533"/>
          </a:xfrm>
        </p:grpSpPr>
        <p:sp>
          <p:nvSpPr>
            <p:cNvPr id="11" name="四角形: 角を丸くする 27">
              <a:extLst>
                <a:ext uri="{FF2B5EF4-FFF2-40B4-BE49-F238E27FC236}">
                  <a16:creationId xmlns:a16="http://schemas.microsoft.com/office/drawing/2014/main" id="{787847E0-A11A-9646-B997-4AAC45551E18}"/>
                </a:ext>
              </a:extLst>
            </p:cNvPr>
            <p:cNvSpPr/>
            <p:nvPr/>
          </p:nvSpPr>
          <p:spPr>
            <a:xfrm>
              <a:off x="4551244" y="1728032"/>
              <a:ext cx="4311884" cy="424750"/>
            </a:xfrm>
            <a:prstGeom prst="roundRect">
              <a:avLst>
                <a:gd name="adj" fmla="val 11918"/>
              </a:avLst>
            </a:prstGeom>
            <a:solidFill>
              <a:schemeClr val="bg1"/>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200" dirty="0" err="1">
                  <a:solidFill>
                    <a:schemeClr val="tx1"/>
                  </a:solidFill>
                  <a:latin typeface="メイリオ" panose="020B0604030504040204" pitchFamily="50" charset="-128"/>
                  <a:ea typeface="メイリオ" panose="020B0604030504040204" pitchFamily="50" charset="-128"/>
                </a:rPr>
                <a:t>openpyxl</a:t>
              </a:r>
              <a:r>
                <a:rPr kumimoji="1" lang="ja-JP" altLang="en-US" sz="1200">
                  <a:solidFill>
                    <a:schemeClr val="tx1"/>
                  </a:solidFill>
                  <a:latin typeface="メイリオ" panose="020B0604030504040204" pitchFamily="50" charset="-128"/>
                  <a:ea typeface="メイリオ" panose="020B0604030504040204" pitchFamily="50" charset="-128"/>
                </a:rPr>
                <a:t>モジュールを使います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err="1">
                  <a:solidFill>
                    <a:schemeClr val="tx1"/>
                  </a:solidFill>
                  <a:latin typeface="メイリオ" panose="020B0604030504040204" pitchFamily="50" charset="-128"/>
                  <a:ea typeface="メイリオ" panose="020B0604030504040204" pitchFamily="50" charset="-128"/>
                </a:rPr>
                <a:t>wb</a:t>
              </a:r>
              <a:r>
                <a:rPr kumimoji="1" lang="ja-JP" altLang="en-US" sz="1200">
                  <a:solidFill>
                    <a:schemeClr val="tx1"/>
                  </a:solidFill>
                  <a:latin typeface="メイリオ" panose="020B0604030504040204" pitchFamily="50" charset="-128"/>
                  <a:ea typeface="メイリオ" panose="020B0604030504040204" pitchFamily="50" charset="-128"/>
                </a:rPr>
                <a:t>に</a:t>
              </a:r>
              <a:r>
                <a:rPr kumimoji="1" lang="en-US" altLang="ja-JP" sz="1200" dirty="0">
                  <a:solidFill>
                    <a:schemeClr val="tx1"/>
                  </a:solidFill>
                  <a:latin typeface="メイリオ" panose="020B0604030504040204" pitchFamily="50" charset="-128"/>
                  <a:ea typeface="メイリオ" panose="020B0604030504040204" pitchFamily="50" charset="-128"/>
                </a:rPr>
                <a:t>Excel</a:t>
              </a:r>
              <a:r>
                <a:rPr kumimoji="1" lang="ja-JP" altLang="en-US" sz="1200">
                  <a:solidFill>
                    <a:schemeClr val="tx1"/>
                  </a:solidFill>
                  <a:latin typeface="メイリオ" panose="020B0604030504040204" pitchFamily="50" charset="-128"/>
                  <a:ea typeface="メイリオ" panose="020B0604030504040204" pitchFamily="50" charset="-128"/>
                </a:rPr>
                <a:t>ファイルを新規作成して入れなさい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err="1">
                  <a:solidFill>
                    <a:schemeClr val="tx1"/>
                  </a:solidFill>
                  <a:latin typeface="メイリオ" panose="020B0604030504040204" pitchFamily="50" charset="-128"/>
                  <a:ea typeface="メイリオ" panose="020B0604030504040204" pitchFamily="50" charset="-128"/>
                </a:rPr>
                <a:t>Ws</a:t>
              </a:r>
              <a:r>
                <a:rPr kumimoji="1" lang="ja-JP" altLang="en-US" sz="1200">
                  <a:solidFill>
                    <a:schemeClr val="tx1"/>
                  </a:solidFill>
                  <a:latin typeface="メイリオ" panose="020B0604030504040204" pitchFamily="50" charset="-128"/>
                  <a:ea typeface="メイリオ" panose="020B0604030504040204" pitchFamily="50" charset="-128"/>
                </a:rPr>
                <a:t>に</a:t>
              </a:r>
              <a:r>
                <a:rPr kumimoji="1" lang="en-US" altLang="ja-JP" sz="1200" dirty="0">
                  <a:solidFill>
                    <a:schemeClr val="tx1"/>
                  </a:solidFill>
                  <a:latin typeface="メイリオ" panose="020B0604030504040204" pitchFamily="50" charset="-128"/>
                  <a:ea typeface="メイリオ" panose="020B0604030504040204" pitchFamily="50" charset="-128"/>
                </a:rPr>
                <a:t>0</a:t>
              </a:r>
              <a:r>
                <a:rPr kumimoji="1" lang="ja-JP" altLang="en-US" sz="1200">
                  <a:solidFill>
                    <a:schemeClr val="tx1"/>
                  </a:solidFill>
                  <a:latin typeface="メイリオ" panose="020B0604030504040204" pitchFamily="50" charset="-128"/>
                  <a:ea typeface="メイリオ" panose="020B0604030504040204" pitchFamily="50" charset="-128"/>
                </a:rPr>
                <a:t>番目のシートを有効にして入れなさい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a:solidFill>
                    <a:schemeClr val="tx1"/>
                  </a:solidFill>
                  <a:latin typeface="メイリオ" panose="020B0604030504040204" pitchFamily="50" charset="-128"/>
                  <a:ea typeface="メイリオ" panose="020B0604030504040204" pitchFamily="50" charset="-128"/>
                </a:rPr>
                <a:t>A1</a:t>
              </a:r>
              <a:r>
                <a:rPr kumimoji="1" lang="ja-JP" altLang="en-US" sz="1200">
                  <a:solidFill>
                    <a:schemeClr val="tx1"/>
                  </a:solidFill>
                  <a:latin typeface="メイリオ" panose="020B0604030504040204" pitchFamily="50" charset="-128"/>
                  <a:ea typeface="メイリオ" panose="020B0604030504040204" pitchFamily="50" charset="-128"/>
                </a:rPr>
                <a:t>に</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a:solidFill>
                    <a:schemeClr val="tx1"/>
                  </a:solidFill>
                  <a:latin typeface="メイリオ" panose="020B0604030504040204" pitchFamily="50" charset="-128"/>
                  <a:ea typeface="メイリオ" panose="020B0604030504040204" pitchFamily="50" charset="-128"/>
                </a:rPr>
                <a:t>担当者</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a:solidFill>
                    <a:schemeClr val="tx1"/>
                  </a:solidFill>
                  <a:latin typeface="メイリオ" panose="020B0604030504040204" pitchFamily="50" charset="-128"/>
                  <a:ea typeface="メイリオ" panose="020B0604030504040204" pitchFamily="50" charset="-128"/>
                </a:rPr>
                <a:t>を入れなさい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a:solidFill>
                    <a:schemeClr val="tx1"/>
                  </a:solidFill>
                  <a:latin typeface="メイリオ" panose="020B0604030504040204" pitchFamily="50" charset="-128"/>
                  <a:ea typeface="メイリオ" panose="020B0604030504040204" pitchFamily="50" charset="-128"/>
                </a:rPr>
                <a:t>B1</a:t>
              </a:r>
              <a:r>
                <a:rPr kumimoji="1" lang="ja-JP" altLang="en-US" sz="1200">
                  <a:solidFill>
                    <a:schemeClr val="tx1"/>
                  </a:solidFill>
                  <a:latin typeface="メイリオ" panose="020B0604030504040204" pitchFamily="50" charset="-128"/>
                  <a:ea typeface="メイリオ" panose="020B0604030504040204" pitchFamily="50" charset="-128"/>
                </a:rPr>
                <a:t>に</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a:solidFill>
                    <a:schemeClr val="tx1"/>
                  </a:solidFill>
                  <a:latin typeface="メイリオ" panose="020B0604030504040204" pitchFamily="50" charset="-128"/>
                  <a:ea typeface="メイリオ" panose="020B0604030504040204" pitchFamily="50" charset="-128"/>
                </a:rPr>
                <a:t>売上</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a:solidFill>
                    <a:schemeClr val="tx1"/>
                  </a:solidFill>
                  <a:latin typeface="メイリオ" panose="020B0604030504040204" pitchFamily="50" charset="-128"/>
                  <a:ea typeface="メイリオ" panose="020B0604030504040204" pitchFamily="50" charset="-128"/>
                </a:rPr>
                <a:t>を入れなさい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a:solidFill>
                    <a:schemeClr val="tx1"/>
                  </a:solidFill>
                  <a:latin typeface="メイリオ" panose="020B0604030504040204" pitchFamily="50" charset="-128"/>
                  <a:ea typeface="メイリオ" panose="020B0604030504040204" pitchFamily="50" charset="-128"/>
                </a:rPr>
                <a:t>に辞書型で</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a:solidFill>
                    <a:schemeClr val="tx1"/>
                  </a:solidFill>
                  <a:latin typeface="メイリオ" panose="020B0604030504040204" pitchFamily="50" charset="-128"/>
                  <a:ea typeface="メイリオ" panose="020B0604030504040204" pitchFamily="50" charset="-128"/>
                </a:rPr>
                <a:t>田中</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a:solidFill>
                    <a:schemeClr val="tx1"/>
                  </a:solidFill>
                  <a:latin typeface="メイリオ" panose="020B0604030504040204" pitchFamily="50" charset="-128"/>
                  <a:ea typeface="メイリオ" panose="020B0604030504040204" pitchFamily="50" charset="-128"/>
                </a:rPr>
                <a:t>斉藤</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a:solidFill>
                    <a:schemeClr val="tx1"/>
                  </a:solidFill>
                  <a:latin typeface="メイリオ" panose="020B0604030504040204" pitchFamily="50" charset="-128"/>
                  <a:ea typeface="メイリオ" panose="020B0604030504040204" pitchFamily="50" charset="-128"/>
                </a:rPr>
                <a:t>後藤</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a:solidFill>
                    <a:schemeClr val="tx1"/>
                  </a:solidFill>
                  <a:latin typeface="メイリオ" panose="020B0604030504040204" pitchFamily="50" charset="-128"/>
                  <a:ea typeface="メイリオ" panose="020B0604030504040204" pitchFamily="50" charset="-128"/>
                </a:rPr>
                <a:t>を入れなさい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a:solidFill>
                    <a:schemeClr val="tx1"/>
                  </a:solidFill>
                  <a:latin typeface="メイリオ" panose="020B0604030504040204" pitchFamily="50" charset="-128"/>
                  <a:ea typeface="メイリオ" panose="020B0604030504040204" pitchFamily="50" charset="-128"/>
                </a:rPr>
                <a:t>Y</a:t>
              </a:r>
              <a:r>
                <a:rPr kumimoji="1" lang="ja-JP" altLang="en-US" sz="1200">
                  <a:solidFill>
                    <a:schemeClr val="tx1"/>
                  </a:solidFill>
                  <a:latin typeface="メイリオ" panose="020B0604030504040204" pitchFamily="50" charset="-128"/>
                  <a:ea typeface="メイリオ" panose="020B0604030504040204" pitchFamily="50" charset="-128"/>
                </a:rPr>
                <a:t>に辞書方で</a:t>
              </a:r>
              <a:r>
                <a:rPr kumimoji="1" lang="en-US" altLang="ja-JP" sz="1200" dirty="0">
                  <a:solidFill>
                    <a:schemeClr val="tx1"/>
                  </a:solidFill>
                  <a:latin typeface="メイリオ" panose="020B0604030504040204" pitchFamily="50" charset="-128"/>
                  <a:ea typeface="メイリオ" panose="020B0604030504040204" pitchFamily="50" charset="-128"/>
                </a:rPr>
                <a:t>100,200,50</a:t>
              </a:r>
              <a:r>
                <a:rPr kumimoji="1" lang="ja-JP" altLang="en-US" sz="1200">
                  <a:solidFill>
                    <a:schemeClr val="tx1"/>
                  </a:solidFill>
                  <a:latin typeface="メイリオ" panose="020B0604030504040204" pitchFamily="50" charset="-128"/>
                  <a:ea typeface="メイリオ" panose="020B0604030504040204" pitchFamily="50" charset="-128"/>
                </a:rPr>
                <a:t>を入れなさい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a:solidFill>
                    <a:schemeClr val="tx1"/>
                  </a:solidFill>
                  <a:latin typeface="メイリオ" panose="020B0604030504040204" pitchFamily="50" charset="-128"/>
                  <a:ea typeface="メイリオ" panose="020B0604030504040204" pitchFamily="50" charset="-128"/>
                </a:rPr>
                <a:t>row</a:t>
              </a:r>
              <a:r>
                <a:rPr kumimoji="1" lang="ja-JP" altLang="en-US" sz="1200">
                  <a:solidFill>
                    <a:schemeClr val="tx1"/>
                  </a:solidFill>
                  <a:latin typeface="メイリオ" panose="020B0604030504040204" pitchFamily="50" charset="-128"/>
                  <a:ea typeface="メイリオ" panose="020B0604030504040204" pitchFamily="50" charset="-128"/>
                </a:rPr>
                <a:t>に</a:t>
              </a:r>
              <a:r>
                <a:rPr kumimoji="1" lang="en-US" altLang="ja-JP" sz="1200" dirty="0">
                  <a:solidFill>
                    <a:schemeClr val="tx1"/>
                  </a:solidFill>
                  <a:latin typeface="メイリオ" panose="020B0604030504040204" pitchFamily="50" charset="-128"/>
                  <a:ea typeface="メイリオ" panose="020B0604030504040204" pitchFamily="50" charset="-128"/>
                </a:rPr>
                <a:t>2</a:t>
              </a:r>
              <a:r>
                <a:rPr kumimoji="1" lang="ja-JP" altLang="en-US" sz="1200">
                  <a:solidFill>
                    <a:schemeClr val="tx1"/>
                  </a:solidFill>
                  <a:latin typeface="メイリオ" panose="020B0604030504040204" pitchFamily="50" charset="-128"/>
                  <a:ea typeface="メイリオ" panose="020B0604030504040204" pitchFamily="50" charset="-128"/>
                </a:rPr>
                <a:t>を入れなさい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a:solidFill>
                    <a:schemeClr val="tx1"/>
                  </a:solidFill>
                  <a:latin typeface="メイリオ" panose="020B0604030504040204" pitchFamily="50" charset="-128"/>
                  <a:ea typeface="メイリオ" panose="020B0604030504040204" pitchFamily="50" charset="-128"/>
                </a:rPr>
                <a:t>num</a:t>
              </a:r>
              <a:r>
                <a:rPr kumimoji="1" lang="ja-JP" altLang="en-US" sz="1200">
                  <a:solidFill>
                    <a:schemeClr val="tx1"/>
                  </a:solidFill>
                  <a:latin typeface="メイリオ" panose="020B0604030504040204" pitchFamily="50" charset="-128"/>
                  <a:ea typeface="メイリオ" panose="020B0604030504040204" pitchFamily="50" charset="-128"/>
                </a:rPr>
                <a:t>に</a:t>
              </a:r>
              <a:r>
                <a:rPr kumimoji="1" lang="en-US" altLang="ja-JP" sz="1200" dirty="0">
                  <a:solidFill>
                    <a:schemeClr val="tx1"/>
                  </a:solidFill>
                  <a:latin typeface="メイリオ" panose="020B0604030504040204" pitchFamily="50" charset="-128"/>
                  <a:ea typeface="メイリオ" panose="020B0604030504040204" pitchFamily="50" charset="-128"/>
                </a:rPr>
                <a:t>0</a:t>
              </a:r>
              <a:r>
                <a:rPr kumimoji="1" lang="ja-JP" altLang="en-US" sz="1200">
                  <a:solidFill>
                    <a:schemeClr val="tx1"/>
                  </a:solidFill>
                  <a:latin typeface="メイリオ" panose="020B0604030504040204" pitchFamily="50" charset="-128"/>
                  <a:ea typeface="メイリオ" panose="020B0604030504040204" pitchFamily="50" charset="-128"/>
                </a:rPr>
                <a:t>を入れなさい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a:solidFill>
                    <a:schemeClr val="tx1"/>
                  </a:solidFill>
                  <a:latin typeface="メイリオ" panose="020B0604030504040204" pitchFamily="50" charset="-128"/>
                  <a:ea typeface="メイリオ" panose="020B0604030504040204" pitchFamily="50" charset="-128"/>
                </a:rPr>
                <a:t>Z</a:t>
              </a:r>
              <a:r>
                <a:rPr kumimoji="1" lang="ja-JP" altLang="en-US" sz="1200">
                  <a:solidFill>
                    <a:schemeClr val="tx1"/>
                  </a:solidFill>
                  <a:latin typeface="メイリオ" panose="020B0604030504040204" pitchFamily="50" charset="-128"/>
                  <a:ea typeface="メイリオ" panose="020B0604030504040204" pitchFamily="50" charset="-128"/>
                </a:rPr>
                <a:t>に</a:t>
              </a:r>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a:solidFill>
                    <a:schemeClr val="tx1"/>
                  </a:solidFill>
                  <a:latin typeface="メイリオ" panose="020B0604030504040204" pitchFamily="50" charset="-128"/>
                  <a:ea typeface="メイリオ" panose="020B0604030504040204" pitchFamily="50" charset="-128"/>
                </a:rPr>
                <a:t>の値を順番に入れなさい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a:solidFill>
                    <a:schemeClr val="tx1"/>
                  </a:solidFill>
                  <a:latin typeface="メイリオ" panose="020B0604030504040204" pitchFamily="50" charset="-128"/>
                  <a:ea typeface="メイリオ" panose="020B0604030504040204" pitchFamily="50" charset="-128"/>
                </a:rPr>
                <a:t>の値がなくなるまで繰り返しなさい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a:solidFill>
                    <a:schemeClr val="tx1"/>
                  </a:solidFill>
                  <a:latin typeface="メイリオ" panose="020B0604030504040204" pitchFamily="50" charset="-128"/>
                  <a:ea typeface="メイリオ" panose="020B0604030504040204" pitchFamily="50" charset="-128"/>
                </a:rPr>
                <a:t>‘A’</a:t>
              </a:r>
              <a:r>
                <a:rPr kumimoji="1" lang="ja-JP" altLang="en-US" sz="1200">
                  <a:solidFill>
                    <a:schemeClr val="tx1"/>
                  </a:solidFill>
                  <a:latin typeface="メイリオ" panose="020B0604030504040204" pitchFamily="50" charset="-128"/>
                  <a:ea typeface="メイリオ" panose="020B0604030504040204" pitchFamily="50" charset="-128"/>
                </a:rPr>
                <a:t>と</a:t>
              </a:r>
              <a:r>
                <a:rPr kumimoji="1" lang="en-US" altLang="ja-JP" sz="1200" dirty="0">
                  <a:solidFill>
                    <a:schemeClr val="tx1"/>
                  </a:solidFill>
                  <a:latin typeface="メイリオ" panose="020B0604030504040204" pitchFamily="50" charset="-128"/>
                  <a:ea typeface="メイリオ" panose="020B0604030504040204" pitchFamily="50" charset="-128"/>
                </a:rPr>
                <a:t>row</a:t>
              </a:r>
              <a:r>
                <a:rPr kumimoji="1" lang="ja-JP" altLang="en-US" sz="1200">
                  <a:solidFill>
                    <a:schemeClr val="tx1"/>
                  </a:solidFill>
                  <a:latin typeface="メイリオ" panose="020B0604030504040204" pitchFamily="50" charset="-128"/>
                  <a:ea typeface="メイリオ" panose="020B0604030504040204" pitchFamily="50" charset="-128"/>
                </a:rPr>
                <a:t>の値を加えた場所に、</a:t>
              </a:r>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a:solidFill>
                    <a:schemeClr val="tx1"/>
                  </a:solidFill>
                  <a:latin typeface="メイリオ" panose="020B0604030504040204" pitchFamily="50" charset="-128"/>
                  <a:ea typeface="メイリオ" panose="020B0604030504040204" pitchFamily="50" charset="-128"/>
                </a:rPr>
                <a:t>の</a:t>
              </a:r>
              <a:r>
                <a:rPr kumimoji="1" lang="en-US" altLang="ja-JP" sz="1200" dirty="0">
                  <a:solidFill>
                    <a:schemeClr val="tx1"/>
                  </a:solidFill>
                  <a:latin typeface="メイリオ" panose="020B0604030504040204" pitchFamily="50" charset="-128"/>
                  <a:ea typeface="メイリオ" panose="020B0604030504040204" pitchFamily="50" charset="-128"/>
                </a:rPr>
                <a:t>num</a:t>
              </a:r>
              <a:r>
                <a:rPr kumimoji="1" lang="ja-JP" altLang="en-US" sz="1200">
                  <a:solidFill>
                    <a:schemeClr val="tx1"/>
                  </a:solidFill>
                  <a:latin typeface="メイリオ" panose="020B0604030504040204" pitchFamily="50" charset="-128"/>
                  <a:ea typeface="メイリオ" panose="020B0604030504040204" pitchFamily="50" charset="-128"/>
                </a:rPr>
                <a:t>番目の値を入れなさい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a:solidFill>
                    <a:schemeClr val="tx1"/>
                  </a:solidFill>
                  <a:latin typeface="メイリオ" panose="020B0604030504040204" pitchFamily="50" charset="-128"/>
                  <a:ea typeface="メイリオ" panose="020B0604030504040204" pitchFamily="50" charset="-128"/>
                </a:rPr>
                <a:t>‘B’</a:t>
              </a:r>
              <a:r>
                <a:rPr kumimoji="1" lang="ja-JP" altLang="en-US" sz="1200">
                  <a:solidFill>
                    <a:schemeClr val="tx1"/>
                  </a:solidFill>
                  <a:latin typeface="メイリオ" panose="020B0604030504040204" pitchFamily="50" charset="-128"/>
                  <a:ea typeface="メイリオ" panose="020B0604030504040204" pitchFamily="50" charset="-128"/>
                </a:rPr>
                <a:t>と</a:t>
              </a:r>
              <a:r>
                <a:rPr kumimoji="1" lang="en-US" altLang="ja-JP" sz="1200" dirty="0">
                  <a:solidFill>
                    <a:schemeClr val="tx1"/>
                  </a:solidFill>
                  <a:latin typeface="メイリオ" panose="020B0604030504040204" pitchFamily="50" charset="-128"/>
                  <a:ea typeface="メイリオ" panose="020B0604030504040204" pitchFamily="50" charset="-128"/>
                </a:rPr>
                <a:t>row</a:t>
              </a:r>
              <a:r>
                <a:rPr kumimoji="1" lang="ja-JP" altLang="en-US" sz="1200">
                  <a:solidFill>
                    <a:schemeClr val="tx1"/>
                  </a:solidFill>
                  <a:latin typeface="メイリオ" panose="020B0604030504040204" pitchFamily="50" charset="-128"/>
                  <a:ea typeface="メイリオ" panose="020B0604030504040204" pitchFamily="50" charset="-128"/>
                </a:rPr>
                <a:t>の値を加えた場所に</a:t>
              </a:r>
              <a:r>
                <a:rPr kumimoji="1" lang="en-US" altLang="ja-JP" sz="1200" dirty="0">
                  <a:solidFill>
                    <a:schemeClr val="tx1"/>
                  </a:solidFill>
                  <a:latin typeface="メイリオ" panose="020B0604030504040204" pitchFamily="50" charset="-128"/>
                  <a:ea typeface="メイリオ" panose="020B0604030504040204" pitchFamily="50" charset="-128"/>
                </a:rPr>
                <a:t>,y</a:t>
              </a:r>
              <a:r>
                <a:rPr kumimoji="1" lang="ja-JP" altLang="en-US" sz="1200">
                  <a:solidFill>
                    <a:schemeClr val="tx1"/>
                  </a:solidFill>
                  <a:latin typeface="メイリオ" panose="020B0604030504040204" pitchFamily="50" charset="-128"/>
                  <a:ea typeface="メイリオ" panose="020B0604030504040204" pitchFamily="50" charset="-128"/>
                </a:rPr>
                <a:t>の</a:t>
              </a:r>
              <a:r>
                <a:rPr kumimoji="1" lang="en-US" altLang="ja-JP" sz="1200" dirty="0">
                  <a:solidFill>
                    <a:schemeClr val="tx1"/>
                  </a:solidFill>
                  <a:latin typeface="メイリオ" panose="020B0604030504040204" pitchFamily="50" charset="-128"/>
                  <a:ea typeface="メイリオ" panose="020B0604030504040204" pitchFamily="50" charset="-128"/>
                </a:rPr>
                <a:t>num</a:t>
              </a:r>
              <a:r>
                <a:rPr kumimoji="1" lang="ja-JP" altLang="en-US" sz="1200">
                  <a:solidFill>
                    <a:schemeClr val="tx1"/>
                  </a:solidFill>
                  <a:latin typeface="メイリオ" panose="020B0604030504040204" pitchFamily="50" charset="-128"/>
                  <a:ea typeface="メイリオ" panose="020B0604030504040204" pitchFamily="50" charset="-128"/>
                </a:rPr>
                <a:t>番目の値を入れなさい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a:solidFill>
                    <a:schemeClr val="tx1"/>
                  </a:solidFill>
                  <a:latin typeface="メイリオ" panose="020B0604030504040204" pitchFamily="50" charset="-128"/>
                  <a:ea typeface="メイリオ" panose="020B0604030504040204" pitchFamily="50" charset="-128"/>
                </a:rPr>
                <a:t>Row</a:t>
              </a:r>
              <a:r>
                <a:rPr kumimoji="1" lang="ja-JP" altLang="en-US" sz="1200">
                  <a:solidFill>
                    <a:schemeClr val="tx1"/>
                  </a:solidFill>
                  <a:latin typeface="メイリオ" panose="020B0604030504040204" pitchFamily="50" charset="-128"/>
                  <a:ea typeface="メイリオ" panose="020B0604030504040204" pitchFamily="50" charset="-128"/>
                </a:rPr>
                <a:t>の値を</a:t>
              </a:r>
              <a:r>
                <a:rPr kumimoji="1" lang="en-US" altLang="ja-JP" sz="1200" dirty="0">
                  <a:solidFill>
                    <a:schemeClr val="tx1"/>
                  </a:solidFill>
                  <a:latin typeface="メイリオ" panose="020B0604030504040204" pitchFamily="50" charset="-128"/>
                  <a:ea typeface="メイリオ" panose="020B0604030504040204" pitchFamily="50" charset="-128"/>
                </a:rPr>
                <a:t>+1</a:t>
              </a:r>
              <a:r>
                <a:rPr kumimoji="1" lang="ja-JP" altLang="en-US" sz="1200">
                  <a:solidFill>
                    <a:schemeClr val="tx1"/>
                  </a:solidFill>
                  <a:latin typeface="メイリオ" panose="020B0604030504040204" pitchFamily="50" charset="-128"/>
                  <a:ea typeface="メイリオ" panose="020B0604030504040204" pitchFamily="50" charset="-128"/>
                </a:rPr>
                <a:t>しなさい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a:solidFill>
                    <a:schemeClr val="tx1"/>
                  </a:solidFill>
                  <a:latin typeface="メイリオ" panose="020B0604030504040204" pitchFamily="50" charset="-128"/>
                  <a:ea typeface="メイリオ" panose="020B0604030504040204" pitchFamily="50" charset="-128"/>
                </a:rPr>
                <a:t>Num</a:t>
              </a:r>
              <a:r>
                <a:rPr kumimoji="1" lang="ja-JP" altLang="en-US" sz="1200">
                  <a:solidFill>
                    <a:schemeClr val="tx1"/>
                  </a:solidFill>
                  <a:latin typeface="メイリオ" panose="020B0604030504040204" pitchFamily="50" charset="-128"/>
                  <a:ea typeface="メイリオ" panose="020B0604030504040204" pitchFamily="50" charset="-128"/>
                </a:rPr>
                <a:t>の値を</a:t>
              </a:r>
              <a:r>
                <a:rPr kumimoji="1" lang="en-US" altLang="ja-JP" sz="1200" dirty="0">
                  <a:solidFill>
                    <a:schemeClr val="tx1"/>
                  </a:solidFill>
                  <a:latin typeface="メイリオ" panose="020B0604030504040204" pitchFamily="50" charset="-128"/>
                  <a:ea typeface="メイリオ" panose="020B0604030504040204" pitchFamily="50" charset="-128"/>
                </a:rPr>
                <a:t>+1</a:t>
              </a:r>
              <a:r>
                <a:rPr kumimoji="1" lang="ja-JP" altLang="en-US" sz="1200">
                  <a:solidFill>
                    <a:schemeClr val="tx1"/>
                  </a:solidFill>
                  <a:latin typeface="メイリオ" panose="020B0604030504040204" pitchFamily="50" charset="-128"/>
                  <a:ea typeface="メイリオ" panose="020B0604030504040204" pitchFamily="50" charset="-128"/>
                </a:rPr>
                <a:t>しなさい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a:solidFill>
                    <a:schemeClr val="tx1"/>
                  </a:solidFill>
                  <a:latin typeface="メイリオ" panose="020B0604030504040204" pitchFamily="50" charset="-128"/>
                  <a:ea typeface="メイリオ" panose="020B0604030504040204" pitchFamily="50" charset="-128"/>
                </a:rPr>
                <a:t>Excel</a:t>
              </a:r>
              <a:r>
                <a:rPr kumimoji="1" lang="ja-JP" altLang="en-US" sz="1200">
                  <a:solidFill>
                    <a:schemeClr val="tx1"/>
                  </a:solidFill>
                  <a:latin typeface="メイリオ" panose="020B0604030504040204" pitchFamily="50" charset="-128"/>
                  <a:ea typeface="メイリオ" panose="020B0604030504040204" pitchFamily="50" charset="-128"/>
                </a:rPr>
                <a:t>ファイルを</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en-US" altLang="ja-JP" sz="1200" dirty="0" err="1">
                  <a:solidFill>
                    <a:schemeClr val="tx1"/>
                  </a:solidFill>
                  <a:latin typeface="メイリオ" panose="020B0604030504040204" pitchFamily="50" charset="-128"/>
                  <a:ea typeface="メイリオ" panose="020B0604030504040204" pitchFamily="50" charset="-128"/>
                </a:rPr>
                <a:t>test.xlsx</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a:solidFill>
                    <a:schemeClr val="tx1"/>
                  </a:solidFill>
                  <a:latin typeface="メイリオ" panose="020B0604030504040204" pitchFamily="50" charset="-128"/>
                  <a:ea typeface="メイリオ" panose="020B0604030504040204" pitchFamily="50" charset="-128"/>
                </a:rPr>
                <a:t>と名前を付けて、カレンとディレクトリに保存しなさい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a:solidFill>
                    <a:schemeClr val="tx1"/>
                  </a:solidFill>
                  <a:latin typeface="メイリオ" panose="020B0604030504040204" pitchFamily="50" charset="-128"/>
                  <a:ea typeface="メイリオ" panose="020B0604030504040204" pitchFamily="50" charset="-128"/>
                </a:rPr>
                <a:t>Excel</a:t>
              </a:r>
              <a:r>
                <a:rPr kumimoji="1" lang="ja-JP" altLang="en-US" sz="1200">
                  <a:solidFill>
                    <a:schemeClr val="tx1"/>
                  </a:solidFill>
                  <a:latin typeface="メイリオ" panose="020B0604030504040204" pitchFamily="50" charset="-128"/>
                  <a:ea typeface="メイリオ" panose="020B0604030504040204" pitchFamily="50" charset="-128"/>
                </a:rPr>
                <a:t>ファイルを‘</a:t>
              </a:r>
              <a:r>
                <a:rPr kumimoji="1" lang="en-US" altLang="ja-JP" sz="1200" dirty="0">
                  <a:solidFill>
                    <a:schemeClr val="tx1"/>
                  </a:solidFill>
                  <a:latin typeface="メイリオ" panose="020B0604030504040204" pitchFamily="50" charset="-128"/>
                  <a:ea typeface="メイリオ" panose="020B0604030504040204" pitchFamily="50" charset="-128"/>
                </a:rPr>
                <a:t>test1.xlsx</a:t>
              </a:r>
              <a:r>
                <a:rPr kumimoji="1" lang="ja-JP" altLang="en-US" sz="1200">
                  <a:solidFill>
                    <a:schemeClr val="tx1"/>
                  </a:solidFill>
                  <a:latin typeface="メイリオ" panose="020B0604030504040204" pitchFamily="50" charset="-128"/>
                  <a:ea typeface="メイリオ" panose="020B0604030504040204" pitchFamily="50" charset="-128"/>
                </a:rPr>
                <a:t>’と名前を付けて、カレンとディレクトリ保存しなさい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p:txBody>
        </p:sp>
        <p:sp>
          <p:nvSpPr>
            <p:cNvPr id="12" name="四角形: 角を丸くする 28">
              <a:extLst>
                <a:ext uri="{FF2B5EF4-FFF2-40B4-BE49-F238E27FC236}">
                  <a16:creationId xmlns:a16="http://schemas.microsoft.com/office/drawing/2014/main" id="{5E1843DC-CA11-554D-9E23-A05E9C5F6349}"/>
                </a:ext>
              </a:extLst>
            </p:cNvPr>
            <p:cNvSpPr/>
            <p:nvPr/>
          </p:nvSpPr>
          <p:spPr>
            <a:xfrm>
              <a:off x="5708465" y="1715249"/>
              <a:ext cx="1599801" cy="25566"/>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latin typeface="メイリオ" panose="020B0604030504040204" pitchFamily="50" charset="-128"/>
                  <a:ea typeface="メイリオ" panose="020B0604030504040204" pitchFamily="50" charset="-128"/>
                </a:rPr>
                <a:t>読み下し</a:t>
              </a:r>
            </a:p>
          </p:txBody>
        </p:sp>
      </p:grpSp>
      <p:sp>
        <p:nvSpPr>
          <p:cNvPr id="14" name="楕円 10">
            <a:extLst>
              <a:ext uri="{FF2B5EF4-FFF2-40B4-BE49-F238E27FC236}">
                <a16:creationId xmlns:a16="http://schemas.microsoft.com/office/drawing/2014/main" id="{7FAD04FB-83D5-5F42-92DF-D395387BBE5F}"/>
              </a:ext>
            </a:extLst>
          </p:cNvPr>
          <p:cNvSpPr/>
          <p:nvPr/>
        </p:nvSpPr>
        <p:spPr>
          <a:xfrm>
            <a:off x="6555309" y="293243"/>
            <a:ext cx="2340529" cy="964734"/>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チェック依頼</a:t>
            </a:r>
            <a:endParaRPr kumimoji="1" lang="ja-JP" altLang="en-US" dirty="0"/>
          </a:p>
        </p:txBody>
      </p:sp>
    </p:spTree>
    <p:extLst>
      <p:ext uri="{BB962C8B-B14F-4D97-AF65-F5344CB8AC3E}">
        <p14:creationId xmlns:p14="http://schemas.microsoft.com/office/powerpoint/2010/main" val="381751936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37</a:t>
            </a:fld>
            <a:endParaRPr kumimoji="1" lang="ja-JP" altLang="en-US"/>
          </a:p>
        </p:txBody>
      </p:sp>
      <p:sp>
        <p:nvSpPr>
          <p:cNvPr id="42" name="テキスト ボックス 41">
            <a:extLst>
              <a:ext uri="{FF2B5EF4-FFF2-40B4-BE49-F238E27FC236}">
                <a16:creationId xmlns:a16="http://schemas.microsoft.com/office/drawing/2014/main" id="{50B2579F-4FA1-49C7-9128-C011AF1164F5}"/>
              </a:ext>
            </a:extLst>
          </p:cNvPr>
          <p:cNvSpPr txBox="1"/>
          <p:nvPr/>
        </p:nvSpPr>
        <p:spPr>
          <a:xfrm>
            <a:off x="161075" y="657813"/>
            <a:ext cx="4738096" cy="600164"/>
          </a:xfrm>
          <a:prstGeom prst="rect">
            <a:avLst/>
          </a:prstGeom>
          <a:noFill/>
        </p:spPr>
        <p:txBody>
          <a:bodyPr wrap="square" rtlCol="0">
            <a:spAutoFit/>
          </a:bodyPr>
          <a:lstStyle/>
          <a:p>
            <a:pPr>
              <a:lnSpc>
                <a:spcPct val="150000"/>
              </a:lnSpc>
            </a:pPr>
            <a:r>
              <a:rPr lang="ja-JP" altLang="en-US" sz="2400" b="1" dirty="0">
                <a:solidFill>
                  <a:schemeClr val="accent1"/>
                </a:solidFill>
                <a:latin typeface="メイリオ" panose="020B0604030504040204" pitchFamily="50" charset="-128"/>
                <a:ea typeface="メイリオ" panose="020B0604030504040204" pitchFamily="50" charset="-128"/>
              </a:rPr>
              <a:t>ライブラリを使ってみよう</a:t>
            </a:r>
            <a:endParaRPr lang="zh-TW" altLang="en-US" sz="2400" b="1" dirty="0">
              <a:solidFill>
                <a:schemeClr val="accent1"/>
              </a:solidFill>
              <a:latin typeface="メイリオ" panose="020B0604030504040204" pitchFamily="50" charset="-128"/>
              <a:ea typeface="メイリオ" panose="020B0604030504040204" pitchFamily="50" charset="-128"/>
            </a:endParaRPr>
          </a:p>
        </p:txBody>
      </p:sp>
      <p:sp>
        <p:nvSpPr>
          <p:cNvPr id="10" name="テキスト ボックス 9">
            <a:extLst>
              <a:ext uri="{FF2B5EF4-FFF2-40B4-BE49-F238E27FC236}">
                <a16:creationId xmlns:a16="http://schemas.microsoft.com/office/drawing/2014/main" id="{32ADA412-2421-48DC-BF66-2CF68B3AF5CE}"/>
              </a:ext>
            </a:extLst>
          </p:cNvPr>
          <p:cNvSpPr txBox="1"/>
          <p:nvPr/>
        </p:nvSpPr>
        <p:spPr>
          <a:xfrm>
            <a:off x="111212" y="117527"/>
            <a:ext cx="5828193"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具体的なコードの書き方</a:t>
            </a:r>
          </a:p>
        </p:txBody>
      </p:sp>
      <p:sp>
        <p:nvSpPr>
          <p:cNvPr id="13" name="テキスト ボックス 12">
            <a:extLst>
              <a:ext uri="{FF2B5EF4-FFF2-40B4-BE49-F238E27FC236}">
                <a16:creationId xmlns:a16="http://schemas.microsoft.com/office/drawing/2014/main" id="{427C87A4-D02E-41B8-B213-462B56D93211}"/>
              </a:ext>
            </a:extLst>
          </p:cNvPr>
          <p:cNvSpPr txBox="1"/>
          <p:nvPr/>
        </p:nvSpPr>
        <p:spPr>
          <a:xfrm>
            <a:off x="248161" y="1174153"/>
            <a:ext cx="5266602" cy="369332"/>
          </a:xfrm>
          <a:prstGeom prst="rect">
            <a:avLst/>
          </a:prstGeom>
          <a:noFill/>
          <a:ln>
            <a:noFill/>
          </a:ln>
        </p:spPr>
        <p:txBody>
          <a:bodyPr wrap="square" rtlCol="0">
            <a:spAutoFit/>
          </a:bodyPr>
          <a:lstStyle/>
          <a:p>
            <a:r>
              <a:rPr kumimoji="1" lang="en-US" altLang="ja-JP" b="1" u="sng" dirty="0">
                <a:solidFill>
                  <a:schemeClr val="accent5"/>
                </a:solidFill>
                <a:latin typeface="メイリオ" panose="020B0604030504040204" pitchFamily="50" charset="-128"/>
                <a:ea typeface="メイリオ" panose="020B0604030504040204" pitchFamily="50" charset="-128"/>
              </a:rPr>
              <a:t>Excel</a:t>
            </a:r>
            <a:r>
              <a:rPr kumimoji="1" lang="ja-JP" altLang="en-US" b="1" u="sng" dirty="0">
                <a:solidFill>
                  <a:schemeClr val="accent5"/>
                </a:solidFill>
                <a:latin typeface="メイリオ" panose="020B0604030504040204" pitchFamily="50" charset="-128"/>
                <a:ea typeface="メイリオ" panose="020B0604030504040204" pitchFamily="50" charset="-128"/>
              </a:rPr>
              <a:t>に色や罫線を付け、セルの幅などを変える</a:t>
            </a:r>
          </a:p>
        </p:txBody>
      </p:sp>
      <p:sp>
        <p:nvSpPr>
          <p:cNvPr id="7" name="正方形/長方形 6">
            <a:extLst>
              <a:ext uri="{FF2B5EF4-FFF2-40B4-BE49-F238E27FC236}">
                <a16:creationId xmlns:a16="http://schemas.microsoft.com/office/drawing/2014/main" id="{9D07CC7E-57FF-436D-AB0A-2FFCB59A3E5A}"/>
              </a:ext>
            </a:extLst>
          </p:cNvPr>
          <p:cNvSpPr/>
          <p:nvPr/>
        </p:nvSpPr>
        <p:spPr>
          <a:xfrm>
            <a:off x="248161" y="1491502"/>
            <a:ext cx="4210431" cy="5248972"/>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400" dirty="0">
                <a:solidFill>
                  <a:schemeClr val="tx1"/>
                </a:solidFill>
                <a:latin typeface="メイリオ" panose="020B0604030504040204" pitchFamily="50" charset="-128"/>
                <a:ea typeface="メイリオ" panose="020B0604030504040204" pitchFamily="50" charset="-128"/>
              </a:rPr>
              <a:t>import </a:t>
            </a:r>
            <a:r>
              <a:rPr kumimoji="1" lang="en-US" altLang="ja-JP" sz="1400" dirty="0" err="1">
                <a:solidFill>
                  <a:schemeClr val="tx1"/>
                </a:solidFill>
                <a:latin typeface="メイリオ" panose="020B0604030504040204" pitchFamily="50" charset="-128"/>
                <a:ea typeface="メイリオ" panose="020B0604030504040204" pitchFamily="50" charset="-128"/>
              </a:rPr>
              <a:t>openpyxl</a:t>
            </a:r>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a:solidFill>
                  <a:schemeClr val="tx1"/>
                </a:solidFill>
                <a:latin typeface="メイリオ" panose="020B0604030504040204" pitchFamily="50" charset="-128"/>
                <a:ea typeface="メイリオ" panose="020B0604030504040204" pitchFamily="50" charset="-128"/>
              </a:rPr>
              <a:t>from </a:t>
            </a:r>
            <a:r>
              <a:rPr kumimoji="1" lang="en-US" altLang="ja-JP" sz="1400" dirty="0" err="1">
                <a:solidFill>
                  <a:schemeClr val="tx1"/>
                </a:solidFill>
                <a:latin typeface="メイリオ" panose="020B0604030504040204" pitchFamily="50" charset="-128"/>
                <a:ea typeface="メイリオ" panose="020B0604030504040204" pitchFamily="50" charset="-128"/>
              </a:rPr>
              <a:t>openpyxl.styles</a:t>
            </a:r>
            <a:r>
              <a:rPr kumimoji="1" lang="en-US" altLang="ja-JP" sz="1400" dirty="0">
                <a:solidFill>
                  <a:schemeClr val="tx1"/>
                </a:solidFill>
                <a:latin typeface="メイリオ" panose="020B0604030504040204" pitchFamily="50" charset="-128"/>
                <a:ea typeface="メイリオ" panose="020B0604030504040204" pitchFamily="50" charset="-128"/>
              </a:rPr>
              <a:t> import </a:t>
            </a:r>
            <a:r>
              <a:rPr kumimoji="1" lang="en-US" altLang="ja-JP" sz="1400" dirty="0" err="1">
                <a:solidFill>
                  <a:schemeClr val="tx1"/>
                </a:solidFill>
                <a:latin typeface="メイリオ" panose="020B0604030504040204" pitchFamily="50" charset="-128"/>
                <a:ea typeface="メイリオ" panose="020B0604030504040204" pitchFamily="50" charset="-128"/>
              </a:rPr>
              <a:t>Border,Side</a:t>
            </a:r>
            <a:endParaRPr kumimoji="1" lang="en-US" altLang="ja-JP" sz="1400" dirty="0">
              <a:solidFill>
                <a:schemeClr val="tx1"/>
              </a:solidFill>
              <a:latin typeface="メイリオ" panose="020B0604030504040204" pitchFamily="50" charset="-128"/>
              <a:ea typeface="メイリオ" panose="020B0604030504040204" pitchFamily="50" charset="-128"/>
            </a:endParaRPr>
          </a:p>
          <a:p>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err="1">
                <a:solidFill>
                  <a:schemeClr val="tx1"/>
                </a:solidFill>
                <a:latin typeface="メイリオ" panose="020B0604030504040204" pitchFamily="50" charset="-128"/>
                <a:ea typeface="メイリオ" panose="020B0604030504040204" pitchFamily="50" charset="-128"/>
              </a:rPr>
              <a:t>wb</a:t>
            </a:r>
            <a:r>
              <a:rPr kumimoji="1" lang="en-US" altLang="ja-JP" sz="1400" dirty="0">
                <a:solidFill>
                  <a:schemeClr val="tx1"/>
                </a:solidFill>
                <a:latin typeface="メイリオ" panose="020B0604030504040204" pitchFamily="50" charset="-128"/>
                <a:ea typeface="メイリオ" panose="020B0604030504040204" pitchFamily="50" charset="-128"/>
              </a:rPr>
              <a:t> = </a:t>
            </a:r>
            <a:r>
              <a:rPr kumimoji="1" lang="en-US" altLang="ja-JP" sz="1400" dirty="0" err="1">
                <a:solidFill>
                  <a:schemeClr val="tx1"/>
                </a:solidFill>
                <a:latin typeface="メイリオ" panose="020B0604030504040204" pitchFamily="50" charset="-128"/>
                <a:ea typeface="メイリオ" panose="020B0604030504040204" pitchFamily="50" charset="-128"/>
              </a:rPr>
              <a:t>openpyxl.load_workbook</a:t>
            </a:r>
            <a:r>
              <a:rPr kumimoji="1" lang="en-US" altLang="ja-JP" sz="1400" dirty="0">
                <a:solidFill>
                  <a:schemeClr val="tx1"/>
                </a:solidFill>
                <a:latin typeface="メイリオ" panose="020B0604030504040204" pitchFamily="50" charset="-128"/>
                <a:ea typeface="メイリオ" panose="020B0604030504040204" pitchFamily="50" charset="-128"/>
              </a:rPr>
              <a:t>(</a:t>
            </a:r>
            <a:r>
              <a:rPr kumimoji="1" lang="en-US" altLang="ja-JP" sz="1400" dirty="0" err="1">
                <a:solidFill>
                  <a:schemeClr val="tx1"/>
                </a:solidFill>
                <a:latin typeface="メイリオ" panose="020B0604030504040204" pitchFamily="50" charset="-128"/>
                <a:ea typeface="メイリオ" panose="020B0604030504040204" pitchFamily="50" charset="-128"/>
              </a:rPr>
              <a:t>r"test.xlsx</a:t>
            </a:r>
            <a:r>
              <a:rPr kumimoji="1" lang="en-US" altLang="ja-JP" sz="1400" dirty="0">
                <a:solidFill>
                  <a:schemeClr val="tx1"/>
                </a:solidFill>
                <a:latin typeface="メイリオ" panose="020B0604030504040204" pitchFamily="50" charset="-128"/>
                <a:ea typeface="メイリオ" panose="020B0604030504040204" pitchFamily="50" charset="-128"/>
              </a:rPr>
              <a:t>")</a:t>
            </a:r>
          </a:p>
          <a:p>
            <a:r>
              <a:rPr kumimoji="1" lang="en-US" altLang="ja-JP" sz="1400" dirty="0" err="1">
                <a:solidFill>
                  <a:schemeClr val="tx1"/>
                </a:solidFill>
                <a:latin typeface="メイリオ" panose="020B0604030504040204" pitchFamily="50" charset="-128"/>
                <a:ea typeface="メイリオ" panose="020B0604030504040204" pitchFamily="50" charset="-128"/>
              </a:rPr>
              <a:t>ws</a:t>
            </a:r>
            <a:r>
              <a:rPr kumimoji="1" lang="en-US" altLang="ja-JP" sz="1400" dirty="0">
                <a:solidFill>
                  <a:schemeClr val="tx1"/>
                </a:solidFill>
                <a:latin typeface="メイリオ" panose="020B0604030504040204" pitchFamily="50" charset="-128"/>
                <a:ea typeface="メイリオ" panose="020B0604030504040204" pitchFamily="50" charset="-128"/>
              </a:rPr>
              <a:t> = </a:t>
            </a:r>
            <a:r>
              <a:rPr kumimoji="1" lang="en-US" altLang="ja-JP" sz="1400" dirty="0" err="1">
                <a:solidFill>
                  <a:schemeClr val="tx1"/>
                </a:solidFill>
                <a:latin typeface="メイリオ" panose="020B0604030504040204" pitchFamily="50" charset="-128"/>
                <a:ea typeface="メイリオ" panose="020B0604030504040204" pitchFamily="50" charset="-128"/>
              </a:rPr>
              <a:t>wb.active</a:t>
            </a:r>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err="1">
                <a:solidFill>
                  <a:schemeClr val="tx1"/>
                </a:solidFill>
                <a:latin typeface="メイリオ" panose="020B0604030504040204" pitchFamily="50" charset="-128"/>
                <a:ea typeface="メイリオ" panose="020B0604030504040204" pitchFamily="50" charset="-128"/>
              </a:rPr>
              <a:t>wsn</a:t>
            </a:r>
            <a:r>
              <a:rPr kumimoji="1" lang="en-US" altLang="ja-JP" sz="1400" dirty="0">
                <a:solidFill>
                  <a:schemeClr val="tx1"/>
                </a:solidFill>
                <a:latin typeface="メイリオ" panose="020B0604030504040204" pitchFamily="50" charset="-128"/>
                <a:ea typeface="メイリオ" panose="020B0604030504040204" pitchFamily="50" charset="-128"/>
              </a:rPr>
              <a:t> = </a:t>
            </a:r>
            <a:r>
              <a:rPr kumimoji="1" lang="en-US" altLang="ja-JP" sz="1400" dirty="0" err="1">
                <a:solidFill>
                  <a:schemeClr val="tx1"/>
                </a:solidFill>
                <a:latin typeface="メイリオ" panose="020B0604030504040204" pitchFamily="50" charset="-128"/>
                <a:ea typeface="メイリオ" panose="020B0604030504040204" pitchFamily="50" charset="-128"/>
              </a:rPr>
              <a:t>wb.copy_worksheet</a:t>
            </a:r>
            <a:r>
              <a:rPr kumimoji="1" lang="en-US" altLang="ja-JP" sz="1400" dirty="0">
                <a:solidFill>
                  <a:schemeClr val="tx1"/>
                </a:solidFill>
                <a:latin typeface="メイリオ" panose="020B0604030504040204" pitchFamily="50" charset="-128"/>
                <a:ea typeface="メイリオ" panose="020B0604030504040204" pitchFamily="50" charset="-128"/>
              </a:rPr>
              <a:t>(</a:t>
            </a:r>
            <a:r>
              <a:rPr kumimoji="1" lang="en-US" altLang="ja-JP" sz="1400" dirty="0" err="1">
                <a:solidFill>
                  <a:schemeClr val="tx1"/>
                </a:solidFill>
                <a:latin typeface="メイリオ" panose="020B0604030504040204" pitchFamily="50" charset="-128"/>
                <a:ea typeface="メイリオ" panose="020B0604030504040204" pitchFamily="50" charset="-128"/>
              </a:rPr>
              <a:t>ws</a:t>
            </a:r>
            <a:r>
              <a:rPr kumimoji="1" lang="en-US" altLang="ja-JP" sz="1400" dirty="0">
                <a:solidFill>
                  <a:schemeClr val="tx1"/>
                </a:solidFill>
                <a:latin typeface="メイリオ" panose="020B0604030504040204" pitchFamily="50" charset="-128"/>
                <a:ea typeface="メイリオ" panose="020B0604030504040204" pitchFamily="50" charset="-128"/>
              </a:rPr>
              <a:t>)</a:t>
            </a:r>
          </a:p>
          <a:p>
            <a:r>
              <a:rPr kumimoji="1" lang="en-US" altLang="ja-JP" sz="1400" dirty="0" err="1">
                <a:solidFill>
                  <a:schemeClr val="tx1"/>
                </a:solidFill>
                <a:latin typeface="メイリオ" panose="020B0604030504040204" pitchFamily="50" charset="-128"/>
                <a:ea typeface="メイリオ" panose="020B0604030504040204" pitchFamily="50" charset="-128"/>
              </a:rPr>
              <a:t>wsn.title</a:t>
            </a:r>
            <a:r>
              <a:rPr kumimoji="1" lang="en-US" altLang="ja-JP" sz="1400" dirty="0">
                <a:solidFill>
                  <a:schemeClr val="tx1"/>
                </a:solidFill>
                <a:latin typeface="メイリオ" panose="020B0604030504040204" pitchFamily="50" charset="-128"/>
                <a:ea typeface="メイリオ" panose="020B0604030504040204" pitchFamily="50" charset="-128"/>
              </a:rPr>
              <a:t> = ‘test’</a:t>
            </a:r>
          </a:p>
          <a:p>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err="1">
                <a:solidFill>
                  <a:schemeClr val="tx1"/>
                </a:solidFill>
                <a:latin typeface="メイリオ" panose="020B0604030504040204" pitchFamily="50" charset="-128"/>
                <a:ea typeface="メイリオ" panose="020B0604030504040204" pitchFamily="50" charset="-128"/>
              </a:rPr>
              <a:t>ws.column_dimensions</a:t>
            </a:r>
            <a:r>
              <a:rPr kumimoji="1" lang="en-US" altLang="ja-JP" sz="1400" dirty="0">
                <a:solidFill>
                  <a:schemeClr val="tx1"/>
                </a:solidFill>
                <a:latin typeface="メイリオ" panose="020B0604030504040204" pitchFamily="50" charset="-128"/>
                <a:ea typeface="メイリオ" panose="020B0604030504040204" pitchFamily="50" charset="-128"/>
              </a:rPr>
              <a:t>['A'].width = 50</a:t>
            </a:r>
          </a:p>
          <a:p>
            <a:r>
              <a:rPr kumimoji="1" lang="en-US" altLang="ja-JP" sz="1400" dirty="0" err="1">
                <a:solidFill>
                  <a:schemeClr val="tx1"/>
                </a:solidFill>
                <a:latin typeface="メイリオ" panose="020B0604030504040204" pitchFamily="50" charset="-128"/>
                <a:ea typeface="メイリオ" panose="020B0604030504040204" pitchFamily="50" charset="-128"/>
              </a:rPr>
              <a:t>ws.row_dimensions</a:t>
            </a:r>
            <a:r>
              <a:rPr kumimoji="1" lang="en-US" altLang="ja-JP" sz="1400" dirty="0">
                <a:solidFill>
                  <a:schemeClr val="tx1"/>
                </a:solidFill>
                <a:latin typeface="メイリオ" panose="020B0604030504040204" pitchFamily="50" charset="-128"/>
                <a:ea typeface="メイリオ" panose="020B0604030504040204" pitchFamily="50" charset="-128"/>
              </a:rPr>
              <a:t>[1].height = 20</a:t>
            </a:r>
          </a:p>
          <a:p>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err="1">
                <a:solidFill>
                  <a:schemeClr val="tx1"/>
                </a:solidFill>
                <a:latin typeface="メイリオ" panose="020B0604030504040204" pitchFamily="50" charset="-128"/>
                <a:ea typeface="メイリオ" panose="020B0604030504040204" pitchFamily="50" charset="-128"/>
              </a:rPr>
              <a:t>ws.column_dimensions</a:t>
            </a:r>
            <a:r>
              <a:rPr kumimoji="1" lang="en-US" altLang="ja-JP" sz="1400" dirty="0">
                <a:solidFill>
                  <a:schemeClr val="tx1"/>
                </a:solidFill>
                <a:latin typeface="メイリオ" panose="020B0604030504040204" pitchFamily="50" charset="-128"/>
                <a:ea typeface="メイリオ" panose="020B0604030504040204" pitchFamily="50" charset="-128"/>
              </a:rPr>
              <a:t>[‘D’].hidden = False</a:t>
            </a:r>
          </a:p>
          <a:p>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err="1">
                <a:solidFill>
                  <a:schemeClr val="tx1"/>
                </a:solidFill>
                <a:latin typeface="メイリオ" panose="020B0604030504040204" pitchFamily="50" charset="-128"/>
                <a:ea typeface="メイリオ" panose="020B0604030504040204" pitchFamily="50" charset="-128"/>
              </a:rPr>
              <a:t>ws.insert_rows</a:t>
            </a:r>
            <a:r>
              <a:rPr kumimoji="1" lang="en-US" altLang="ja-JP" sz="1400" dirty="0">
                <a:solidFill>
                  <a:schemeClr val="tx1"/>
                </a:solidFill>
                <a:latin typeface="メイリオ" panose="020B0604030504040204" pitchFamily="50" charset="-128"/>
                <a:ea typeface="メイリオ" panose="020B0604030504040204" pitchFamily="50" charset="-128"/>
              </a:rPr>
              <a:t>(5)</a:t>
            </a:r>
          </a:p>
          <a:p>
            <a:r>
              <a:rPr kumimoji="1" lang="en-US" altLang="ja-JP" sz="1400" dirty="0" err="1">
                <a:solidFill>
                  <a:schemeClr val="tx1"/>
                </a:solidFill>
                <a:latin typeface="メイリオ" panose="020B0604030504040204" pitchFamily="50" charset="-128"/>
                <a:ea typeface="メイリオ" panose="020B0604030504040204" pitchFamily="50" charset="-128"/>
              </a:rPr>
              <a:t>ws.delete_rows</a:t>
            </a:r>
            <a:r>
              <a:rPr kumimoji="1" lang="en-US" altLang="ja-JP" sz="1400" dirty="0">
                <a:solidFill>
                  <a:schemeClr val="tx1"/>
                </a:solidFill>
                <a:latin typeface="メイリオ" panose="020B0604030504040204" pitchFamily="50" charset="-128"/>
                <a:ea typeface="メイリオ" panose="020B0604030504040204" pitchFamily="50" charset="-128"/>
              </a:rPr>
              <a:t>(7)</a:t>
            </a:r>
          </a:p>
          <a:p>
            <a:r>
              <a:rPr kumimoji="1" lang="en-US" altLang="ja-JP" sz="1400" dirty="0">
                <a:solidFill>
                  <a:schemeClr val="tx1"/>
                </a:solidFill>
                <a:latin typeface="メイリオ" panose="020B0604030504040204" pitchFamily="50" charset="-128"/>
                <a:ea typeface="メイリオ" panose="020B0604030504040204" pitchFamily="50" charset="-128"/>
              </a:rPr>
              <a:t>side = Side(style='</a:t>
            </a:r>
            <a:r>
              <a:rPr kumimoji="1" lang="en-US" altLang="ja-JP" sz="1400" dirty="0" err="1">
                <a:solidFill>
                  <a:schemeClr val="tx1"/>
                </a:solidFill>
                <a:latin typeface="メイリオ" panose="020B0604030504040204" pitchFamily="50" charset="-128"/>
                <a:ea typeface="メイリオ" panose="020B0604030504040204" pitchFamily="50" charset="-128"/>
              </a:rPr>
              <a:t>thin',color</a:t>
            </a:r>
            <a:r>
              <a:rPr kumimoji="1" lang="en-US" altLang="ja-JP" sz="1400" dirty="0">
                <a:solidFill>
                  <a:schemeClr val="tx1"/>
                </a:solidFill>
                <a:latin typeface="メイリオ" panose="020B0604030504040204" pitchFamily="50" charset="-128"/>
                <a:ea typeface="メイリオ" panose="020B0604030504040204" pitchFamily="50" charset="-128"/>
              </a:rPr>
              <a:t>='E60C30')</a:t>
            </a:r>
          </a:p>
          <a:p>
            <a:r>
              <a:rPr kumimoji="1" lang="en-US" altLang="ja-JP" sz="1400" dirty="0">
                <a:solidFill>
                  <a:schemeClr val="tx1"/>
                </a:solidFill>
                <a:latin typeface="メイリオ" panose="020B0604030504040204" pitchFamily="50" charset="-128"/>
                <a:ea typeface="メイリオ" panose="020B0604030504040204" pitchFamily="50" charset="-128"/>
              </a:rPr>
              <a:t>border = Border(left=side, right=side, top=side, bottom=side)</a:t>
            </a:r>
          </a:p>
          <a:p>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a:solidFill>
                  <a:schemeClr val="tx1"/>
                </a:solidFill>
                <a:latin typeface="メイリオ" panose="020B0604030504040204" pitchFamily="50" charset="-128"/>
                <a:ea typeface="メイリオ" panose="020B0604030504040204" pitchFamily="50" charset="-128"/>
              </a:rPr>
              <a:t>for row in </a:t>
            </a:r>
            <a:r>
              <a:rPr kumimoji="1" lang="en-US" altLang="ja-JP" sz="1400" dirty="0" err="1">
                <a:solidFill>
                  <a:schemeClr val="tx1"/>
                </a:solidFill>
                <a:latin typeface="メイリオ" panose="020B0604030504040204" pitchFamily="50" charset="-128"/>
                <a:ea typeface="メイリオ" panose="020B0604030504040204" pitchFamily="50" charset="-128"/>
              </a:rPr>
              <a:t>ws</a:t>
            </a:r>
            <a:r>
              <a:rPr kumimoji="1" lang="en-US" altLang="ja-JP" sz="1400" dirty="0">
                <a:solidFill>
                  <a:schemeClr val="tx1"/>
                </a:solidFill>
                <a:latin typeface="メイリオ" panose="020B0604030504040204" pitchFamily="50" charset="-128"/>
                <a:ea typeface="メイリオ" panose="020B0604030504040204" pitchFamily="50" charset="-128"/>
              </a:rPr>
              <a:t>:</a:t>
            </a:r>
          </a:p>
          <a:p>
            <a:r>
              <a:rPr kumimoji="1" lang="en-US" altLang="ja-JP" sz="1400" dirty="0">
                <a:solidFill>
                  <a:schemeClr val="tx1"/>
                </a:solidFill>
                <a:latin typeface="メイリオ" panose="020B0604030504040204" pitchFamily="50" charset="-128"/>
                <a:ea typeface="メイリオ" panose="020B0604030504040204" pitchFamily="50" charset="-128"/>
              </a:rPr>
              <a:t>    for cell in row:</a:t>
            </a:r>
          </a:p>
          <a:p>
            <a:r>
              <a:rPr kumimoji="1" lang="en-US" altLang="ja-JP" sz="1400" dirty="0">
                <a:solidFill>
                  <a:schemeClr val="tx1"/>
                </a:solidFill>
                <a:latin typeface="メイリオ" panose="020B0604030504040204" pitchFamily="50" charset="-128"/>
                <a:ea typeface="メイリオ" panose="020B0604030504040204" pitchFamily="50" charset="-128"/>
              </a:rPr>
              <a:t>        </a:t>
            </a:r>
            <a:r>
              <a:rPr kumimoji="1" lang="en-US" altLang="ja-JP" sz="1400" dirty="0" err="1">
                <a:solidFill>
                  <a:schemeClr val="tx1"/>
                </a:solidFill>
                <a:latin typeface="メイリオ" panose="020B0604030504040204" pitchFamily="50" charset="-128"/>
                <a:ea typeface="メイリオ" panose="020B0604030504040204" pitchFamily="50" charset="-128"/>
              </a:rPr>
              <a:t>cell.border</a:t>
            </a:r>
            <a:r>
              <a:rPr kumimoji="1" lang="en-US" altLang="ja-JP" sz="1400" dirty="0">
                <a:solidFill>
                  <a:schemeClr val="tx1"/>
                </a:solidFill>
                <a:latin typeface="メイリオ" panose="020B0604030504040204" pitchFamily="50" charset="-128"/>
                <a:ea typeface="メイリオ" panose="020B0604030504040204" pitchFamily="50" charset="-128"/>
              </a:rPr>
              <a:t> = border</a:t>
            </a:r>
          </a:p>
          <a:p>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err="1">
                <a:solidFill>
                  <a:schemeClr val="tx1"/>
                </a:solidFill>
                <a:latin typeface="メイリオ" panose="020B0604030504040204" pitchFamily="50" charset="-128"/>
                <a:ea typeface="メイリオ" panose="020B0604030504040204" pitchFamily="50" charset="-128"/>
              </a:rPr>
              <a:t>wb.save</a:t>
            </a:r>
            <a:r>
              <a:rPr kumimoji="1" lang="en-US" altLang="ja-JP" sz="1400" dirty="0">
                <a:solidFill>
                  <a:schemeClr val="tx1"/>
                </a:solidFill>
                <a:latin typeface="メイリオ" panose="020B0604030504040204" pitchFamily="50" charset="-128"/>
                <a:ea typeface="メイリオ" panose="020B0604030504040204" pitchFamily="50" charset="-128"/>
              </a:rPr>
              <a:t>(r'test.xlsx')</a:t>
            </a:r>
          </a:p>
        </p:txBody>
      </p:sp>
      <p:grpSp>
        <p:nvGrpSpPr>
          <p:cNvPr id="9" name="グループ化 8">
            <a:extLst>
              <a:ext uri="{FF2B5EF4-FFF2-40B4-BE49-F238E27FC236}">
                <a16:creationId xmlns:a16="http://schemas.microsoft.com/office/drawing/2014/main" id="{200F9BF5-760B-0E4B-A484-B90845958C9C}"/>
              </a:ext>
            </a:extLst>
          </p:cNvPr>
          <p:cNvGrpSpPr/>
          <p:nvPr/>
        </p:nvGrpSpPr>
        <p:grpSpPr>
          <a:xfrm>
            <a:off x="4685410" y="1241292"/>
            <a:ext cx="4325988" cy="5499181"/>
            <a:chOff x="4551244" y="1709345"/>
            <a:chExt cx="4311884" cy="443437"/>
          </a:xfrm>
        </p:grpSpPr>
        <p:sp>
          <p:nvSpPr>
            <p:cNvPr id="11" name="四角形: 角を丸くする 27">
              <a:extLst>
                <a:ext uri="{FF2B5EF4-FFF2-40B4-BE49-F238E27FC236}">
                  <a16:creationId xmlns:a16="http://schemas.microsoft.com/office/drawing/2014/main" id="{9434B43B-E56D-A846-B69B-32D32A4E6B59}"/>
                </a:ext>
              </a:extLst>
            </p:cNvPr>
            <p:cNvSpPr/>
            <p:nvPr/>
          </p:nvSpPr>
          <p:spPr>
            <a:xfrm>
              <a:off x="4551244" y="1728032"/>
              <a:ext cx="4311884" cy="424750"/>
            </a:xfrm>
            <a:prstGeom prst="roundRect">
              <a:avLst>
                <a:gd name="adj" fmla="val 11918"/>
              </a:avLst>
            </a:prstGeom>
            <a:solidFill>
              <a:schemeClr val="bg1"/>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200" dirty="0" err="1">
                  <a:solidFill>
                    <a:schemeClr val="tx1"/>
                  </a:solidFill>
                  <a:latin typeface="メイリオ" panose="020B0604030504040204" pitchFamily="50" charset="-128"/>
                  <a:ea typeface="メイリオ" panose="020B0604030504040204" pitchFamily="50" charset="-128"/>
                </a:rPr>
                <a:t>openpyxl</a:t>
              </a:r>
              <a:r>
                <a:rPr kumimoji="1" lang="ja-JP" altLang="en-US" sz="1200">
                  <a:solidFill>
                    <a:schemeClr val="tx1"/>
                  </a:solidFill>
                  <a:latin typeface="メイリオ" panose="020B0604030504040204" pitchFamily="50" charset="-128"/>
                  <a:ea typeface="メイリオ" panose="020B0604030504040204" pitchFamily="50" charset="-128"/>
                </a:rPr>
                <a:t>モジュールを使います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err="1">
                  <a:solidFill>
                    <a:schemeClr val="tx1"/>
                  </a:solidFill>
                  <a:latin typeface="メイリオ" panose="020B0604030504040204" pitchFamily="50" charset="-128"/>
                  <a:ea typeface="メイリオ" panose="020B0604030504040204" pitchFamily="50" charset="-128"/>
                </a:rPr>
                <a:t>openpyxl</a:t>
              </a:r>
              <a:r>
                <a:rPr kumimoji="1" lang="ja-JP" altLang="en-US" sz="1200">
                  <a:solidFill>
                    <a:schemeClr val="tx1"/>
                  </a:solidFill>
                  <a:latin typeface="メイリオ" panose="020B0604030504040204" pitchFamily="50" charset="-128"/>
                  <a:ea typeface="メイリオ" panose="020B0604030504040204" pitchFamily="50" charset="-128"/>
                </a:rPr>
                <a:t>の</a:t>
              </a:r>
              <a:r>
                <a:rPr kumimoji="1" lang="en-US" altLang="ja-JP" sz="1200" dirty="0">
                  <a:solidFill>
                    <a:schemeClr val="tx1"/>
                  </a:solidFill>
                  <a:latin typeface="メイリオ" panose="020B0604030504040204" pitchFamily="50" charset="-128"/>
                  <a:ea typeface="メイリオ" panose="020B0604030504040204" pitchFamily="50" charset="-128"/>
                </a:rPr>
                <a:t>styles</a:t>
              </a:r>
              <a:r>
                <a:rPr kumimoji="1" lang="ja-JP" altLang="en-US" sz="1200">
                  <a:solidFill>
                    <a:schemeClr val="tx1"/>
                  </a:solidFill>
                  <a:latin typeface="メイリオ" panose="020B0604030504040204" pitchFamily="50" charset="-128"/>
                  <a:ea typeface="メイリオ" panose="020B0604030504040204" pitchFamily="50" charset="-128"/>
                </a:rPr>
                <a:t>の</a:t>
              </a:r>
              <a:r>
                <a:rPr kumimoji="1" lang="en-US" altLang="ja-JP" sz="1200" dirty="0">
                  <a:solidFill>
                    <a:schemeClr val="tx1"/>
                  </a:solidFill>
                  <a:latin typeface="メイリオ" panose="020B0604030504040204" pitchFamily="50" charset="-128"/>
                  <a:ea typeface="メイリオ" panose="020B0604030504040204" pitchFamily="50" charset="-128"/>
                </a:rPr>
                <a:t>Border</a:t>
              </a:r>
              <a:r>
                <a:rPr kumimoji="1" lang="ja-JP" altLang="en-US" sz="1200">
                  <a:solidFill>
                    <a:schemeClr val="tx1"/>
                  </a:solidFill>
                  <a:latin typeface="メイリオ" panose="020B0604030504040204" pitchFamily="50" charset="-128"/>
                  <a:ea typeface="メイリオ" panose="020B0604030504040204" pitchFamily="50" charset="-128"/>
                </a:rPr>
                <a:t>と</a:t>
              </a:r>
              <a:r>
                <a:rPr kumimoji="1" lang="en-US" altLang="ja-JP" sz="1200" dirty="0">
                  <a:solidFill>
                    <a:schemeClr val="tx1"/>
                  </a:solidFill>
                  <a:latin typeface="メイリオ" panose="020B0604030504040204" pitchFamily="50" charset="-128"/>
                  <a:ea typeface="メイリオ" panose="020B0604030504040204" pitchFamily="50" charset="-128"/>
                </a:rPr>
                <a:t>Side</a:t>
              </a:r>
              <a:r>
                <a:rPr kumimoji="1" lang="ja-JP" altLang="en-US" sz="1200">
                  <a:solidFill>
                    <a:schemeClr val="tx1"/>
                  </a:solidFill>
                  <a:latin typeface="メイリオ" panose="020B0604030504040204" pitchFamily="50" charset="-128"/>
                  <a:ea typeface="メイリオ" panose="020B0604030504040204" pitchFamily="50" charset="-128"/>
                </a:rPr>
                <a:t>を使います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err="1">
                  <a:solidFill>
                    <a:schemeClr val="tx1"/>
                  </a:solidFill>
                  <a:latin typeface="メイリオ" panose="020B0604030504040204" pitchFamily="50" charset="-128"/>
                  <a:ea typeface="メイリオ" panose="020B0604030504040204" pitchFamily="50" charset="-128"/>
                </a:rPr>
                <a:t>wb</a:t>
              </a:r>
              <a:r>
                <a:rPr kumimoji="1" lang="ja-JP" altLang="en-US" sz="1200">
                  <a:solidFill>
                    <a:schemeClr val="tx1"/>
                  </a:solidFill>
                  <a:latin typeface="メイリオ" panose="020B0604030504040204" pitchFamily="50" charset="-128"/>
                  <a:ea typeface="メイリオ" panose="020B0604030504040204" pitchFamily="50" charset="-128"/>
                </a:rPr>
                <a:t>に</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en-US" altLang="ja-JP" sz="1200" dirty="0" err="1">
                  <a:solidFill>
                    <a:schemeClr val="tx1"/>
                  </a:solidFill>
                  <a:latin typeface="メイリオ" panose="020B0604030504040204" pitchFamily="50" charset="-128"/>
                  <a:ea typeface="メイリオ" panose="020B0604030504040204" pitchFamily="50" charset="-128"/>
                </a:rPr>
                <a:t>text.xlsx</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a:solidFill>
                    <a:schemeClr val="tx1"/>
                  </a:solidFill>
                  <a:latin typeface="メイリオ" panose="020B0604030504040204" pitchFamily="50" charset="-128"/>
                  <a:ea typeface="メイリオ" panose="020B0604030504040204" pitchFamily="50" charset="-128"/>
                </a:rPr>
                <a:t>のデータを入れなさい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err="1">
                  <a:solidFill>
                    <a:schemeClr val="tx1"/>
                  </a:solidFill>
                  <a:latin typeface="メイリオ" panose="020B0604030504040204" pitchFamily="50" charset="-128"/>
                  <a:ea typeface="メイリオ" panose="020B0604030504040204" pitchFamily="50" charset="-128"/>
                </a:rPr>
                <a:t>ws</a:t>
              </a:r>
              <a:r>
                <a:rPr kumimoji="1" lang="ja-JP" altLang="en-US" sz="1200">
                  <a:solidFill>
                    <a:schemeClr val="tx1"/>
                  </a:solidFill>
                  <a:latin typeface="メイリオ" panose="020B0604030504040204" pitchFamily="50" charset="-128"/>
                  <a:ea typeface="メイリオ" panose="020B0604030504040204" pitchFamily="50" charset="-128"/>
                </a:rPr>
                <a:t>に指定したシートを有効にして入れなさい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err="1">
                  <a:solidFill>
                    <a:schemeClr val="tx1"/>
                  </a:solidFill>
                  <a:latin typeface="メイリオ" panose="020B0604030504040204" pitchFamily="50" charset="-128"/>
                  <a:ea typeface="メイリオ" panose="020B0604030504040204" pitchFamily="50" charset="-128"/>
                </a:rPr>
                <a:t>wsn</a:t>
              </a:r>
              <a:r>
                <a:rPr kumimoji="1" lang="ja-JP" altLang="en-US" sz="1200">
                  <a:solidFill>
                    <a:schemeClr val="tx1"/>
                  </a:solidFill>
                  <a:latin typeface="メイリオ" panose="020B0604030504040204" pitchFamily="50" charset="-128"/>
                  <a:ea typeface="メイリオ" panose="020B0604030504040204" pitchFamily="50" charset="-128"/>
                </a:rPr>
                <a:t>に指定したシートのコピーを入れなさい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ja-JP" altLang="en-US" sz="1200">
                  <a:solidFill>
                    <a:schemeClr val="tx1"/>
                  </a:solidFill>
                  <a:latin typeface="メイリオ" panose="020B0604030504040204" pitchFamily="50" charset="-128"/>
                  <a:ea typeface="メイリオ" panose="020B0604030504040204" pitchFamily="50" charset="-128"/>
                </a:rPr>
                <a:t>コピーしたシートのタイトルは</a:t>
              </a:r>
              <a:r>
                <a:rPr kumimoji="1" lang="en-US" altLang="ja-JP" sz="1200" dirty="0">
                  <a:solidFill>
                    <a:schemeClr val="tx1"/>
                  </a:solidFill>
                  <a:latin typeface="メイリオ" panose="020B0604030504040204" pitchFamily="50" charset="-128"/>
                  <a:ea typeface="メイリオ" panose="020B0604030504040204" pitchFamily="50" charset="-128"/>
                </a:rPr>
                <a:t>’test’</a:t>
              </a:r>
              <a:r>
                <a:rPr kumimoji="1" lang="ja-JP" altLang="en-US" sz="1200">
                  <a:solidFill>
                    <a:schemeClr val="tx1"/>
                  </a:solidFill>
                  <a:latin typeface="メイリオ" panose="020B0604030504040204" pitchFamily="50" charset="-128"/>
                  <a:ea typeface="メイリオ" panose="020B0604030504040204" pitchFamily="50" charset="-128"/>
                </a:rPr>
                <a:t>にしなさい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a:solidFill>
                    <a:schemeClr val="tx1"/>
                  </a:solidFill>
                  <a:latin typeface="メイリオ" panose="020B0604030504040204" pitchFamily="50" charset="-128"/>
                  <a:ea typeface="メイリオ" panose="020B0604030504040204" pitchFamily="50" charset="-128"/>
                </a:rPr>
                <a:t>A</a:t>
              </a:r>
              <a:r>
                <a:rPr kumimoji="1" lang="ja-JP" altLang="en-US" sz="1200">
                  <a:solidFill>
                    <a:schemeClr val="tx1"/>
                  </a:solidFill>
                  <a:latin typeface="メイリオ" panose="020B0604030504040204" pitchFamily="50" charset="-128"/>
                  <a:ea typeface="メイリオ" panose="020B0604030504040204" pitchFamily="50" charset="-128"/>
                </a:rPr>
                <a:t>列の幅を</a:t>
              </a:r>
              <a:r>
                <a:rPr kumimoji="1" lang="en-US" altLang="ja-JP" sz="1200" dirty="0">
                  <a:solidFill>
                    <a:schemeClr val="tx1"/>
                  </a:solidFill>
                  <a:latin typeface="メイリオ" panose="020B0604030504040204" pitchFamily="50" charset="-128"/>
                  <a:ea typeface="メイリオ" panose="020B0604030504040204" pitchFamily="50" charset="-128"/>
                </a:rPr>
                <a:t>50</a:t>
              </a:r>
              <a:r>
                <a:rPr kumimoji="1" lang="ja-JP" altLang="en-US" sz="1200">
                  <a:solidFill>
                    <a:schemeClr val="tx1"/>
                  </a:solidFill>
                  <a:latin typeface="メイリオ" panose="020B0604030504040204" pitchFamily="50" charset="-128"/>
                  <a:ea typeface="メイリオ" panose="020B0604030504040204" pitchFamily="50" charset="-128"/>
                </a:rPr>
                <a:t>にしなさい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a:solidFill>
                    <a:schemeClr val="tx1"/>
                  </a:solidFill>
                  <a:latin typeface="メイリオ" panose="020B0604030504040204" pitchFamily="50" charset="-128"/>
                  <a:ea typeface="メイリオ" panose="020B0604030504040204" pitchFamily="50" charset="-128"/>
                </a:rPr>
                <a:t>1</a:t>
              </a:r>
              <a:r>
                <a:rPr kumimoji="1" lang="ja-JP" altLang="en-US" sz="1200">
                  <a:solidFill>
                    <a:schemeClr val="tx1"/>
                  </a:solidFill>
                  <a:latin typeface="メイリオ" panose="020B0604030504040204" pitchFamily="50" charset="-128"/>
                  <a:ea typeface="メイリオ" panose="020B0604030504040204" pitchFamily="50" charset="-128"/>
                </a:rPr>
                <a:t>行目の高さを</a:t>
              </a:r>
              <a:r>
                <a:rPr kumimoji="1" lang="en-US" altLang="ja-JP" sz="1200" dirty="0">
                  <a:solidFill>
                    <a:schemeClr val="tx1"/>
                  </a:solidFill>
                  <a:latin typeface="メイリオ" panose="020B0604030504040204" pitchFamily="50" charset="-128"/>
                  <a:ea typeface="メイリオ" panose="020B0604030504040204" pitchFamily="50" charset="-128"/>
                </a:rPr>
                <a:t>20</a:t>
              </a:r>
              <a:r>
                <a:rPr kumimoji="1" lang="ja-JP" altLang="en-US" sz="1200">
                  <a:solidFill>
                    <a:schemeClr val="tx1"/>
                  </a:solidFill>
                  <a:latin typeface="メイリオ" panose="020B0604030504040204" pitchFamily="50" charset="-128"/>
                  <a:ea typeface="メイリオ" panose="020B0604030504040204" pitchFamily="50" charset="-128"/>
                </a:rPr>
                <a:t>にしなさい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a:solidFill>
                    <a:schemeClr val="tx1"/>
                  </a:solidFill>
                  <a:latin typeface="メイリオ" panose="020B0604030504040204" pitchFamily="50" charset="-128"/>
                  <a:ea typeface="メイリオ" panose="020B0604030504040204" pitchFamily="50" charset="-128"/>
                </a:rPr>
                <a:t>D</a:t>
              </a:r>
              <a:r>
                <a:rPr kumimoji="1" lang="ja-JP" altLang="en-US" sz="1200">
                  <a:solidFill>
                    <a:schemeClr val="tx1"/>
                  </a:solidFill>
                  <a:latin typeface="メイリオ" panose="020B0604030504040204" pitchFamily="50" charset="-128"/>
                  <a:ea typeface="メイリオ" panose="020B0604030504040204" pitchFamily="50" charset="-128"/>
                </a:rPr>
                <a:t>列を非表示にしなさい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a:solidFill>
                    <a:schemeClr val="tx1"/>
                  </a:solidFill>
                  <a:latin typeface="メイリオ" panose="020B0604030504040204" pitchFamily="50" charset="-128"/>
                  <a:ea typeface="メイリオ" panose="020B0604030504040204" pitchFamily="50" charset="-128"/>
                </a:rPr>
                <a:t>5</a:t>
              </a:r>
              <a:r>
                <a:rPr kumimoji="1" lang="ja-JP" altLang="en-US" sz="1200">
                  <a:solidFill>
                    <a:schemeClr val="tx1"/>
                  </a:solidFill>
                  <a:latin typeface="メイリオ" panose="020B0604030504040204" pitchFamily="50" charset="-128"/>
                  <a:ea typeface="メイリオ" panose="020B0604030504040204" pitchFamily="50" charset="-128"/>
                </a:rPr>
                <a:t>行目に行を追加しなさい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ja-JP" altLang="en-US" sz="1200">
                  <a:solidFill>
                    <a:schemeClr val="tx1"/>
                  </a:solidFill>
                  <a:latin typeface="メイリオ" panose="020B0604030504040204" pitchFamily="50" charset="-128"/>
                  <a:ea typeface="メイリオ" panose="020B0604030504040204" pitchFamily="50" charset="-128"/>
                </a:rPr>
                <a:t>７行目を削除しなさい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a:solidFill>
                    <a:schemeClr val="tx1"/>
                  </a:solidFill>
                  <a:latin typeface="メイリオ" panose="020B0604030504040204" pitchFamily="50" charset="-128"/>
                  <a:ea typeface="メイリオ" panose="020B0604030504040204" pitchFamily="50" charset="-128"/>
                </a:rPr>
                <a:t>side</a:t>
              </a:r>
              <a:r>
                <a:rPr kumimoji="1" lang="ja-JP" altLang="en-US" sz="1200">
                  <a:solidFill>
                    <a:schemeClr val="tx1"/>
                  </a:solidFill>
                  <a:latin typeface="メイリオ" panose="020B0604030504040204" pitchFamily="50" charset="-128"/>
                  <a:ea typeface="メイリオ" panose="020B0604030504040204" pitchFamily="50" charset="-128"/>
                </a:rPr>
                <a:t>に形態</a:t>
              </a:r>
              <a:r>
                <a:rPr kumimoji="1" lang="en-US" altLang="ja-JP" sz="1200" dirty="0">
                  <a:solidFill>
                    <a:schemeClr val="tx1"/>
                  </a:solidFill>
                  <a:latin typeface="メイリオ" panose="020B0604030504040204" pitchFamily="50" charset="-128"/>
                  <a:ea typeface="メイリオ" panose="020B0604030504040204" pitchFamily="50" charset="-128"/>
                </a:rPr>
                <a:t>’thin’</a:t>
              </a:r>
              <a:r>
                <a:rPr kumimoji="1" lang="ja-JP" altLang="en-US" sz="1200">
                  <a:solidFill>
                    <a:schemeClr val="tx1"/>
                  </a:solidFill>
                  <a:latin typeface="メイリオ" panose="020B0604030504040204" pitchFamily="50" charset="-128"/>
                  <a:ea typeface="メイリオ" panose="020B0604030504040204" pitchFamily="50" charset="-128"/>
                </a:rPr>
                <a:t>と</a:t>
              </a:r>
              <a:r>
                <a:rPr kumimoji="1" lang="en-US" altLang="ja-JP" sz="1200" dirty="0">
                  <a:solidFill>
                    <a:schemeClr val="tx1"/>
                  </a:solidFill>
                  <a:latin typeface="メイリオ" panose="020B0604030504040204" pitchFamily="50" charset="-128"/>
                  <a:ea typeface="メイリオ" panose="020B0604030504040204" pitchFamily="50" charset="-128"/>
                </a:rPr>
                <a:t>color’E60C30’</a:t>
              </a:r>
              <a:r>
                <a:rPr kumimoji="1" lang="ja-JP" altLang="en-US" sz="1200">
                  <a:solidFill>
                    <a:schemeClr val="tx1"/>
                  </a:solidFill>
                  <a:latin typeface="メイリオ" panose="020B0604030504040204" pitchFamily="50" charset="-128"/>
                  <a:ea typeface="メイリオ" panose="020B0604030504040204" pitchFamily="50" charset="-128"/>
                </a:rPr>
                <a:t>を入れなさい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a:solidFill>
                    <a:schemeClr val="tx1"/>
                  </a:solidFill>
                  <a:latin typeface="メイリオ" panose="020B0604030504040204" pitchFamily="50" charset="-128"/>
                  <a:ea typeface="メイリオ" panose="020B0604030504040204" pitchFamily="50" charset="-128"/>
                </a:rPr>
                <a:t>border</a:t>
              </a:r>
              <a:r>
                <a:rPr kumimoji="1" lang="ja-JP" altLang="en-US" sz="1200">
                  <a:solidFill>
                    <a:schemeClr val="tx1"/>
                  </a:solidFill>
                  <a:latin typeface="メイリオ" panose="020B0604030504040204" pitchFamily="50" charset="-128"/>
                  <a:ea typeface="メイリオ" panose="020B0604030504040204" pitchFamily="50" charset="-128"/>
                </a:rPr>
                <a:t>に、罫線の情報に</a:t>
              </a:r>
              <a:r>
                <a:rPr kumimoji="1" lang="en-US" altLang="ja-JP" sz="1200" dirty="0">
                  <a:solidFill>
                    <a:schemeClr val="tx1"/>
                  </a:solidFill>
                  <a:latin typeface="メイリオ" panose="020B0604030504040204" pitchFamily="50" charset="-128"/>
                  <a:ea typeface="メイリオ" panose="020B0604030504040204" pitchFamily="50" charset="-128"/>
                </a:rPr>
                <a:t>side</a:t>
              </a:r>
              <a:r>
                <a:rPr kumimoji="1" lang="ja-JP" altLang="en-US" sz="1200">
                  <a:solidFill>
                    <a:schemeClr val="tx1"/>
                  </a:solidFill>
                  <a:latin typeface="メイリオ" panose="020B0604030504040204" pitchFamily="50" charset="-128"/>
                  <a:ea typeface="メイリオ" panose="020B0604030504040204" pitchFamily="50" charset="-128"/>
                </a:rPr>
                <a:t>の情報を入れたものを入れなさい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ja-JP" altLang="en-US" sz="1200">
                  <a:solidFill>
                    <a:schemeClr val="tx1"/>
                  </a:solidFill>
                  <a:latin typeface="メイリオ" panose="020B0604030504040204" pitchFamily="50" charset="-128"/>
                  <a:ea typeface="メイリオ" panose="020B0604030504040204" pitchFamily="50" charset="-128"/>
                </a:rPr>
                <a:t>指定したシートの有効な列の数だけ繰り返しなさい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ja-JP" altLang="en-US" sz="1200">
                  <a:solidFill>
                    <a:schemeClr val="tx1"/>
                  </a:solidFill>
                  <a:latin typeface="メイリオ" panose="020B0604030504040204" pitchFamily="50" charset="-128"/>
                  <a:ea typeface="メイリオ" panose="020B0604030504040204" pitchFamily="50" charset="-128"/>
                </a:rPr>
                <a:t>指定したシートの有効なセルの数だけ繰り返しなさい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ja-JP" altLang="en-US" sz="1200">
                  <a:solidFill>
                    <a:schemeClr val="tx1"/>
                  </a:solidFill>
                  <a:latin typeface="メイリオ" panose="020B0604030504040204" pitchFamily="50" charset="-128"/>
                  <a:ea typeface="メイリオ" panose="020B0604030504040204" pitchFamily="50" charset="-128"/>
                </a:rPr>
                <a:t>セルに</a:t>
              </a:r>
              <a:r>
                <a:rPr kumimoji="1" lang="en-US" altLang="ja-JP" sz="1200" dirty="0">
                  <a:solidFill>
                    <a:schemeClr val="tx1"/>
                  </a:solidFill>
                  <a:latin typeface="メイリオ" panose="020B0604030504040204" pitchFamily="50" charset="-128"/>
                  <a:ea typeface="メイリオ" panose="020B0604030504040204" pitchFamily="50" charset="-128"/>
                </a:rPr>
                <a:t>border</a:t>
              </a:r>
              <a:r>
                <a:rPr kumimoji="1" lang="ja-JP" altLang="en-US" sz="1200">
                  <a:solidFill>
                    <a:schemeClr val="tx1"/>
                  </a:solidFill>
                  <a:latin typeface="メイリオ" panose="020B0604030504040204" pitchFamily="50" charset="-128"/>
                  <a:ea typeface="メイリオ" panose="020B0604030504040204" pitchFamily="50" charset="-128"/>
                </a:rPr>
                <a:t>の罫線を入れなさい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en-US" altLang="ja-JP" sz="1200" dirty="0" err="1">
                  <a:solidFill>
                    <a:schemeClr val="tx1"/>
                  </a:solidFill>
                  <a:latin typeface="メイリオ" panose="020B0604030504040204" pitchFamily="50" charset="-128"/>
                  <a:ea typeface="メイリオ" panose="020B0604030504040204" pitchFamily="50" charset="-128"/>
                </a:rPr>
                <a:t>test.xlsx</a:t>
              </a:r>
              <a:r>
                <a:rPr kumimoji="1" lang="ja-JP" altLang="en-US" sz="1200">
                  <a:solidFill>
                    <a:schemeClr val="tx1"/>
                  </a:solidFill>
                  <a:latin typeface="メイリオ" panose="020B0604030504040204" pitchFamily="50" charset="-128"/>
                  <a:ea typeface="メイリオ" panose="020B0604030504040204" pitchFamily="50" charset="-128"/>
                </a:rPr>
                <a:t>‘と名前を付けて、カレントディレクトリに保存しなさい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p:txBody>
        </p:sp>
        <p:sp>
          <p:nvSpPr>
            <p:cNvPr id="12" name="四角形: 角を丸くする 28">
              <a:extLst>
                <a:ext uri="{FF2B5EF4-FFF2-40B4-BE49-F238E27FC236}">
                  <a16:creationId xmlns:a16="http://schemas.microsoft.com/office/drawing/2014/main" id="{477738CA-44E5-534A-9392-808ADEE653B7}"/>
                </a:ext>
              </a:extLst>
            </p:cNvPr>
            <p:cNvSpPr/>
            <p:nvPr/>
          </p:nvSpPr>
          <p:spPr>
            <a:xfrm>
              <a:off x="5708465" y="1709345"/>
              <a:ext cx="1599801" cy="31111"/>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latin typeface="メイリオ" panose="020B0604030504040204" pitchFamily="50" charset="-128"/>
                  <a:ea typeface="メイリオ" panose="020B0604030504040204" pitchFamily="50" charset="-128"/>
                </a:rPr>
                <a:t>読み下し</a:t>
              </a:r>
            </a:p>
          </p:txBody>
        </p:sp>
      </p:grpSp>
      <p:sp>
        <p:nvSpPr>
          <p:cNvPr id="14" name="楕円 10">
            <a:extLst>
              <a:ext uri="{FF2B5EF4-FFF2-40B4-BE49-F238E27FC236}">
                <a16:creationId xmlns:a16="http://schemas.microsoft.com/office/drawing/2014/main" id="{61A18D53-4181-C54A-9F73-A0B4A5A876FC}"/>
              </a:ext>
            </a:extLst>
          </p:cNvPr>
          <p:cNvSpPr/>
          <p:nvPr/>
        </p:nvSpPr>
        <p:spPr>
          <a:xfrm>
            <a:off x="6555309" y="293243"/>
            <a:ext cx="2340529" cy="964734"/>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チェック依頼</a:t>
            </a:r>
            <a:endParaRPr kumimoji="1" lang="ja-JP" altLang="en-US" dirty="0"/>
          </a:p>
        </p:txBody>
      </p:sp>
    </p:spTree>
    <p:extLst>
      <p:ext uri="{BB962C8B-B14F-4D97-AF65-F5344CB8AC3E}">
        <p14:creationId xmlns:p14="http://schemas.microsoft.com/office/powerpoint/2010/main" val="218708134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38</a:t>
            </a:fld>
            <a:endParaRPr kumimoji="1" lang="ja-JP" altLang="en-US"/>
          </a:p>
        </p:txBody>
      </p:sp>
      <p:sp>
        <p:nvSpPr>
          <p:cNvPr id="42" name="テキスト ボックス 41">
            <a:extLst>
              <a:ext uri="{FF2B5EF4-FFF2-40B4-BE49-F238E27FC236}">
                <a16:creationId xmlns:a16="http://schemas.microsoft.com/office/drawing/2014/main" id="{50B2579F-4FA1-49C7-9128-C011AF1164F5}"/>
              </a:ext>
            </a:extLst>
          </p:cNvPr>
          <p:cNvSpPr txBox="1"/>
          <p:nvPr/>
        </p:nvSpPr>
        <p:spPr>
          <a:xfrm>
            <a:off x="161075" y="657813"/>
            <a:ext cx="4738096" cy="600164"/>
          </a:xfrm>
          <a:prstGeom prst="rect">
            <a:avLst/>
          </a:prstGeom>
          <a:noFill/>
        </p:spPr>
        <p:txBody>
          <a:bodyPr wrap="square" rtlCol="0">
            <a:spAutoFit/>
          </a:bodyPr>
          <a:lstStyle/>
          <a:p>
            <a:pPr>
              <a:lnSpc>
                <a:spcPct val="150000"/>
              </a:lnSpc>
            </a:pPr>
            <a:r>
              <a:rPr lang="ja-JP" altLang="en-US" sz="2400" b="1" dirty="0">
                <a:solidFill>
                  <a:schemeClr val="accent1"/>
                </a:solidFill>
                <a:latin typeface="メイリオ" panose="020B0604030504040204" pitchFamily="50" charset="-128"/>
                <a:ea typeface="メイリオ" panose="020B0604030504040204" pitchFamily="50" charset="-128"/>
              </a:rPr>
              <a:t>ライブラリを使ってみよう</a:t>
            </a:r>
            <a:endParaRPr lang="zh-TW" altLang="en-US" sz="2400" b="1" dirty="0">
              <a:solidFill>
                <a:schemeClr val="accent1"/>
              </a:solidFill>
              <a:latin typeface="メイリオ" panose="020B0604030504040204" pitchFamily="50" charset="-128"/>
              <a:ea typeface="メイリオ" panose="020B0604030504040204" pitchFamily="50" charset="-128"/>
            </a:endParaRPr>
          </a:p>
        </p:txBody>
      </p:sp>
      <p:sp>
        <p:nvSpPr>
          <p:cNvPr id="10" name="テキスト ボックス 9">
            <a:extLst>
              <a:ext uri="{FF2B5EF4-FFF2-40B4-BE49-F238E27FC236}">
                <a16:creationId xmlns:a16="http://schemas.microsoft.com/office/drawing/2014/main" id="{32ADA412-2421-48DC-BF66-2CF68B3AF5CE}"/>
              </a:ext>
            </a:extLst>
          </p:cNvPr>
          <p:cNvSpPr txBox="1"/>
          <p:nvPr/>
        </p:nvSpPr>
        <p:spPr>
          <a:xfrm>
            <a:off x="111212" y="117527"/>
            <a:ext cx="5828193"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具体的なコードの書き方</a:t>
            </a:r>
          </a:p>
        </p:txBody>
      </p:sp>
      <p:sp>
        <p:nvSpPr>
          <p:cNvPr id="13" name="テキスト ボックス 12">
            <a:extLst>
              <a:ext uri="{FF2B5EF4-FFF2-40B4-BE49-F238E27FC236}">
                <a16:creationId xmlns:a16="http://schemas.microsoft.com/office/drawing/2014/main" id="{427C87A4-D02E-41B8-B213-462B56D93211}"/>
              </a:ext>
            </a:extLst>
          </p:cNvPr>
          <p:cNvSpPr txBox="1"/>
          <p:nvPr/>
        </p:nvSpPr>
        <p:spPr>
          <a:xfrm>
            <a:off x="161075" y="1257977"/>
            <a:ext cx="5266602" cy="369332"/>
          </a:xfrm>
          <a:prstGeom prst="rect">
            <a:avLst/>
          </a:prstGeom>
          <a:noFill/>
          <a:ln>
            <a:noFill/>
          </a:ln>
        </p:spPr>
        <p:txBody>
          <a:bodyPr wrap="square" rtlCol="0">
            <a:spAutoFit/>
          </a:bodyPr>
          <a:lstStyle/>
          <a:p>
            <a:r>
              <a:rPr kumimoji="1" lang="en-US" altLang="ja-JP" b="1" u="sng" dirty="0">
                <a:solidFill>
                  <a:schemeClr val="accent5"/>
                </a:solidFill>
                <a:latin typeface="メイリオ" panose="020B0604030504040204" pitchFamily="50" charset="-128"/>
                <a:ea typeface="メイリオ" panose="020B0604030504040204" pitchFamily="50" charset="-128"/>
              </a:rPr>
              <a:t>Excel</a:t>
            </a:r>
            <a:r>
              <a:rPr kumimoji="1" lang="ja-JP" altLang="en-US" b="1" u="sng" dirty="0">
                <a:solidFill>
                  <a:schemeClr val="accent5"/>
                </a:solidFill>
                <a:latin typeface="メイリオ" panose="020B0604030504040204" pitchFamily="50" charset="-128"/>
                <a:ea typeface="メイリオ" panose="020B0604030504040204" pitchFamily="50" charset="-128"/>
              </a:rPr>
              <a:t>でグラフを作る</a:t>
            </a:r>
          </a:p>
        </p:txBody>
      </p:sp>
      <p:sp>
        <p:nvSpPr>
          <p:cNvPr id="7" name="正方形/長方形 6">
            <a:extLst>
              <a:ext uri="{FF2B5EF4-FFF2-40B4-BE49-F238E27FC236}">
                <a16:creationId xmlns:a16="http://schemas.microsoft.com/office/drawing/2014/main" id="{9D07CC7E-57FF-436D-AB0A-2FFCB59A3E5A}"/>
              </a:ext>
            </a:extLst>
          </p:cNvPr>
          <p:cNvSpPr/>
          <p:nvPr/>
        </p:nvSpPr>
        <p:spPr>
          <a:xfrm>
            <a:off x="201547" y="1600772"/>
            <a:ext cx="4357712" cy="5206696"/>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400" dirty="0">
                <a:solidFill>
                  <a:schemeClr val="tx1"/>
                </a:solidFill>
                <a:latin typeface="メイリオ" panose="020B0604030504040204" pitchFamily="50" charset="-128"/>
                <a:ea typeface="メイリオ" panose="020B0604030504040204" pitchFamily="50" charset="-128"/>
              </a:rPr>
              <a:t>import </a:t>
            </a:r>
            <a:r>
              <a:rPr kumimoji="1" lang="en-US" altLang="ja-JP" sz="1400" dirty="0" err="1">
                <a:solidFill>
                  <a:schemeClr val="tx1"/>
                </a:solidFill>
                <a:latin typeface="メイリオ" panose="020B0604030504040204" pitchFamily="50" charset="-128"/>
                <a:ea typeface="メイリオ" panose="020B0604030504040204" pitchFamily="50" charset="-128"/>
              </a:rPr>
              <a:t>openpyxl</a:t>
            </a:r>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a:solidFill>
                  <a:schemeClr val="tx1"/>
                </a:solidFill>
                <a:latin typeface="メイリオ" panose="020B0604030504040204" pitchFamily="50" charset="-128"/>
                <a:ea typeface="メイリオ" panose="020B0604030504040204" pitchFamily="50" charset="-128"/>
              </a:rPr>
              <a:t>from </a:t>
            </a:r>
            <a:r>
              <a:rPr kumimoji="1" lang="en-US" altLang="ja-JP" sz="1400" dirty="0" err="1">
                <a:solidFill>
                  <a:schemeClr val="tx1"/>
                </a:solidFill>
                <a:latin typeface="メイリオ" panose="020B0604030504040204" pitchFamily="50" charset="-128"/>
                <a:ea typeface="メイリオ" panose="020B0604030504040204" pitchFamily="50" charset="-128"/>
              </a:rPr>
              <a:t>openpyxl.chart</a:t>
            </a:r>
            <a:r>
              <a:rPr kumimoji="1" lang="en-US" altLang="ja-JP" sz="1400" dirty="0">
                <a:solidFill>
                  <a:schemeClr val="tx1"/>
                </a:solidFill>
                <a:latin typeface="メイリオ" panose="020B0604030504040204" pitchFamily="50" charset="-128"/>
                <a:ea typeface="メイリオ" panose="020B0604030504040204" pitchFamily="50" charset="-128"/>
              </a:rPr>
              <a:t> import </a:t>
            </a:r>
            <a:r>
              <a:rPr kumimoji="1" lang="en-US" altLang="ja-JP" sz="1400" dirty="0" err="1">
                <a:solidFill>
                  <a:schemeClr val="tx1"/>
                </a:solidFill>
                <a:latin typeface="メイリオ" panose="020B0604030504040204" pitchFamily="50" charset="-128"/>
                <a:ea typeface="メイリオ" panose="020B0604030504040204" pitchFamily="50" charset="-128"/>
              </a:rPr>
              <a:t>BarChart,Reference</a:t>
            </a:r>
            <a:endParaRPr kumimoji="1" lang="en-US" altLang="ja-JP" sz="1400" dirty="0">
              <a:solidFill>
                <a:schemeClr val="tx1"/>
              </a:solidFill>
              <a:latin typeface="メイリオ" panose="020B0604030504040204" pitchFamily="50" charset="-128"/>
              <a:ea typeface="メイリオ" panose="020B0604030504040204" pitchFamily="50" charset="-128"/>
            </a:endParaRPr>
          </a:p>
          <a:p>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err="1">
                <a:solidFill>
                  <a:schemeClr val="tx1"/>
                </a:solidFill>
                <a:latin typeface="メイリオ" panose="020B0604030504040204" pitchFamily="50" charset="-128"/>
                <a:ea typeface="メイリオ" panose="020B0604030504040204" pitchFamily="50" charset="-128"/>
              </a:rPr>
              <a:t>wb</a:t>
            </a:r>
            <a:r>
              <a:rPr kumimoji="1" lang="en-US" altLang="ja-JP" sz="1400" dirty="0">
                <a:solidFill>
                  <a:schemeClr val="tx1"/>
                </a:solidFill>
                <a:latin typeface="メイリオ" panose="020B0604030504040204" pitchFamily="50" charset="-128"/>
                <a:ea typeface="メイリオ" panose="020B0604030504040204" pitchFamily="50" charset="-128"/>
              </a:rPr>
              <a:t> = </a:t>
            </a:r>
            <a:r>
              <a:rPr kumimoji="1" lang="en-US" altLang="ja-JP" sz="1400" dirty="0" err="1">
                <a:solidFill>
                  <a:schemeClr val="tx1"/>
                </a:solidFill>
                <a:latin typeface="メイリオ" panose="020B0604030504040204" pitchFamily="50" charset="-128"/>
                <a:ea typeface="メイリオ" panose="020B0604030504040204" pitchFamily="50" charset="-128"/>
              </a:rPr>
              <a:t>openpyxl.load_workbook</a:t>
            </a:r>
            <a:r>
              <a:rPr kumimoji="1" lang="en-US" altLang="ja-JP" sz="1400" dirty="0">
                <a:solidFill>
                  <a:schemeClr val="tx1"/>
                </a:solidFill>
                <a:latin typeface="メイリオ" panose="020B0604030504040204" pitchFamily="50" charset="-128"/>
                <a:ea typeface="メイリオ" panose="020B0604030504040204" pitchFamily="50" charset="-128"/>
              </a:rPr>
              <a:t>(</a:t>
            </a:r>
            <a:r>
              <a:rPr kumimoji="1" lang="en-US" altLang="ja-JP" sz="1400" dirty="0" err="1">
                <a:solidFill>
                  <a:schemeClr val="tx1"/>
                </a:solidFill>
                <a:latin typeface="メイリオ" panose="020B0604030504040204" pitchFamily="50" charset="-128"/>
                <a:ea typeface="メイリオ" panose="020B0604030504040204" pitchFamily="50" charset="-128"/>
              </a:rPr>
              <a:t>r"test.xlsx</a:t>
            </a:r>
            <a:r>
              <a:rPr kumimoji="1" lang="en-US" altLang="ja-JP" sz="1400" dirty="0">
                <a:solidFill>
                  <a:schemeClr val="tx1"/>
                </a:solidFill>
                <a:latin typeface="メイリオ" panose="020B0604030504040204" pitchFamily="50" charset="-128"/>
                <a:ea typeface="メイリオ" panose="020B0604030504040204" pitchFamily="50" charset="-128"/>
              </a:rPr>
              <a:t>")</a:t>
            </a:r>
          </a:p>
          <a:p>
            <a:r>
              <a:rPr kumimoji="1" lang="en-US" altLang="ja-JP" sz="1400" dirty="0" err="1">
                <a:solidFill>
                  <a:schemeClr val="tx1"/>
                </a:solidFill>
                <a:latin typeface="メイリオ" panose="020B0604030504040204" pitchFamily="50" charset="-128"/>
                <a:ea typeface="メイリオ" panose="020B0604030504040204" pitchFamily="50" charset="-128"/>
              </a:rPr>
              <a:t>ws</a:t>
            </a:r>
            <a:r>
              <a:rPr kumimoji="1" lang="en-US" altLang="ja-JP" sz="1400" dirty="0">
                <a:solidFill>
                  <a:schemeClr val="tx1"/>
                </a:solidFill>
                <a:latin typeface="メイリオ" panose="020B0604030504040204" pitchFamily="50" charset="-128"/>
                <a:ea typeface="メイリオ" panose="020B0604030504040204" pitchFamily="50" charset="-128"/>
              </a:rPr>
              <a:t> = </a:t>
            </a:r>
            <a:r>
              <a:rPr kumimoji="1" lang="en-US" altLang="ja-JP" sz="1400" dirty="0" err="1">
                <a:solidFill>
                  <a:schemeClr val="tx1"/>
                </a:solidFill>
                <a:latin typeface="メイリオ" panose="020B0604030504040204" pitchFamily="50" charset="-128"/>
                <a:ea typeface="メイリオ" panose="020B0604030504040204" pitchFamily="50" charset="-128"/>
              </a:rPr>
              <a:t>wb.active</a:t>
            </a:r>
            <a:endParaRPr kumimoji="1" lang="en-US" altLang="ja-JP" sz="1400" dirty="0">
              <a:solidFill>
                <a:schemeClr val="tx1"/>
              </a:solidFill>
              <a:latin typeface="メイリオ" panose="020B0604030504040204" pitchFamily="50" charset="-128"/>
              <a:ea typeface="メイリオ" panose="020B0604030504040204" pitchFamily="50" charset="-128"/>
            </a:endParaRPr>
          </a:p>
          <a:p>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a:solidFill>
                  <a:schemeClr val="tx1"/>
                </a:solidFill>
                <a:latin typeface="メイリオ" panose="020B0604030504040204" pitchFamily="50" charset="-128"/>
                <a:ea typeface="メイリオ" panose="020B0604030504040204" pitchFamily="50" charset="-128"/>
              </a:rPr>
              <a:t>data = Reference(</a:t>
            </a:r>
            <a:r>
              <a:rPr kumimoji="1" lang="en-US" altLang="ja-JP" sz="1400" dirty="0" err="1">
                <a:solidFill>
                  <a:schemeClr val="tx1"/>
                </a:solidFill>
                <a:latin typeface="メイリオ" panose="020B0604030504040204" pitchFamily="50" charset="-128"/>
                <a:ea typeface="メイリオ" panose="020B0604030504040204" pitchFamily="50" charset="-128"/>
              </a:rPr>
              <a:t>ws,min_col</a:t>
            </a:r>
            <a:r>
              <a:rPr kumimoji="1" lang="en-US" altLang="ja-JP" sz="1400" dirty="0">
                <a:solidFill>
                  <a:schemeClr val="tx1"/>
                </a:solidFill>
                <a:latin typeface="メイリオ" panose="020B0604030504040204" pitchFamily="50" charset="-128"/>
                <a:ea typeface="メイリオ" panose="020B0604030504040204" pitchFamily="50" charset="-128"/>
              </a:rPr>
              <a:t>=2,max_col=2,min_row=1,max_row=</a:t>
            </a:r>
            <a:r>
              <a:rPr kumimoji="1" lang="en-US" altLang="ja-JP" sz="1400" dirty="0" err="1">
                <a:solidFill>
                  <a:schemeClr val="tx1"/>
                </a:solidFill>
                <a:latin typeface="メイリオ" panose="020B0604030504040204" pitchFamily="50" charset="-128"/>
                <a:ea typeface="メイリオ" panose="020B0604030504040204" pitchFamily="50" charset="-128"/>
              </a:rPr>
              <a:t>ws.max_row</a:t>
            </a:r>
            <a:r>
              <a:rPr kumimoji="1" lang="en-US" altLang="ja-JP" sz="1400" dirty="0">
                <a:solidFill>
                  <a:schemeClr val="tx1"/>
                </a:solidFill>
                <a:latin typeface="メイリオ" panose="020B0604030504040204" pitchFamily="50" charset="-128"/>
                <a:ea typeface="メイリオ" panose="020B0604030504040204" pitchFamily="50" charset="-128"/>
              </a:rPr>
              <a:t>)</a:t>
            </a:r>
          </a:p>
          <a:p>
            <a:r>
              <a:rPr kumimoji="1" lang="en-US" altLang="ja-JP" sz="1400" dirty="0">
                <a:solidFill>
                  <a:schemeClr val="tx1"/>
                </a:solidFill>
                <a:latin typeface="メイリオ" panose="020B0604030504040204" pitchFamily="50" charset="-128"/>
                <a:ea typeface="メイリオ" panose="020B0604030504040204" pitchFamily="50" charset="-128"/>
              </a:rPr>
              <a:t>labels = Reference(</a:t>
            </a:r>
            <a:r>
              <a:rPr kumimoji="1" lang="en-US" altLang="ja-JP" sz="1400" dirty="0" err="1">
                <a:solidFill>
                  <a:schemeClr val="tx1"/>
                </a:solidFill>
                <a:latin typeface="メイリオ" panose="020B0604030504040204" pitchFamily="50" charset="-128"/>
                <a:ea typeface="メイリオ" panose="020B0604030504040204" pitchFamily="50" charset="-128"/>
              </a:rPr>
              <a:t>ws,min_col</a:t>
            </a:r>
            <a:r>
              <a:rPr kumimoji="1" lang="en-US" altLang="ja-JP" sz="1400" dirty="0">
                <a:solidFill>
                  <a:schemeClr val="tx1"/>
                </a:solidFill>
                <a:latin typeface="メイリオ" panose="020B0604030504040204" pitchFamily="50" charset="-128"/>
                <a:ea typeface="メイリオ" panose="020B0604030504040204" pitchFamily="50" charset="-128"/>
              </a:rPr>
              <a:t>=2,max_col=2,min_row=2,max_row=</a:t>
            </a:r>
            <a:r>
              <a:rPr kumimoji="1" lang="en-US" altLang="ja-JP" sz="1400" dirty="0" err="1">
                <a:solidFill>
                  <a:schemeClr val="tx1"/>
                </a:solidFill>
                <a:latin typeface="メイリオ" panose="020B0604030504040204" pitchFamily="50" charset="-128"/>
                <a:ea typeface="メイリオ" panose="020B0604030504040204" pitchFamily="50" charset="-128"/>
              </a:rPr>
              <a:t>ws.max_row</a:t>
            </a:r>
            <a:r>
              <a:rPr kumimoji="1" lang="en-US" altLang="ja-JP" sz="1400" dirty="0">
                <a:solidFill>
                  <a:schemeClr val="tx1"/>
                </a:solidFill>
                <a:latin typeface="メイリオ" panose="020B0604030504040204" pitchFamily="50" charset="-128"/>
                <a:ea typeface="メイリオ" panose="020B0604030504040204" pitchFamily="50" charset="-128"/>
              </a:rPr>
              <a:t>)</a:t>
            </a:r>
          </a:p>
          <a:p>
            <a:r>
              <a:rPr kumimoji="1" lang="en-US" altLang="ja-JP" sz="1400" dirty="0">
                <a:solidFill>
                  <a:schemeClr val="tx1"/>
                </a:solidFill>
                <a:latin typeface="メイリオ" panose="020B0604030504040204" pitchFamily="50" charset="-128"/>
                <a:ea typeface="メイリオ" panose="020B0604030504040204" pitchFamily="50" charset="-128"/>
              </a:rPr>
              <a:t>chart = </a:t>
            </a:r>
            <a:r>
              <a:rPr kumimoji="1" lang="en-US" altLang="ja-JP" sz="1400" dirty="0" err="1">
                <a:solidFill>
                  <a:schemeClr val="tx1"/>
                </a:solidFill>
                <a:latin typeface="メイリオ" panose="020B0604030504040204" pitchFamily="50" charset="-128"/>
                <a:ea typeface="メイリオ" panose="020B0604030504040204" pitchFamily="50" charset="-128"/>
              </a:rPr>
              <a:t>BarChart</a:t>
            </a:r>
            <a:r>
              <a:rPr kumimoji="1" lang="en-US" altLang="ja-JP" sz="1400" dirty="0">
                <a:solidFill>
                  <a:schemeClr val="tx1"/>
                </a:solidFill>
                <a:latin typeface="メイリオ" panose="020B0604030504040204" pitchFamily="50" charset="-128"/>
                <a:ea typeface="メイリオ" panose="020B0604030504040204" pitchFamily="50" charset="-128"/>
              </a:rPr>
              <a:t>()</a:t>
            </a:r>
          </a:p>
          <a:p>
            <a:r>
              <a:rPr kumimoji="1" lang="en-US" altLang="ja-JP" sz="1400" dirty="0" err="1">
                <a:solidFill>
                  <a:schemeClr val="tx1"/>
                </a:solidFill>
                <a:latin typeface="メイリオ" panose="020B0604030504040204" pitchFamily="50" charset="-128"/>
                <a:ea typeface="メイリオ" panose="020B0604030504040204" pitchFamily="50" charset="-128"/>
              </a:rPr>
              <a:t>chart.type</a:t>
            </a:r>
            <a:r>
              <a:rPr kumimoji="1" lang="en-US" altLang="ja-JP" sz="1400" dirty="0">
                <a:solidFill>
                  <a:schemeClr val="tx1"/>
                </a:solidFill>
                <a:latin typeface="メイリオ" panose="020B0604030504040204" pitchFamily="50" charset="-128"/>
                <a:ea typeface="メイリオ" panose="020B0604030504040204" pitchFamily="50" charset="-128"/>
              </a:rPr>
              <a:t> = 'col'</a:t>
            </a:r>
          </a:p>
          <a:p>
            <a:r>
              <a:rPr kumimoji="1" lang="en-US" altLang="ja-JP" sz="1400" dirty="0" err="1">
                <a:solidFill>
                  <a:schemeClr val="tx1"/>
                </a:solidFill>
                <a:latin typeface="メイリオ" panose="020B0604030504040204" pitchFamily="50" charset="-128"/>
                <a:ea typeface="メイリオ" panose="020B0604030504040204" pitchFamily="50" charset="-128"/>
              </a:rPr>
              <a:t>chart.style</a:t>
            </a:r>
            <a:r>
              <a:rPr kumimoji="1" lang="en-US" altLang="ja-JP" sz="1400" dirty="0">
                <a:solidFill>
                  <a:schemeClr val="tx1"/>
                </a:solidFill>
                <a:latin typeface="メイリオ" panose="020B0604030504040204" pitchFamily="50" charset="-128"/>
                <a:ea typeface="メイリオ" panose="020B0604030504040204" pitchFamily="50" charset="-128"/>
              </a:rPr>
              <a:t> = '28'</a:t>
            </a:r>
          </a:p>
          <a:p>
            <a:r>
              <a:rPr kumimoji="1" lang="en-US" altLang="ja-JP" sz="1400" dirty="0" err="1">
                <a:solidFill>
                  <a:schemeClr val="tx1"/>
                </a:solidFill>
                <a:latin typeface="メイリオ" panose="020B0604030504040204" pitchFamily="50" charset="-128"/>
                <a:ea typeface="メイリオ" panose="020B0604030504040204" pitchFamily="50" charset="-128"/>
              </a:rPr>
              <a:t>chart.title</a:t>
            </a:r>
            <a:r>
              <a:rPr kumimoji="1" lang="en-US" altLang="ja-JP" sz="1400" dirty="0">
                <a:solidFill>
                  <a:schemeClr val="tx1"/>
                </a:solidFill>
                <a:latin typeface="メイリオ" panose="020B0604030504040204" pitchFamily="50" charset="-128"/>
                <a:ea typeface="メイリオ" panose="020B0604030504040204" pitchFamily="50" charset="-128"/>
              </a:rPr>
              <a:t> = 'test'</a:t>
            </a:r>
          </a:p>
          <a:p>
            <a:r>
              <a:rPr kumimoji="1" lang="en-US" altLang="ja-JP" sz="1400" dirty="0" err="1">
                <a:solidFill>
                  <a:schemeClr val="tx1"/>
                </a:solidFill>
                <a:latin typeface="メイリオ" panose="020B0604030504040204" pitchFamily="50" charset="-128"/>
                <a:ea typeface="メイリオ" panose="020B0604030504040204" pitchFamily="50" charset="-128"/>
              </a:rPr>
              <a:t>chart.y_axis.title</a:t>
            </a:r>
            <a:r>
              <a:rPr kumimoji="1" lang="en-US" altLang="ja-JP" sz="1400" dirty="0">
                <a:solidFill>
                  <a:schemeClr val="tx1"/>
                </a:solidFill>
                <a:latin typeface="メイリオ" panose="020B0604030504040204" pitchFamily="50" charset="-128"/>
                <a:ea typeface="メイリオ" panose="020B0604030504040204" pitchFamily="50" charset="-128"/>
              </a:rPr>
              <a:t> = '</a:t>
            </a:r>
            <a:r>
              <a:rPr kumimoji="1" lang="ja-JP" altLang="en-US" sz="1400" dirty="0">
                <a:solidFill>
                  <a:schemeClr val="tx1"/>
                </a:solidFill>
                <a:latin typeface="メイリオ" panose="020B0604030504040204" pitchFamily="50" charset="-128"/>
                <a:ea typeface="メイリオ" panose="020B0604030504040204" pitchFamily="50" charset="-128"/>
              </a:rPr>
              <a:t>列</a:t>
            </a:r>
            <a:r>
              <a:rPr kumimoji="1" lang="en-US" altLang="ja-JP" sz="1400" dirty="0">
                <a:solidFill>
                  <a:schemeClr val="tx1"/>
                </a:solidFill>
                <a:latin typeface="メイリオ" panose="020B0604030504040204" pitchFamily="50" charset="-128"/>
                <a:ea typeface="メイリオ" panose="020B0604030504040204" pitchFamily="50" charset="-128"/>
              </a:rPr>
              <a:t>'</a:t>
            </a:r>
          </a:p>
          <a:p>
            <a:r>
              <a:rPr kumimoji="1" lang="en-US" altLang="ja-JP" sz="1400" dirty="0" err="1">
                <a:solidFill>
                  <a:schemeClr val="tx1"/>
                </a:solidFill>
                <a:latin typeface="メイリオ" panose="020B0604030504040204" pitchFamily="50" charset="-128"/>
                <a:ea typeface="メイリオ" panose="020B0604030504040204" pitchFamily="50" charset="-128"/>
              </a:rPr>
              <a:t>chart.x_axis.title</a:t>
            </a:r>
            <a:r>
              <a:rPr kumimoji="1" lang="en-US" altLang="ja-JP" sz="1400" dirty="0">
                <a:solidFill>
                  <a:schemeClr val="tx1"/>
                </a:solidFill>
                <a:latin typeface="メイリオ" panose="020B0604030504040204" pitchFamily="50" charset="-128"/>
                <a:ea typeface="メイリオ" panose="020B0604030504040204" pitchFamily="50" charset="-128"/>
              </a:rPr>
              <a:t> = '</a:t>
            </a:r>
            <a:r>
              <a:rPr kumimoji="1" lang="ja-JP" altLang="en-US" sz="1400" dirty="0">
                <a:solidFill>
                  <a:schemeClr val="tx1"/>
                </a:solidFill>
                <a:latin typeface="メイリオ" panose="020B0604030504040204" pitchFamily="50" charset="-128"/>
                <a:ea typeface="メイリオ" panose="020B0604030504040204" pitchFamily="50" charset="-128"/>
              </a:rPr>
              <a:t>行</a:t>
            </a:r>
            <a:r>
              <a:rPr kumimoji="1" lang="en-US" altLang="ja-JP" sz="1400" dirty="0">
                <a:solidFill>
                  <a:schemeClr val="tx1"/>
                </a:solidFill>
                <a:latin typeface="メイリオ" panose="020B0604030504040204" pitchFamily="50" charset="-128"/>
                <a:ea typeface="メイリオ" panose="020B0604030504040204" pitchFamily="50" charset="-128"/>
              </a:rPr>
              <a:t>'</a:t>
            </a:r>
          </a:p>
          <a:p>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err="1">
                <a:solidFill>
                  <a:schemeClr val="tx1"/>
                </a:solidFill>
                <a:latin typeface="メイリオ" panose="020B0604030504040204" pitchFamily="50" charset="-128"/>
                <a:ea typeface="メイリオ" panose="020B0604030504040204" pitchFamily="50" charset="-128"/>
              </a:rPr>
              <a:t>chart.add_data</a:t>
            </a:r>
            <a:r>
              <a:rPr kumimoji="1" lang="en-US" altLang="ja-JP" sz="1400" dirty="0">
                <a:solidFill>
                  <a:schemeClr val="tx1"/>
                </a:solidFill>
                <a:latin typeface="メイリオ" panose="020B0604030504040204" pitchFamily="50" charset="-128"/>
                <a:ea typeface="メイリオ" panose="020B0604030504040204" pitchFamily="50" charset="-128"/>
              </a:rPr>
              <a:t>(</a:t>
            </a:r>
            <a:r>
              <a:rPr kumimoji="1" lang="en-US" altLang="ja-JP" sz="1400" dirty="0" err="1">
                <a:solidFill>
                  <a:schemeClr val="tx1"/>
                </a:solidFill>
                <a:latin typeface="メイリオ" panose="020B0604030504040204" pitchFamily="50" charset="-128"/>
                <a:ea typeface="メイリオ" panose="020B0604030504040204" pitchFamily="50" charset="-128"/>
              </a:rPr>
              <a:t>data,titles_from_data</a:t>
            </a:r>
            <a:r>
              <a:rPr kumimoji="1" lang="en-US" altLang="ja-JP" sz="1400" dirty="0">
                <a:solidFill>
                  <a:schemeClr val="tx1"/>
                </a:solidFill>
                <a:latin typeface="メイリオ" panose="020B0604030504040204" pitchFamily="50" charset="-128"/>
                <a:ea typeface="メイリオ" panose="020B0604030504040204" pitchFamily="50" charset="-128"/>
              </a:rPr>
              <a:t> = True)</a:t>
            </a:r>
          </a:p>
          <a:p>
            <a:r>
              <a:rPr kumimoji="1" lang="en-US" altLang="ja-JP" sz="1400" dirty="0" err="1">
                <a:solidFill>
                  <a:schemeClr val="tx1"/>
                </a:solidFill>
                <a:latin typeface="メイリオ" panose="020B0604030504040204" pitchFamily="50" charset="-128"/>
                <a:ea typeface="メイリオ" panose="020B0604030504040204" pitchFamily="50" charset="-128"/>
              </a:rPr>
              <a:t>chart.set_categories</a:t>
            </a:r>
            <a:r>
              <a:rPr kumimoji="1" lang="en-US" altLang="ja-JP" sz="1400" dirty="0">
                <a:solidFill>
                  <a:schemeClr val="tx1"/>
                </a:solidFill>
                <a:latin typeface="メイリオ" panose="020B0604030504040204" pitchFamily="50" charset="-128"/>
                <a:ea typeface="メイリオ" panose="020B0604030504040204" pitchFamily="50" charset="-128"/>
              </a:rPr>
              <a:t>(labels)</a:t>
            </a:r>
          </a:p>
          <a:p>
            <a:r>
              <a:rPr kumimoji="1" lang="en-US" altLang="ja-JP" sz="1400" dirty="0" err="1">
                <a:solidFill>
                  <a:schemeClr val="tx1"/>
                </a:solidFill>
                <a:latin typeface="メイリオ" panose="020B0604030504040204" pitchFamily="50" charset="-128"/>
                <a:ea typeface="メイリオ" panose="020B0604030504040204" pitchFamily="50" charset="-128"/>
              </a:rPr>
              <a:t>ws.add_chart</a:t>
            </a:r>
            <a:r>
              <a:rPr kumimoji="1" lang="en-US" altLang="ja-JP" sz="1400" dirty="0">
                <a:solidFill>
                  <a:schemeClr val="tx1"/>
                </a:solidFill>
                <a:latin typeface="メイリオ" panose="020B0604030504040204" pitchFamily="50" charset="-128"/>
                <a:ea typeface="メイリオ" panose="020B0604030504040204" pitchFamily="50" charset="-128"/>
              </a:rPr>
              <a:t>(chart,'E3')</a:t>
            </a:r>
          </a:p>
          <a:p>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err="1">
                <a:solidFill>
                  <a:schemeClr val="tx1"/>
                </a:solidFill>
                <a:latin typeface="メイリオ" panose="020B0604030504040204" pitchFamily="50" charset="-128"/>
                <a:ea typeface="メイリオ" panose="020B0604030504040204" pitchFamily="50" charset="-128"/>
              </a:rPr>
              <a:t>wb.save</a:t>
            </a:r>
            <a:r>
              <a:rPr kumimoji="1" lang="en-US" altLang="ja-JP" sz="1400" dirty="0">
                <a:solidFill>
                  <a:schemeClr val="tx1"/>
                </a:solidFill>
                <a:latin typeface="メイリオ" panose="020B0604030504040204" pitchFamily="50" charset="-128"/>
                <a:ea typeface="メイリオ" panose="020B0604030504040204" pitchFamily="50" charset="-128"/>
              </a:rPr>
              <a:t>(r'test.xlsx')</a:t>
            </a:r>
          </a:p>
        </p:txBody>
      </p:sp>
      <p:grpSp>
        <p:nvGrpSpPr>
          <p:cNvPr id="9" name="グループ化 8">
            <a:extLst>
              <a:ext uri="{FF2B5EF4-FFF2-40B4-BE49-F238E27FC236}">
                <a16:creationId xmlns:a16="http://schemas.microsoft.com/office/drawing/2014/main" id="{FAC5E948-7D01-3C41-9B65-7024769594BB}"/>
              </a:ext>
            </a:extLst>
          </p:cNvPr>
          <p:cNvGrpSpPr/>
          <p:nvPr/>
        </p:nvGrpSpPr>
        <p:grpSpPr>
          <a:xfrm>
            <a:off x="4625213" y="1459649"/>
            <a:ext cx="4357712" cy="4531105"/>
            <a:chOff x="4551244" y="1709345"/>
            <a:chExt cx="4311884" cy="443437"/>
          </a:xfrm>
        </p:grpSpPr>
        <p:sp>
          <p:nvSpPr>
            <p:cNvPr id="11" name="四角形: 角を丸くする 27">
              <a:extLst>
                <a:ext uri="{FF2B5EF4-FFF2-40B4-BE49-F238E27FC236}">
                  <a16:creationId xmlns:a16="http://schemas.microsoft.com/office/drawing/2014/main" id="{D815EE1B-0B90-364D-9130-A59926592130}"/>
                </a:ext>
              </a:extLst>
            </p:cNvPr>
            <p:cNvSpPr/>
            <p:nvPr/>
          </p:nvSpPr>
          <p:spPr>
            <a:xfrm>
              <a:off x="4551244" y="1728032"/>
              <a:ext cx="4311884" cy="424750"/>
            </a:xfrm>
            <a:prstGeom prst="roundRect">
              <a:avLst>
                <a:gd name="adj" fmla="val 11918"/>
              </a:avLst>
            </a:prstGeom>
            <a:solidFill>
              <a:schemeClr val="bg1"/>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200" dirty="0" err="1">
                  <a:solidFill>
                    <a:schemeClr val="tx1"/>
                  </a:solidFill>
                  <a:latin typeface="メイリオ" panose="020B0604030504040204" pitchFamily="50" charset="-128"/>
                  <a:ea typeface="メイリオ" panose="020B0604030504040204" pitchFamily="50" charset="-128"/>
                </a:rPr>
                <a:t>openpyxl</a:t>
              </a:r>
              <a:r>
                <a:rPr kumimoji="1" lang="ja-JP" altLang="en-US" sz="1200">
                  <a:solidFill>
                    <a:schemeClr val="tx1"/>
                  </a:solidFill>
                  <a:latin typeface="メイリオ" panose="020B0604030504040204" pitchFamily="50" charset="-128"/>
                  <a:ea typeface="メイリオ" panose="020B0604030504040204" pitchFamily="50" charset="-128"/>
                </a:rPr>
                <a:t>モジュールを使います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err="1">
                  <a:solidFill>
                    <a:schemeClr val="tx1"/>
                  </a:solidFill>
                  <a:latin typeface="メイリオ" panose="020B0604030504040204" pitchFamily="50" charset="-128"/>
                  <a:ea typeface="メイリオ" panose="020B0604030504040204" pitchFamily="50" charset="-128"/>
                </a:rPr>
                <a:t>openpyxl</a:t>
              </a:r>
              <a:r>
                <a:rPr kumimoji="1" lang="ja-JP" altLang="en-US" sz="1200">
                  <a:solidFill>
                    <a:schemeClr val="tx1"/>
                  </a:solidFill>
                  <a:latin typeface="メイリオ" panose="020B0604030504040204" pitchFamily="50" charset="-128"/>
                  <a:ea typeface="メイリオ" panose="020B0604030504040204" pitchFamily="50" charset="-128"/>
                </a:rPr>
                <a:t>の</a:t>
              </a:r>
              <a:r>
                <a:rPr kumimoji="1" lang="en-US" altLang="ja-JP" sz="1200" dirty="0">
                  <a:solidFill>
                    <a:schemeClr val="tx1"/>
                  </a:solidFill>
                  <a:latin typeface="メイリオ" panose="020B0604030504040204" pitchFamily="50" charset="-128"/>
                  <a:ea typeface="メイリオ" panose="020B0604030504040204" pitchFamily="50" charset="-128"/>
                </a:rPr>
                <a:t>chart</a:t>
              </a:r>
              <a:r>
                <a:rPr kumimoji="1" lang="ja-JP" altLang="en-US" sz="1200">
                  <a:solidFill>
                    <a:schemeClr val="tx1"/>
                  </a:solidFill>
                  <a:latin typeface="メイリオ" panose="020B0604030504040204" pitchFamily="50" charset="-128"/>
                  <a:ea typeface="メイリオ" panose="020B0604030504040204" pitchFamily="50" charset="-128"/>
                </a:rPr>
                <a:t>の</a:t>
              </a:r>
              <a:r>
                <a:rPr kumimoji="1" lang="en-US" altLang="ja-JP" sz="1200" dirty="0" err="1">
                  <a:solidFill>
                    <a:schemeClr val="tx1"/>
                  </a:solidFill>
                  <a:latin typeface="メイリオ" panose="020B0604030504040204" pitchFamily="50" charset="-128"/>
                  <a:ea typeface="メイリオ" panose="020B0604030504040204" pitchFamily="50" charset="-128"/>
                </a:rPr>
                <a:t>BarChartr</a:t>
              </a:r>
              <a:r>
                <a:rPr kumimoji="1" lang="ja-JP" altLang="en-US" sz="1200">
                  <a:solidFill>
                    <a:schemeClr val="tx1"/>
                  </a:solidFill>
                  <a:latin typeface="メイリオ" panose="020B0604030504040204" pitchFamily="50" charset="-128"/>
                  <a:ea typeface="メイリオ" panose="020B0604030504040204" pitchFamily="50" charset="-128"/>
                </a:rPr>
                <a:t>と</a:t>
              </a:r>
              <a:r>
                <a:rPr kumimoji="1" lang="en-US" altLang="ja-JP" sz="1200" dirty="0">
                  <a:solidFill>
                    <a:schemeClr val="tx1"/>
                  </a:solidFill>
                  <a:latin typeface="メイリオ" panose="020B0604030504040204" pitchFamily="50" charset="-128"/>
                  <a:ea typeface="メイリオ" panose="020B0604030504040204" pitchFamily="50" charset="-128"/>
                </a:rPr>
                <a:t>Reference</a:t>
              </a:r>
              <a:r>
                <a:rPr kumimoji="1" lang="ja-JP" altLang="en-US" sz="1200">
                  <a:solidFill>
                    <a:schemeClr val="tx1"/>
                  </a:solidFill>
                  <a:latin typeface="メイリオ" panose="020B0604030504040204" pitchFamily="50" charset="-128"/>
                  <a:ea typeface="メイリオ" panose="020B0604030504040204" pitchFamily="50" charset="-128"/>
                </a:rPr>
                <a:t>を使います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err="1">
                  <a:solidFill>
                    <a:schemeClr val="tx1"/>
                  </a:solidFill>
                  <a:latin typeface="メイリオ" panose="020B0604030504040204" pitchFamily="50" charset="-128"/>
                  <a:ea typeface="メイリオ" panose="020B0604030504040204" pitchFamily="50" charset="-128"/>
                </a:rPr>
                <a:t>wb</a:t>
              </a:r>
              <a:r>
                <a:rPr kumimoji="1" lang="ja-JP" altLang="en-US" sz="1200">
                  <a:solidFill>
                    <a:schemeClr val="tx1"/>
                  </a:solidFill>
                  <a:latin typeface="メイリオ" panose="020B0604030504040204" pitchFamily="50" charset="-128"/>
                  <a:ea typeface="メイリオ" panose="020B0604030504040204" pitchFamily="50" charset="-128"/>
                </a:rPr>
                <a:t>に</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en-US" altLang="ja-JP" sz="1200" dirty="0" err="1">
                  <a:solidFill>
                    <a:schemeClr val="tx1"/>
                  </a:solidFill>
                  <a:latin typeface="メイリオ" panose="020B0604030504040204" pitchFamily="50" charset="-128"/>
                  <a:ea typeface="メイリオ" panose="020B0604030504040204" pitchFamily="50" charset="-128"/>
                </a:rPr>
                <a:t>text.xlsx</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a:solidFill>
                    <a:schemeClr val="tx1"/>
                  </a:solidFill>
                  <a:latin typeface="メイリオ" panose="020B0604030504040204" pitchFamily="50" charset="-128"/>
                  <a:ea typeface="メイリオ" panose="020B0604030504040204" pitchFamily="50" charset="-128"/>
                </a:rPr>
                <a:t>のデータを入れなさい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err="1">
                  <a:solidFill>
                    <a:schemeClr val="tx1"/>
                  </a:solidFill>
                  <a:latin typeface="メイリオ" panose="020B0604030504040204" pitchFamily="50" charset="-128"/>
                  <a:ea typeface="メイリオ" panose="020B0604030504040204" pitchFamily="50" charset="-128"/>
                </a:rPr>
                <a:t>ws</a:t>
              </a:r>
              <a:r>
                <a:rPr kumimoji="1" lang="ja-JP" altLang="en-US" sz="1200">
                  <a:solidFill>
                    <a:schemeClr val="tx1"/>
                  </a:solidFill>
                  <a:latin typeface="メイリオ" panose="020B0604030504040204" pitchFamily="50" charset="-128"/>
                  <a:ea typeface="メイリオ" panose="020B0604030504040204" pitchFamily="50" charset="-128"/>
                </a:rPr>
                <a:t>に指定したシートを有効にして入れなさい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a:solidFill>
                    <a:schemeClr val="tx1"/>
                  </a:solidFill>
                  <a:latin typeface="メイリオ" panose="020B0604030504040204" pitchFamily="50" charset="-128"/>
                  <a:ea typeface="メイリオ" panose="020B0604030504040204" pitchFamily="50" charset="-128"/>
                </a:rPr>
                <a:t>data</a:t>
              </a:r>
              <a:r>
                <a:rPr kumimoji="1" lang="ja-JP" altLang="en-US" sz="1200">
                  <a:solidFill>
                    <a:schemeClr val="tx1"/>
                  </a:solidFill>
                  <a:latin typeface="メイリオ" panose="020B0604030504040204" pitchFamily="50" charset="-128"/>
                  <a:ea typeface="メイリオ" panose="020B0604030504040204" pitchFamily="50" charset="-128"/>
                </a:rPr>
                <a:t>に特定の範囲のデータを入れなさい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a:solidFill>
                    <a:schemeClr val="tx1"/>
                  </a:solidFill>
                  <a:latin typeface="メイリオ" panose="020B0604030504040204" pitchFamily="50" charset="-128"/>
                  <a:ea typeface="メイリオ" panose="020B0604030504040204" pitchFamily="50" charset="-128"/>
                </a:rPr>
                <a:t>labels</a:t>
              </a:r>
              <a:r>
                <a:rPr kumimoji="1" lang="ja-JP" altLang="en-US" sz="1200">
                  <a:solidFill>
                    <a:schemeClr val="tx1"/>
                  </a:solidFill>
                  <a:latin typeface="メイリオ" panose="020B0604030504040204" pitchFamily="50" charset="-128"/>
                  <a:ea typeface="メイリオ" panose="020B0604030504040204" pitchFamily="50" charset="-128"/>
                </a:rPr>
                <a:t>に</a:t>
              </a:r>
              <a:r>
                <a:rPr kumimoji="1" lang="en-US" altLang="ja-JP" sz="1200" dirty="0">
                  <a:solidFill>
                    <a:schemeClr val="tx1"/>
                  </a:solidFill>
                  <a:latin typeface="メイリオ" panose="020B0604030504040204" pitchFamily="50" charset="-128"/>
                  <a:ea typeface="メイリオ" panose="020B0604030504040204" pitchFamily="50" charset="-128"/>
                </a:rPr>
                <a:t>data</a:t>
              </a:r>
              <a:r>
                <a:rPr kumimoji="1" lang="ja-JP" altLang="en-US" sz="1200">
                  <a:solidFill>
                    <a:schemeClr val="tx1"/>
                  </a:solidFill>
                  <a:latin typeface="メイリオ" panose="020B0604030504040204" pitchFamily="50" charset="-128"/>
                  <a:ea typeface="メイリオ" panose="020B0604030504040204" pitchFamily="50" charset="-128"/>
                </a:rPr>
                <a:t>の情報を入れなさい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a:solidFill>
                    <a:schemeClr val="tx1"/>
                  </a:solidFill>
                  <a:latin typeface="メイリオ" panose="020B0604030504040204" pitchFamily="50" charset="-128"/>
                  <a:ea typeface="メイリオ" panose="020B0604030504040204" pitchFamily="50" charset="-128"/>
                </a:rPr>
                <a:t>chart</a:t>
              </a:r>
              <a:r>
                <a:rPr kumimoji="1" lang="ja-JP" altLang="en-US" sz="1200">
                  <a:solidFill>
                    <a:schemeClr val="tx1"/>
                  </a:solidFill>
                  <a:latin typeface="メイリオ" panose="020B0604030504040204" pitchFamily="50" charset="-128"/>
                  <a:ea typeface="メイリオ" panose="020B0604030504040204" pitchFamily="50" charset="-128"/>
                </a:rPr>
                <a:t>に棒グラフを入れなさい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ja-JP" altLang="en-US" sz="1200">
                  <a:solidFill>
                    <a:schemeClr val="tx1"/>
                  </a:solidFill>
                  <a:latin typeface="メイリオ" panose="020B0604030504040204" pitchFamily="50" charset="-128"/>
                  <a:ea typeface="メイリオ" panose="020B0604030504040204" pitchFamily="50" charset="-128"/>
                </a:rPr>
                <a:t>グラフは色つきにしなさい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ja-JP" altLang="en-US" sz="1200">
                  <a:solidFill>
                    <a:schemeClr val="tx1"/>
                  </a:solidFill>
                  <a:latin typeface="メイリオ" panose="020B0604030504040204" pitchFamily="50" charset="-128"/>
                  <a:ea typeface="メイリオ" panose="020B0604030504040204" pitchFamily="50" charset="-128"/>
                </a:rPr>
                <a:t>スタイルは</a:t>
              </a:r>
              <a:r>
                <a:rPr kumimoji="1" lang="en-US" altLang="ja-JP" sz="1200" dirty="0">
                  <a:solidFill>
                    <a:schemeClr val="tx1"/>
                  </a:solidFill>
                  <a:latin typeface="メイリオ" panose="020B0604030504040204" pitchFamily="50" charset="-128"/>
                  <a:ea typeface="メイリオ" panose="020B0604030504040204" pitchFamily="50" charset="-128"/>
                </a:rPr>
                <a:t>28</a:t>
              </a:r>
              <a:r>
                <a:rPr kumimoji="1" lang="ja-JP" altLang="en-US" sz="1200">
                  <a:solidFill>
                    <a:schemeClr val="tx1"/>
                  </a:solidFill>
                  <a:latin typeface="メイリオ" panose="020B0604030504040204" pitchFamily="50" charset="-128"/>
                  <a:ea typeface="メイリオ" panose="020B0604030504040204" pitchFamily="50" charset="-128"/>
                </a:rPr>
                <a:t>番です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a:solidFill>
                    <a:schemeClr val="tx1"/>
                  </a:solidFill>
                  <a:latin typeface="メイリオ" panose="020B0604030504040204" pitchFamily="50" charset="-128"/>
                  <a:ea typeface="メイリオ" panose="020B0604030504040204" pitchFamily="50" charset="-128"/>
                </a:rPr>
                <a:t>‘test’</a:t>
              </a:r>
              <a:r>
                <a:rPr kumimoji="1" lang="ja-JP" altLang="en-US" sz="1200">
                  <a:solidFill>
                    <a:schemeClr val="tx1"/>
                  </a:solidFill>
                  <a:latin typeface="メイリオ" panose="020B0604030504040204" pitchFamily="50" charset="-128"/>
                  <a:ea typeface="メイリオ" panose="020B0604030504040204" pitchFamily="50" charset="-128"/>
                </a:rPr>
                <a:t>というタイトルにしなさい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ja-JP" altLang="en-US" sz="1200">
                  <a:solidFill>
                    <a:schemeClr val="tx1"/>
                  </a:solidFill>
                  <a:latin typeface="メイリオ" panose="020B0604030504040204" pitchFamily="50" charset="-128"/>
                  <a:ea typeface="メイリオ" panose="020B0604030504040204" pitchFamily="50" charset="-128"/>
                </a:rPr>
                <a:t>縦のラベルに‘列’と入れなさい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ja-JP" altLang="en-US" sz="1200">
                  <a:solidFill>
                    <a:schemeClr val="tx1"/>
                  </a:solidFill>
                  <a:latin typeface="メイリオ" panose="020B0604030504040204" pitchFamily="50" charset="-128"/>
                  <a:ea typeface="メイリオ" panose="020B0604030504040204" pitchFamily="50" charset="-128"/>
                </a:rPr>
                <a:t>横のラベルに</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a:solidFill>
                    <a:schemeClr val="tx1"/>
                  </a:solidFill>
                  <a:latin typeface="メイリオ" panose="020B0604030504040204" pitchFamily="50" charset="-128"/>
                  <a:ea typeface="メイリオ" panose="020B0604030504040204" pitchFamily="50" charset="-128"/>
                </a:rPr>
                <a:t>行</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a:solidFill>
                    <a:schemeClr val="tx1"/>
                  </a:solidFill>
                  <a:latin typeface="メイリオ" panose="020B0604030504040204" pitchFamily="50" charset="-128"/>
                  <a:ea typeface="メイリオ" panose="020B0604030504040204" pitchFamily="50" charset="-128"/>
                </a:rPr>
                <a:t>と入れなさい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ja-JP" altLang="en-US" sz="1200">
                  <a:solidFill>
                    <a:schemeClr val="tx1"/>
                  </a:solidFill>
                  <a:latin typeface="メイリオ" panose="020B0604030504040204" pitchFamily="50" charset="-128"/>
                  <a:ea typeface="メイリオ" panose="020B0604030504040204" pitchFamily="50" charset="-128"/>
                </a:rPr>
                <a:t>定義していたグラフを作りなさい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ja-JP" altLang="en-US" sz="1200">
                  <a:solidFill>
                    <a:schemeClr val="tx1"/>
                  </a:solidFill>
                  <a:latin typeface="メイリオ" panose="020B0604030504040204" pitchFamily="50" charset="-128"/>
                  <a:ea typeface="メイリオ" panose="020B0604030504040204" pitchFamily="50" charset="-128"/>
                </a:rPr>
                <a:t>グラフに定義していた</a:t>
              </a:r>
              <a:r>
                <a:rPr kumimoji="1" lang="en-US" altLang="ja-JP" sz="1200" dirty="0">
                  <a:solidFill>
                    <a:schemeClr val="tx1"/>
                  </a:solidFill>
                  <a:latin typeface="メイリオ" panose="020B0604030504040204" pitchFamily="50" charset="-128"/>
                  <a:ea typeface="メイリオ" panose="020B0604030504040204" pitchFamily="50" charset="-128"/>
                </a:rPr>
                <a:t>labels</a:t>
              </a:r>
              <a:r>
                <a:rPr kumimoji="1" lang="ja-JP" altLang="en-US" sz="1200">
                  <a:solidFill>
                    <a:schemeClr val="tx1"/>
                  </a:solidFill>
                  <a:latin typeface="メイリオ" panose="020B0604030504040204" pitchFamily="50" charset="-128"/>
                  <a:ea typeface="メイリオ" panose="020B0604030504040204" pitchFamily="50" charset="-128"/>
                </a:rPr>
                <a:t>を入れなさい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ja-JP" altLang="en-US" sz="1200">
                  <a:solidFill>
                    <a:schemeClr val="tx1"/>
                  </a:solidFill>
                  <a:latin typeface="メイリオ" panose="020B0604030504040204" pitchFamily="50" charset="-128"/>
                  <a:ea typeface="メイリオ" panose="020B0604030504040204" pitchFamily="50" charset="-128"/>
                </a:rPr>
                <a:t>グラフは</a:t>
              </a:r>
              <a:r>
                <a:rPr kumimoji="1" lang="en-US" altLang="ja-JP" sz="1200" dirty="0">
                  <a:solidFill>
                    <a:schemeClr val="tx1"/>
                  </a:solidFill>
                  <a:latin typeface="メイリオ" panose="020B0604030504040204" pitchFamily="50" charset="-128"/>
                  <a:ea typeface="メイリオ" panose="020B0604030504040204" pitchFamily="50" charset="-128"/>
                </a:rPr>
                <a:t>E3</a:t>
              </a:r>
              <a:r>
                <a:rPr kumimoji="1" lang="ja-JP" altLang="en-US" sz="1200">
                  <a:solidFill>
                    <a:schemeClr val="tx1"/>
                  </a:solidFill>
                  <a:latin typeface="メイリオ" panose="020B0604030504040204" pitchFamily="50" charset="-128"/>
                  <a:ea typeface="メイリオ" panose="020B0604030504040204" pitchFamily="50" charset="-128"/>
                </a:rPr>
                <a:t>の位置に作りなさい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en-US" altLang="ja-JP" sz="1200" dirty="0" err="1">
                  <a:solidFill>
                    <a:schemeClr val="tx1"/>
                  </a:solidFill>
                  <a:latin typeface="メイリオ" panose="020B0604030504040204" pitchFamily="50" charset="-128"/>
                  <a:ea typeface="メイリオ" panose="020B0604030504040204" pitchFamily="50" charset="-128"/>
                </a:rPr>
                <a:t>test.xlsx</a:t>
              </a:r>
              <a:r>
                <a:rPr kumimoji="1" lang="ja-JP" altLang="en-US" sz="1200">
                  <a:solidFill>
                    <a:schemeClr val="tx1"/>
                  </a:solidFill>
                  <a:latin typeface="メイリオ" panose="020B0604030504040204" pitchFamily="50" charset="-128"/>
                  <a:ea typeface="メイリオ" panose="020B0604030504040204" pitchFamily="50" charset="-128"/>
                </a:rPr>
                <a:t>‘と名前を付けて、カレントディレクトリに保存しなさい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p:txBody>
        </p:sp>
        <p:sp>
          <p:nvSpPr>
            <p:cNvPr id="12" name="四角形: 角を丸くする 28">
              <a:extLst>
                <a:ext uri="{FF2B5EF4-FFF2-40B4-BE49-F238E27FC236}">
                  <a16:creationId xmlns:a16="http://schemas.microsoft.com/office/drawing/2014/main" id="{6A1445C4-A9AC-C54F-A019-C2DC41875E74}"/>
                </a:ext>
              </a:extLst>
            </p:cNvPr>
            <p:cNvSpPr/>
            <p:nvPr/>
          </p:nvSpPr>
          <p:spPr>
            <a:xfrm>
              <a:off x="5708465" y="1709345"/>
              <a:ext cx="1599801" cy="31111"/>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latin typeface="メイリオ" panose="020B0604030504040204" pitchFamily="50" charset="-128"/>
                  <a:ea typeface="メイリオ" panose="020B0604030504040204" pitchFamily="50" charset="-128"/>
                </a:rPr>
                <a:t>読み下し</a:t>
              </a:r>
            </a:p>
          </p:txBody>
        </p:sp>
      </p:grpSp>
      <p:sp>
        <p:nvSpPr>
          <p:cNvPr id="14" name="楕円 10">
            <a:extLst>
              <a:ext uri="{FF2B5EF4-FFF2-40B4-BE49-F238E27FC236}">
                <a16:creationId xmlns:a16="http://schemas.microsoft.com/office/drawing/2014/main" id="{85D0B788-7E26-E444-91BC-625FA7FEF773}"/>
              </a:ext>
            </a:extLst>
          </p:cNvPr>
          <p:cNvSpPr/>
          <p:nvPr/>
        </p:nvSpPr>
        <p:spPr>
          <a:xfrm>
            <a:off x="6555309" y="293243"/>
            <a:ext cx="2340529" cy="964734"/>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チェック依頼</a:t>
            </a:r>
            <a:endParaRPr kumimoji="1" lang="ja-JP" altLang="en-US" dirty="0"/>
          </a:p>
        </p:txBody>
      </p:sp>
    </p:spTree>
    <p:extLst>
      <p:ext uri="{BB962C8B-B14F-4D97-AF65-F5344CB8AC3E}">
        <p14:creationId xmlns:p14="http://schemas.microsoft.com/office/powerpoint/2010/main" val="19118345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3</a:t>
            </a:fld>
            <a:endParaRPr kumimoji="1" lang="ja-JP" altLang="en-US"/>
          </a:p>
        </p:txBody>
      </p:sp>
      <p:sp>
        <p:nvSpPr>
          <p:cNvPr id="42" name="テキスト ボックス 41">
            <a:extLst>
              <a:ext uri="{FF2B5EF4-FFF2-40B4-BE49-F238E27FC236}">
                <a16:creationId xmlns:a16="http://schemas.microsoft.com/office/drawing/2014/main" id="{50B2579F-4FA1-49C7-9128-C011AF1164F5}"/>
              </a:ext>
            </a:extLst>
          </p:cNvPr>
          <p:cNvSpPr txBox="1"/>
          <p:nvPr/>
        </p:nvSpPr>
        <p:spPr>
          <a:xfrm>
            <a:off x="161075" y="657813"/>
            <a:ext cx="4738096" cy="600164"/>
          </a:xfrm>
          <a:prstGeom prst="rect">
            <a:avLst/>
          </a:prstGeom>
          <a:noFill/>
        </p:spPr>
        <p:txBody>
          <a:bodyPr wrap="square" rtlCol="0">
            <a:spAutoFit/>
          </a:bodyPr>
          <a:lstStyle/>
          <a:p>
            <a:pPr>
              <a:lnSpc>
                <a:spcPct val="150000"/>
              </a:lnSpc>
            </a:pPr>
            <a:r>
              <a:rPr lang="ja-JP" altLang="en-US" sz="2400" b="1" dirty="0">
                <a:solidFill>
                  <a:schemeClr val="accent1"/>
                </a:solidFill>
                <a:latin typeface="メイリオ" panose="020B0604030504040204" pitchFamily="50" charset="-128"/>
                <a:ea typeface="メイリオ" panose="020B0604030504040204" pitchFamily="50" charset="-128"/>
              </a:rPr>
              <a:t>言語の特徴</a:t>
            </a:r>
            <a:endParaRPr lang="zh-TW" altLang="en-US" sz="2400" b="1" dirty="0">
              <a:solidFill>
                <a:schemeClr val="accent1"/>
              </a:solidFill>
              <a:latin typeface="メイリオ" panose="020B0604030504040204" pitchFamily="50" charset="-128"/>
              <a:ea typeface="メイリオ" panose="020B0604030504040204" pitchFamily="50" charset="-128"/>
            </a:endParaRPr>
          </a:p>
        </p:txBody>
      </p:sp>
      <p:sp>
        <p:nvSpPr>
          <p:cNvPr id="10" name="テキスト ボックス 9">
            <a:extLst>
              <a:ext uri="{FF2B5EF4-FFF2-40B4-BE49-F238E27FC236}">
                <a16:creationId xmlns:a16="http://schemas.microsoft.com/office/drawing/2014/main" id="{32ADA412-2421-48DC-BF66-2CF68B3AF5CE}"/>
              </a:ext>
            </a:extLst>
          </p:cNvPr>
          <p:cNvSpPr txBox="1"/>
          <p:nvPr/>
        </p:nvSpPr>
        <p:spPr>
          <a:xfrm>
            <a:off x="111212" y="117527"/>
            <a:ext cx="6742594" cy="584775"/>
          </a:xfrm>
          <a:prstGeom prst="rect">
            <a:avLst/>
          </a:prstGeom>
          <a:noFill/>
        </p:spPr>
        <p:txBody>
          <a:bodyPr wrap="square" rtlCol="0">
            <a:spAutoFit/>
          </a:bodyPr>
          <a:lstStyle/>
          <a:p>
            <a:r>
              <a:rPr lang="en-US" altLang="ja-JP" sz="3200" dirty="0">
                <a:latin typeface="HGP創英角ｺﾞｼｯｸUB" panose="020B0900000000000000" pitchFamily="50" charset="-128"/>
                <a:ea typeface="HGP創英角ｺﾞｼｯｸUB" panose="020B0900000000000000" pitchFamily="50" charset="-128"/>
              </a:rPr>
              <a:t>Python</a:t>
            </a:r>
            <a:r>
              <a:rPr lang="ja-JP" altLang="en-US" sz="3200" dirty="0">
                <a:latin typeface="HGP創英角ｺﾞｼｯｸUB" panose="020B0900000000000000" pitchFamily="50" charset="-128"/>
                <a:ea typeface="HGP創英角ｺﾞｼｯｸUB" panose="020B0900000000000000" pitchFamily="50" charset="-128"/>
              </a:rPr>
              <a:t>ではどんなことができるの</a:t>
            </a:r>
            <a:r>
              <a:rPr lang="en-US" altLang="ja-JP" sz="3200" dirty="0">
                <a:latin typeface="HGP創英角ｺﾞｼｯｸUB" panose="020B0900000000000000" pitchFamily="50" charset="-128"/>
                <a:ea typeface="HGP創英角ｺﾞｼｯｸUB" panose="020B0900000000000000" pitchFamily="50" charset="-128"/>
              </a:rPr>
              <a:t>?</a:t>
            </a:r>
          </a:p>
        </p:txBody>
      </p:sp>
      <p:sp>
        <p:nvSpPr>
          <p:cNvPr id="3" name="テキスト ボックス 2">
            <a:extLst>
              <a:ext uri="{FF2B5EF4-FFF2-40B4-BE49-F238E27FC236}">
                <a16:creationId xmlns:a16="http://schemas.microsoft.com/office/drawing/2014/main" id="{42557B5D-AA9C-4305-BD32-8DCF9D720DD8}"/>
              </a:ext>
            </a:extLst>
          </p:cNvPr>
          <p:cNvSpPr txBox="1"/>
          <p:nvPr/>
        </p:nvSpPr>
        <p:spPr>
          <a:xfrm>
            <a:off x="276970" y="1178930"/>
            <a:ext cx="6467779" cy="523220"/>
          </a:xfrm>
          <a:prstGeom prst="rect">
            <a:avLst/>
          </a:prstGeom>
          <a:noFill/>
        </p:spPr>
        <p:txBody>
          <a:bodyPr wrap="square" rtlCol="0">
            <a:spAutoFit/>
          </a:bodyPr>
          <a:lstStyle/>
          <a:p>
            <a:r>
              <a:rPr kumimoji="1" lang="ja-JP" altLang="en-US" sz="1400" dirty="0">
                <a:latin typeface="メイリオ" panose="020B0604030504040204" pitchFamily="50" charset="-128"/>
                <a:ea typeface="メイリオ" panose="020B0604030504040204" pitchFamily="50" charset="-128"/>
              </a:rPr>
              <a:t>　なぜ今</a:t>
            </a:r>
            <a:r>
              <a:rPr kumimoji="1" lang="en-US" altLang="ja-JP" sz="1400" dirty="0">
                <a:latin typeface="メイリオ" panose="020B0604030504040204" pitchFamily="50" charset="-128"/>
                <a:ea typeface="メイリオ" panose="020B0604030504040204" pitchFamily="50" charset="-128"/>
              </a:rPr>
              <a:t>Python</a:t>
            </a:r>
            <a:r>
              <a:rPr kumimoji="1" lang="ja-JP" altLang="en-US" sz="1400" dirty="0">
                <a:latin typeface="メイリオ" panose="020B0604030504040204" pitchFamily="50" charset="-128"/>
                <a:ea typeface="メイリオ" panose="020B0604030504040204" pitchFamily="50" charset="-128"/>
              </a:rPr>
              <a:t>という言語がこれだけ人気なのかを</a:t>
            </a:r>
            <a:r>
              <a:rPr kumimoji="1" lang="en-US" altLang="ja-JP" sz="1400" dirty="0">
                <a:latin typeface="メイリオ" panose="020B0604030504040204" pitchFamily="50" charset="-128"/>
                <a:ea typeface="メイリオ" panose="020B0604030504040204" pitchFamily="50" charset="-128"/>
              </a:rPr>
              <a:t>Python</a:t>
            </a:r>
            <a:r>
              <a:rPr kumimoji="1" lang="ja-JP" altLang="en-US" sz="1400" dirty="0">
                <a:latin typeface="メイリオ" panose="020B0604030504040204" pitchFamily="50" charset="-128"/>
                <a:ea typeface="メイリオ" panose="020B0604030504040204" pitchFamily="50" charset="-128"/>
              </a:rPr>
              <a:t>という言語の特徴をまとめながら見ていきましょう</a:t>
            </a:r>
            <a:endParaRPr kumimoji="1" lang="en-US" altLang="ja-JP" sz="1400" dirty="0">
              <a:latin typeface="メイリオ" panose="020B0604030504040204" pitchFamily="50" charset="-128"/>
              <a:ea typeface="メイリオ" panose="020B0604030504040204" pitchFamily="50" charset="-128"/>
            </a:endParaRPr>
          </a:p>
        </p:txBody>
      </p:sp>
      <p:sp>
        <p:nvSpPr>
          <p:cNvPr id="7" name="正方形/長方形 6">
            <a:extLst>
              <a:ext uri="{FF2B5EF4-FFF2-40B4-BE49-F238E27FC236}">
                <a16:creationId xmlns:a16="http://schemas.microsoft.com/office/drawing/2014/main" id="{7D5ACB5F-4742-4CEA-8194-A7C3E534946F}"/>
              </a:ext>
            </a:extLst>
          </p:cNvPr>
          <p:cNvSpPr/>
          <p:nvPr/>
        </p:nvSpPr>
        <p:spPr bwMode="auto">
          <a:xfrm>
            <a:off x="303281" y="2153116"/>
            <a:ext cx="8647772" cy="1047386"/>
          </a:xfrm>
          <a:prstGeom prst="rect">
            <a:avLst/>
          </a:prstGeom>
          <a:solidFill>
            <a:schemeClr val="bg1"/>
          </a:solidFill>
          <a:ln w="38100">
            <a:solidFill>
              <a:schemeClr val="accent5"/>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wrap="none" anchor="t" anchorCtr="0"/>
          <a:lstStyle/>
          <a:p>
            <a:pPr>
              <a:defRPr/>
            </a:pPr>
            <a:r>
              <a:rPr lang="ja-JP" altLang="en-US" sz="1400" dirty="0">
                <a:solidFill>
                  <a:schemeClr val="tx1"/>
                </a:solidFill>
                <a:latin typeface="メイリオ" panose="020B0604030504040204" pitchFamily="50" charset="-128"/>
                <a:ea typeface="メイリオ" panose="020B0604030504040204" pitchFamily="50" charset="-128"/>
              </a:rPr>
              <a:t>　少ないコードで簡潔にプログラムを書けることが魅力の一つとして多くあげられます</a:t>
            </a:r>
            <a:endParaRPr lang="en-US" altLang="ja-JP" sz="1400" dirty="0">
              <a:solidFill>
                <a:schemeClr val="tx1"/>
              </a:solidFill>
              <a:latin typeface="メイリオ" panose="020B0604030504040204" pitchFamily="50" charset="-128"/>
              <a:ea typeface="メイリオ" panose="020B0604030504040204" pitchFamily="50" charset="-128"/>
            </a:endParaRPr>
          </a:p>
          <a:p>
            <a:pPr>
              <a:defRPr/>
            </a:pPr>
            <a:r>
              <a:rPr lang="ja-JP" altLang="en-US" sz="1400" dirty="0">
                <a:solidFill>
                  <a:schemeClr val="tx1"/>
                </a:solidFill>
                <a:latin typeface="メイリオ" panose="020B0604030504040204" pitchFamily="50" charset="-128"/>
                <a:ea typeface="メイリオ" panose="020B0604030504040204" pitchFamily="50" charset="-128"/>
              </a:rPr>
              <a:t>　言語によって、一つの動作を指示するのに長くて複雑なコードを書かなくてはいけなかったりしますが</a:t>
            </a:r>
            <a:endParaRPr lang="en-US" altLang="ja-JP" sz="1400" dirty="0">
              <a:solidFill>
                <a:schemeClr val="tx1"/>
              </a:solidFill>
              <a:latin typeface="メイリオ" panose="020B0604030504040204" pitchFamily="50" charset="-128"/>
              <a:ea typeface="メイリオ" panose="020B0604030504040204" pitchFamily="50" charset="-128"/>
            </a:endParaRPr>
          </a:p>
          <a:p>
            <a:pPr>
              <a:defRPr/>
            </a:pPr>
            <a:r>
              <a:rPr lang="en-US" altLang="ja-JP" sz="1400" dirty="0">
                <a:solidFill>
                  <a:schemeClr val="tx1"/>
                </a:solidFill>
                <a:latin typeface="メイリオ" panose="020B0604030504040204" pitchFamily="50" charset="-128"/>
                <a:ea typeface="メイリオ" panose="020B0604030504040204" pitchFamily="50" charset="-128"/>
              </a:rPr>
              <a:t>Python</a:t>
            </a:r>
            <a:r>
              <a:rPr lang="ja-JP" altLang="en-US" sz="1400" dirty="0">
                <a:solidFill>
                  <a:schemeClr val="tx1"/>
                </a:solidFill>
                <a:latin typeface="メイリオ" panose="020B0604030504040204" pitchFamily="50" charset="-128"/>
                <a:ea typeface="メイリオ" panose="020B0604030504040204" pitchFamily="50" charset="-128"/>
              </a:rPr>
              <a:t>は他の言語と比べて、読み解きやすく、短いコードで表現されており、プログラミング初心者に</a:t>
            </a:r>
            <a:endParaRPr lang="en-US" altLang="ja-JP" sz="1400" dirty="0">
              <a:solidFill>
                <a:schemeClr val="tx1"/>
              </a:solidFill>
              <a:latin typeface="メイリオ" panose="020B0604030504040204" pitchFamily="50" charset="-128"/>
              <a:ea typeface="メイリオ" panose="020B0604030504040204" pitchFamily="50" charset="-128"/>
            </a:endParaRPr>
          </a:p>
          <a:p>
            <a:pPr>
              <a:defRPr/>
            </a:pPr>
            <a:r>
              <a:rPr lang="ja-JP" altLang="en-US" sz="1400" dirty="0">
                <a:solidFill>
                  <a:schemeClr val="tx1"/>
                </a:solidFill>
                <a:latin typeface="メイリオ" panose="020B0604030504040204" pitchFamily="50" charset="-128"/>
                <a:ea typeface="メイリオ" panose="020B0604030504040204" pitchFamily="50" charset="-128"/>
              </a:rPr>
              <a:t>優しい開発言語になっています</a:t>
            </a:r>
            <a:endParaRPr lang="en-US" altLang="ja-JP" sz="1400" dirty="0">
              <a:solidFill>
                <a:schemeClr val="tx1"/>
              </a:solidFill>
              <a:latin typeface="メイリオ" panose="020B0604030504040204" pitchFamily="50" charset="-128"/>
              <a:ea typeface="メイリオ" panose="020B0604030504040204" pitchFamily="50" charset="-128"/>
            </a:endParaRPr>
          </a:p>
        </p:txBody>
      </p:sp>
      <p:sp>
        <p:nvSpPr>
          <p:cNvPr id="8" name="四角形: 角を丸くする 7">
            <a:extLst>
              <a:ext uri="{FF2B5EF4-FFF2-40B4-BE49-F238E27FC236}">
                <a16:creationId xmlns:a16="http://schemas.microsoft.com/office/drawing/2014/main" id="{34B0E3D2-33DF-4789-80C4-CBA39A5A1B57}"/>
              </a:ext>
            </a:extLst>
          </p:cNvPr>
          <p:cNvSpPr/>
          <p:nvPr/>
        </p:nvSpPr>
        <p:spPr>
          <a:xfrm>
            <a:off x="276970" y="1781197"/>
            <a:ext cx="3372241" cy="378370"/>
          </a:xfrm>
          <a:prstGeom prst="roundRect">
            <a:avLst>
              <a:gd name="adj" fmla="val 39091"/>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solidFill>
                  <a:schemeClr val="bg1"/>
                </a:solidFill>
                <a:latin typeface="メイリオ" panose="020B0604030504040204" pitchFamily="50" charset="-128"/>
                <a:ea typeface="メイリオ" panose="020B0604030504040204" pitchFamily="50" charset="-128"/>
              </a:rPr>
              <a:t>プログラミング初心者に優しい</a:t>
            </a:r>
          </a:p>
        </p:txBody>
      </p:sp>
      <p:sp>
        <p:nvSpPr>
          <p:cNvPr id="9" name="正方形/長方形 8">
            <a:extLst>
              <a:ext uri="{FF2B5EF4-FFF2-40B4-BE49-F238E27FC236}">
                <a16:creationId xmlns:a16="http://schemas.microsoft.com/office/drawing/2014/main" id="{D428F0B6-65BF-4510-8CD0-E5ED86A66FC6}"/>
              </a:ext>
            </a:extLst>
          </p:cNvPr>
          <p:cNvSpPr/>
          <p:nvPr/>
        </p:nvSpPr>
        <p:spPr bwMode="auto">
          <a:xfrm>
            <a:off x="303281" y="3744337"/>
            <a:ext cx="8647772" cy="1047386"/>
          </a:xfrm>
          <a:prstGeom prst="rect">
            <a:avLst/>
          </a:prstGeom>
          <a:solidFill>
            <a:schemeClr val="bg1"/>
          </a:solidFill>
          <a:ln w="38100">
            <a:solidFill>
              <a:schemeClr val="accent5"/>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wrap="none" anchor="t" anchorCtr="0"/>
          <a:lstStyle/>
          <a:p>
            <a:pPr>
              <a:defRPr/>
            </a:pPr>
            <a:r>
              <a:rPr lang="ja-JP" altLang="en-US" sz="1400" dirty="0">
                <a:solidFill>
                  <a:schemeClr val="tx1"/>
                </a:solidFill>
                <a:latin typeface="メイリオ" panose="020B0604030504040204" pitchFamily="50" charset="-128"/>
                <a:ea typeface="メイリオ" panose="020B0604030504040204" pitchFamily="50" charset="-128"/>
              </a:rPr>
              <a:t>　アルゴリズムを一から考えなくても、既に活用できるライブラリが豊富にあり、それらを組み合わせる</a:t>
            </a:r>
            <a:endParaRPr lang="en-US" altLang="ja-JP" sz="1400" dirty="0">
              <a:solidFill>
                <a:schemeClr val="tx1"/>
              </a:solidFill>
              <a:latin typeface="メイリオ" panose="020B0604030504040204" pitchFamily="50" charset="-128"/>
              <a:ea typeface="メイリオ" panose="020B0604030504040204" pitchFamily="50" charset="-128"/>
            </a:endParaRPr>
          </a:p>
          <a:p>
            <a:pPr>
              <a:defRPr/>
            </a:pPr>
            <a:r>
              <a:rPr lang="ja-JP" altLang="en-US" sz="1400" dirty="0">
                <a:solidFill>
                  <a:schemeClr val="tx1"/>
                </a:solidFill>
                <a:latin typeface="メイリオ" panose="020B0604030504040204" pitchFamily="50" charset="-128"/>
                <a:ea typeface="メイリオ" panose="020B0604030504040204" pitchFamily="50" charset="-128"/>
              </a:rPr>
              <a:t>ことによって、品質の安定したアプリなどが作れます</a:t>
            </a:r>
            <a:endParaRPr lang="en-US" altLang="ja-JP" sz="1400" dirty="0">
              <a:solidFill>
                <a:schemeClr val="tx1"/>
              </a:solidFill>
              <a:latin typeface="メイリオ" panose="020B0604030504040204" pitchFamily="50" charset="-128"/>
              <a:ea typeface="メイリオ" panose="020B0604030504040204" pitchFamily="50" charset="-128"/>
            </a:endParaRPr>
          </a:p>
          <a:p>
            <a:pPr>
              <a:defRPr/>
            </a:pPr>
            <a:r>
              <a:rPr lang="ja-JP" altLang="en-US" sz="1400" dirty="0">
                <a:solidFill>
                  <a:schemeClr val="tx1"/>
                </a:solidFill>
                <a:latin typeface="メイリオ" panose="020B0604030504040204" pitchFamily="50" charset="-128"/>
                <a:ea typeface="メイリオ" panose="020B0604030504040204" pitchFamily="50" charset="-128"/>
              </a:rPr>
              <a:t>　</a:t>
            </a:r>
            <a:r>
              <a:rPr lang="en-US" altLang="ja-JP" sz="1400" dirty="0">
                <a:solidFill>
                  <a:schemeClr val="tx1"/>
                </a:solidFill>
                <a:latin typeface="メイリオ" panose="020B0604030504040204" pitchFamily="50" charset="-128"/>
                <a:ea typeface="メイリオ" panose="020B0604030504040204" pitchFamily="50" charset="-128"/>
              </a:rPr>
              <a:t>Django</a:t>
            </a:r>
            <a:r>
              <a:rPr lang="ja-JP" altLang="en-US" sz="1400" dirty="0">
                <a:solidFill>
                  <a:schemeClr val="tx1"/>
                </a:solidFill>
                <a:latin typeface="メイリオ" panose="020B0604030504040204" pitchFamily="50" charset="-128"/>
                <a:ea typeface="メイリオ" panose="020B0604030504040204" pitchFamily="50" charset="-128"/>
              </a:rPr>
              <a:t>というようなフレームワーク</a:t>
            </a:r>
            <a:r>
              <a:rPr lang="en-US" altLang="ja-JP" sz="1400" dirty="0">
                <a:solidFill>
                  <a:schemeClr val="tx1"/>
                </a:solidFill>
                <a:latin typeface="メイリオ" panose="020B0604030504040204" pitchFamily="50" charset="-128"/>
                <a:ea typeface="メイリオ" panose="020B0604030504040204" pitchFamily="50" charset="-128"/>
              </a:rPr>
              <a:t>(</a:t>
            </a:r>
            <a:r>
              <a:rPr lang="ja-JP" altLang="en-US" sz="1400" dirty="0">
                <a:solidFill>
                  <a:schemeClr val="tx1"/>
                </a:solidFill>
                <a:latin typeface="メイリオ" panose="020B0604030504040204" pitchFamily="50" charset="-128"/>
                <a:ea typeface="メイリオ" panose="020B0604030504040204" pitchFamily="50" charset="-128"/>
              </a:rPr>
              <a:t>アプリケーションのフォーマットデータのようなもの</a:t>
            </a:r>
            <a:r>
              <a:rPr lang="en-US" altLang="ja-JP" sz="1400" dirty="0">
                <a:solidFill>
                  <a:schemeClr val="tx1"/>
                </a:solidFill>
                <a:latin typeface="メイリオ" panose="020B0604030504040204" pitchFamily="50" charset="-128"/>
                <a:ea typeface="メイリオ" panose="020B0604030504040204" pitchFamily="50" charset="-128"/>
              </a:rPr>
              <a:t>)</a:t>
            </a:r>
            <a:r>
              <a:rPr lang="ja-JP" altLang="en-US" sz="1400" dirty="0">
                <a:solidFill>
                  <a:schemeClr val="tx1"/>
                </a:solidFill>
                <a:latin typeface="メイリオ" panose="020B0604030504040204" pitchFamily="50" charset="-128"/>
                <a:ea typeface="メイリオ" panose="020B0604030504040204" pitchFamily="50" charset="-128"/>
              </a:rPr>
              <a:t>もあり、</a:t>
            </a:r>
            <a:endParaRPr lang="en-US" altLang="ja-JP" sz="1400" dirty="0">
              <a:solidFill>
                <a:schemeClr val="tx1"/>
              </a:solidFill>
              <a:latin typeface="メイリオ" panose="020B0604030504040204" pitchFamily="50" charset="-128"/>
              <a:ea typeface="メイリオ" panose="020B0604030504040204" pitchFamily="50" charset="-128"/>
            </a:endParaRPr>
          </a:p>
          <a:p>
            <a:pPr>
              <a:defRPr/>
            </a:pPr>
            <a:r>
              <a:rPr lang="ja-JP" altLang="en-US" sz="1400" dirty="0">
                <a:solidFill>
                  <a:schemeClr val="tx1"/>
                </a:solidFill>
                <a:latin typeface="メイリオ" panose="020B0604030504040204" pitchFamily="50" charset="-128"/>
                <a:ea typeface="メイリオ" panose="020B0604030504040204" pitchFamily="50" charset="-128"/>
              </a:rPr>
              <a:t>手順書通りにコードを書いていけば誰でも簡単にアプリが作れます</a:t>
            </a:r>
            <a:endParaRPr lang="en-US" altLang="ja-JP" sz="1400" dirty="0">
              <a:solidFill>
                <a:schemeClr val="tx1"/>
              </a:solidFill>
              <a:latin typeface="メイリオ" panose="020B0604030504040204" pitchFamily="50" charset="-128"/>
              <a:ea typeface="メイリオ" panose="020B0604030504040204" pitchFamily="50" charset="-128"/>
            </a:endParaRPr>
          </a:p>
        </p:txBody>
      </p:sp>
      <p:sp>
        <p:nvSpPr>
          <p:cNvPr id="11" name="四角形: 角を丸くする 10">
            <a:extLst>
              <a:ext uri="{FF2B5EF4-FFF2-40B4-BE49-F238E27FC236}">
                <a16:creationId xmlns:a16="http://schemas.microsoft.com/office/drawing/2014/main" id="{D32B27E3-D089-46D1-BFD8-B0C1E3E0295D}"/>
              </a:ext>
            </a:extLst>
          </p:cNvPr>
          <p:cNvSpPr/>
          <p:nvPr/>
        </p:nvSpPr>
        <p:spPr>
          <a:xfrm>
            <a:off x="276970" y="3372418"/>
            <a:ext cx="2592065" cy="378370"/>
          </a:xfrm>
          <a:prstGeom prst="roundRect">
            <a:avLst>
              <a:gd name="adj" fmla="val 39091"/>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solidFill>
                  <a:schemeClr val="bg1"/>
                </a:solidFill>
                <a:latin typeface="メイリオ" panose="020B0604030504040204" pitchFamily="50" charset="-128"/>
                <a:ea typeface="メイリオ" panose="020B0604030504040204" pitchFamily="50" charset="-128"/>
              </a:rPr>
              <a:t>豊富なライブラリ</a:t>
            </a:r>
          </a:p>
        </p:txBody>
      </p:sp>
      <p:sp>
        <p:nvSpPr>
          <p:cNvPr id="12" name="正方形/長方形 11">
            <a:extLst>
              <a:ext uri="{FF2B5EF4-FFF2-40B4-BE49-F238E27FC236}">
                <a16:creationId xmlns:a16="http://schemas.microsoft.com/office/drawing/2014/main" id="{6641F51B-945F-467E-93F5-7641CD7E63B3}"/>
              </a:ext>
            </a:extLst>
          </p:cNvPr>
          <p:cNvSpPr/>
          <p:nvPr/>
        </p:nvSpPr>
        <p:spPr bwMode="auto">
          <a:xfrm>
            <a:off x="303281" y="5308965"/>
            <a:ext cx="8647772" cy="1047386"/>
          </a:xfrm>
          <a:prstGeom prst="rect">
            <a:avLst/>
          </a:prstGeom>
          <a:solidFill>
            <a:schemeClr val="bg1"/>
          </a:solidFill>
          <a:ln w="38100">
            <a:solidFill>
              <a:schemeClr val="accent5"/>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wrap="none" anchor="t" anchorCtr="0"/>
          <a:lstStyle/>
          <a:p>
            <a:pPr>
              <a:defRPr/>
            </a:pPr>
            <a:r>
              <a:rPr lang="ja-JP" altLang="en-US" sz="1400" dirty="0">
                <a:solidFill>
                  <a:schemeClr val="tx1"/>
                </a:solidFill>
                <a:latin typeface="メイリオ" panose="020B0604030504040204" pitchFamily="50" charset="-128"/>
                <a:ea typeface="メイリオ" panose="020B0604030504040204" pitchFamily="50" charset="-128"/>
              </a:rPr>
              <a:t>　</a:t>
            </a:r>
            <a:r>
              <a:rPr lang="en-US" altLang="ja-JP" sz="1400" dirty="0">
                <a:solidFill>
                  <a:schemeClr val="tx1"/>
                </a:solidFill>
                <a:latin typeface="メイリオ" panose="020B0604030504040204" pitchFamily="50" charset="-128"/>
                <a:ea typeface="メイリオ" panose="020B0604030504040204" pitchFamily="50" charset="-128"/>
              </a:rPr>
              <a:t>Python</a:t>
            </a:r>
            <a:r>
              <a:rPr lang="ja-JP" altLang="en-US" sz="1400" dirty="0">
                <a:solidFill>
                  <a:schemeClr val="tx1"/>
                </a:solidFill>
                <a:latin typeface="メイリオ" panose="020B0604030504040204" pitchFamily="50" charset="-128"/>
                <a:ea typeface="メイリオ" panose="020B0604030504040204" pitchFamily="50" charset="-128"/>
              </a:rPr>
              <a:t>は</a:t>
            </a:r>
            <a:r>
              <a:rPr lang="en-US" altLang="ja-JP" sz="1400" dirty="0">
                <a:solidFill>
                  <a:schemeClr val="tx1"/>
                </a:solidFill>
                <a:latin typeface="メイリオ" panose="020B0604030504040204" pitchFamily="50" charset="-128"/>
                <a:ea typeface="メイリオ" panose="020B0604030504040204" pitchFamily="50" charset="-128"/>
              </a:rPr>
              <a:t>1991</a:t>
            </a:r>
            <a:r>
              <a:rPr lang="ja-JP" altLang="en-US" sz="1400" dirty="0">
                <a:solidFill>
                  <a:schemeClr val="tx1"/>
                </a:solidFill>
                <a:latin typeface="メイリオ" panose="020B0604030504040204" pitchFamily="50" charset="-128"/>
                <a:ea typeface="メイリオ" panose="020B0604030504040204" pitchFamily="50" charset="-128"/>
              </a:rPr>
              <a:t>年にオランダで誕生し、ちょうどその頃</a:t>
            </a:r>
            <a:r>
              <a:rPr lang="en-US" altLang="ja-JP" sz="1400" dirty="0">
                <a:solidFill>
                  <a:schemeClr val="tx1"/>
                </a:solidFill>
                <a:latin typeface="メイリオ" panose="020B0604030504040204" pitchFamily="50" charset="-128"/>
                <a:ea typeface="メイリオ" panose="020B0604030504040204" pitchFamily="50" charset="-128"/>
              </a:rPr>
              <a:t>1985</a:t>
            </a:r>
            <a:r>
              <a:rPr lang="ja-JP" altLang="en-US" sz="1400" dirty="0">
                <a:solidFill>
                  <a:schemeClr val="tx1"/>
                </a:solidFill>
                <a:latin typeface="メイリオ" panose="020B0604030504040204" pitchFamily="50" charset="-128"/>
                <a:ea typeface="メイリオ" panose="020B0604030504040204" pitchFamily="50" charset="-128"/>
              </a:rPr>
              <a:t>年をピークに第二次</a:t>
            </a:r>
            <a:r>
              <a:rPr lang="en-US" altLang="ja-JP" sz="1400" dirty="0">
                <a:solidFill>
                  <a:schemeClr val="tx1"/>
                </a:solidFill>
                <a:latin typeface="メイリオ" panose="020B0604030504040204" pitchFamily="50" charset="-128"/>
                <a:ea typeface="メイリオ" panose="020B0604030504040204" pitchFamily="50" charset="-128"/>
              </a:rPr>
              <a:t>AI</a:t>
            </a:r>
            <a:r>
              <a:rPr lang="ja-JP" altLang="en-US" sz="1400" dirty="0">
                <a:solidFill>
                  <a:schemeClr val="tx1"/>
                </a:solidFill>
                <a:latin typeface="メイリオ" panose="020B0604030504040204" pitchFamily="50" charset="-128"/>
                <a:ea typeface="メイリオ" panose="020B0604030504040204" pitchFamily="50" charset="-128"/>
              </a:rPr>
              <a:t>ブームが起きていま</a:t>
            </a:r>
            <a:endParaRPr lang="en-US" altLang="ja-JP" sz="1400" dirty="0">
              <a:solidFill>
                <a:schemeClr val="tx1"/>
              </a:solidFill>
              <a:latin typeface="メイリオ" panose="020B0604030504040204" pitchFamily="50" charset="-128"/>
              <a:ea typeface="メイリオ" panose="020B0604030504040204" pitchFamily="50" charset="-128"/>
            </a:endParaRPr>
          </a:p>
          <a:p>
            <a:pPr>
              <a:defRPr/>
            </a:pPr>
            <a:r>
              <a:rPr lang="ja-JP" altLang="en-US" sz="1400" dirty="0">
                <a:solidFill>
                  <a:schemeClr val="tx1"/>
                </a:solidFill>
                <a:latin typeface="メイリオ" panose="020B0604030504040204" pitchFamily="50" charset="-128"/>
                <a:ea typeface="メイリオ" panose="020B0604030504040204" pitchFamily="50" charset="-128"/>
              </a:rPr>
              <a:t>した。</a:t>
            </a:r>
            <a:r>
              <a:rPr lang="en-US" altLang="ja-JP" sz="1400" dirty="0">
                <a:solidFill>
                  <a:schemeClr val="tx1"/>
                </a:solidFill>
                <a:latin typeface="メイリオ" panose="020B0604030504040204" pitchFamily="50" charset="-128"/>
                <a:ea typeface="メイリオ" panose="020B0604030504040204" pitchFamily="50" charset="-128"/>
              </a:rPr>
              <a:t>Python</a:t>
            </a:r>
            <a:r>
              <a:rPr lang="ja-JP" altLang="en-US" sz="1400" dirty="0">
                <a:solidFill>
                  <a:schemeClr val="tx1"/>
                </a:solidFill>
                <a:latin typeface="メイリオ" panose="020B0604030504040204" pitchFamily="50" charset="-128"/>
                <a:ea typeface="メイリオ" panose="020B0604030504040204" pitchFamily="50" charset="-128"/>
              </a:rPr>
              <a:t>はその影響を受けて、</a:t>
            </a:r>
            <a:r>
              <a:rPr lang="en-US" altLang="ja-JP" sz="1400" dirty="0">
                <a:solidFill>
                  <a:schemeClr val="tx1"/>
                </a:solidFill>
                <a:latin typeface="メイリオ" panose="020B0604030504040204" pitchFamily="50" charset="-128"/>
                <a:ea typeface="メイリオ" panose="020B0604030504040204" pitchFamily="50" charset="-128"/>
              </a:rPr>
              <a:t>AI</a:t>
            </a:r>
            <a:r>
              <a:rPr lang="ja-JP" altLang="en-US" sz="1400" dirty="0">
                <a:solidFill>
                  <a:schemeClr val="tx1"/>
                </a:solidFill>
                <a:latin typeface="メイリオ" panose="020B0604030504040204" pitchFamily="50" charset="-128"/>
                <a:ea typeface="メイリオ" panose="020B0604030504040204" pitchFamily="50" charset="-128"/>
              </a:rPr>
              <a:t>に関するライブラリを多く備えており、当時の主軸にあった</a:t>
            </a:r>
            <a:endParaRPr lang="en-US" altLang="ja-JP" sz="1400" dirty="0">
              <a:solidFill>
                <a:schemeClr val="tx1"/>
              </a:solidFill>
              <a:latin typeface="メイリオ" panose="020B0604030504040204" pitchFamily="50" charset="-128"/>
              <a:ea typeface="メイリオ" panose="020B0604030504040204" pitchFamily="50" charset="-128"/>
            </a:endParaRPr>
          </a:p>
          <a:p>
            <a:pPr>
              <a:defRPr/>
            </a:pPr>
            <a:r>
              <a:rPr lang="en-US" altLang="ja-JP" sz="1400" dirty="0">
                <a:solidFill>
                  <a:schemeClr val="tx1"/>
                </a:solidFill>
                <a:latin typeface="メイリオ" panose="020B0604030504040204" pitchFamily="50" charset="-128"/>
                <a:ea typeface="メイリオ" panose="020B0604030504040204" pitchFamily="50" charset="-128"/>
              </a:rPr>
              <a:t>ES(</a:t>
            </a:r>
            <a:r>
              <a:rPr lang="ja-JP" altLang="en-US" sz="1400" dirty="0">
                <a:solidFill>
                  <a:schemeClr val="tx1"/>
                </a:solidFill>
                <a:latin typeface="メイリオ" panose="020B0604030504040204" pitchFamily="50" charset="-128"/>
                <a:ea typeface="メイリオ" panose="020B0604030504040204" pitchFamily="50" charset="-128"/>
              </a:rPr>
              <a:t>エキスパート・システム</a:t>
            </a:r>
            <a:r>
              <a:rPr lang="en-US" altLang="ja-JP" sz="1400" dirty="0">
                <a:solidFill>
                  <a:schemeClr val="tx1"/>
                </a:solidFill>
                <a:latin typeface="メイリオ" panose="020B0604030504040204" pitchFamily="50" charset="-128"/>
                <a:ea typeface="メイリオ" panose="020B0604030504040204" pitchFamily="50" charset="-128"/>
              </a:rPr>
              <a:t>)</a:t>
            </a:r>
            <a:r>
              <a:rPr lang="ja-JP" altLang="en-US" sz="1400" dirty="0">
                <a:solidFill>
                  <a:schemeClr val="tx1"/>
                </a:solidFill>
                <a:latin typeface="メイリオ" panose="020B0604030504040204" pitchFamily="50" charset="-128"/>
                <a:ea typeface="メイリオ" panose="020B0604030504040204" pitchFamily="50" charset="-128"/>
              </a:rPr>
              <a:t>の影響もうけ、各分野の専門的なライブラリも搭載されました。</a:t>
            </a:r>
            <a:endParaRPr lang="en-US" altLang="ja-JP" sz="1400" dirty="0">
              <a:solidFill>
                <a:schemeClr val="tx1"/>
              </a:solidFill>
              <a:latin typeface="メイリオ" panose="020B0604030504040204" pitchFamily="50" charset="-128"/>
              <a:ea typeface="メイリオ" panose="020B0604030504040204" pitchFamily="50" charset="-128"/>
            </a:endParaRPr>
          </a:p>
          <a:p>
            <a:pPr>
              <a:defRPr/>
            </a:pPr>
            <a:r>
              <a:rPr lang="ja-JP" altLang="en-US" sz="1400" dirty="0">
                <a:solidFill>
                  <a:schemeClr val="tx1"/>
                </a:solidFill>
                <a:latin typeface="メイリオ" panose="020B0604030504040204" pitchFamily="50" charset="-128"/>
                <a:ea typeface="メイリオ" panose="020B0604030504040204" pitchFamily="50" charset="-128"/>
              </a:rPr>
              <a:t>　</a:t>
            </a:r>
            <a:r>
              <a:rPr lang="en-US" altLang="ja-JP" sz="1400" dirty="0">
                <a:solidFill>
                  <a:schemeClr val="tx1"/>
                </a:solidFill>
                <a:latin typeface="メイリオ" panose="020B0604030504040204" pitchFamily="50" charset="-128"/>
                <a:ea typeface="メイリオ" panose="020B0604030504040204" pitchFamily="50" charset="-128"/>
              </a:rPr>
              <a:t>2000</a:t>
            </a:r>
            <a:r>
              <a:rPr lang="ja-JP" altLang="en-US" sz="1400" dirty="0">
                <a:solidFill>
                  <a:schemeClr val="tx1"/>
                </a:solidFill>
                <a:latin typeface="メイリオ" panose="020B0604030504040204" pitchFamily="50" charset="-128"/>
                <a:ea typeface="メイリオ" panose="020B0604030504040204" pitchFamily="50" charset="-128"/>
              </a:rPr>
              <a:t>年代の</a:t>
            </a:r>
            <a:r>
              <a:rPr lang="en-US" altLang="ja-JP" sz="1400" dirty="0">
                <a:solidFill>
                  <a:schemeClr val="tx1"/>
                </a:solidFill>
                <a:latin typeface="メイリオ" panose="020B0604030504040204" pitchFamily="50" charset="-128"/>
                <a:ea typeface="メイリオ" panose="020B0604030504040204" pitchFamily="50" charset="-128"/>
              </a:rPr>
              <a:t>AI</a:t>
            </a:r>
            <a:r>
              <a:rPr lang="ja-JP" altLang="en-US" sz="1400" dirty="0">
                <a:solidFill>
                  <a:schemeClr val="tx1"/>
                </a:solidFill>
                <a:latin typeface="メイリオ" panose="020B0604030504040204" pitchFamily="50" charset="-128"/>
                <a:ea typeface="メイリオ" panose="020B0604030504040204" pitchFamily="50" charset="-128"/>
              </a:rPr>
              <a:t>冬の時代を経て、現在は第三次</a:t>
            </a:r>
            <a:r>
              <a:rPr lang="en-US" altLang="ja-JP" sz="1400" dirty="0">
                <a:solidFill>
                  <a:schemeClr val="tx1"/>
                </a:solidFill>
                <a:latin typeface="メイリオ" panose="020B0604030504040204" pitchFamily="50" charset="-128"/>
                <a:ea typeface="メイリオ" panose="020B0604030504040204" pitchFamily="50" charset="-128"/>
              </a:rPr>
              <a:t>AI</a:t>
            </a:r>
            <a:r>
              <a:rPr lang="ja-JP" altLang="en-US" sz="1400" dirty="0">
                <a:solidFill>
                  <a:schemeClr val="tx1"/>
                </a:solidFill>
                <a:latin typeface="メイリオ" panose="020B0604030504040204" pitchFamily="50" charset="-128"/>
                <a:ea typeface="メイリオ" panose="020B0604030504040204" pitchFamily="50" charset="-128"/>
              </a:rPr>
              <a:t>ブームであり、サイド注目を集めました</a:t>
            </a:r>
            <a:endParaRPr lang="en-US" altLang="ja-JP" sz="1400" dirty="0">
              <a:solidFill>
                <a:schemeClr val="tx1"/>
              </a:solidFill>
              <a:latin typeface="メイリオ" panose="020B0604030504040204" pitchFamily="50" charset="-128"/>
              <a:ea typeface="メイリオ" panose="020B0604030504040204" pitchFamily="50" charset="-128"/>
            </a:endParaRPr>
          </a:p>
        </p:txBody>
      </p:sp>
      <p:sp>
        <p:nvSpPr>
          <p:cNvPr id="13" name="四角形: 角を丸くする 12">
            <a:extLst>
              <a:ext uri="{FF2B5EF4-FFF2-40B4-BE49-F238E27FC236}">
                <a16:creationId xmlns:a16="http://schemas.microsoft.com/office/drawing/2014/main" id="{B75C4594-A2BE-4E16-B78A-564D38F282A8}"/>
              </a:ext>
            </a:extLst>
          </p:cNvPr>
          <p:cNvSpPr/>
          <p:nvPr/>
        </p:nvSpPr>
        <p:spPr>
          <a:xfrm>
            <a:off x="276970" y="4937046"/>
            <a:ext cx="2592065" cy="378370"/>
          </a:xfrm>
          <a:prstGeom prst="roundRect">
            <a:avLst>
              <a:gd name="adj" fmla="val 39091"/>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solidFill>
                  <a:schemeClr val="bg1"/>
                </a:solidFill>
                <a:latin typeface="メイリオ" panose="020B0604030504040204" pitchFamily="50" charset="-128"/>
                <a:ea typeface="メイリオ" panose="020B0604030504040204" pitchFamily="50" charset="-128"/>
              </a:rPr>
              <a:t>専門分野に強い</a:t>
            </a:r>
          </a:p>
        </p:txBody>
      </p:sp>
      <p:pic>
        <p:nvPicPr>
          <p:cNvPr id="5" name="図 4" descr="部屋 が含まれている画像&#10;&#10;自動的に生成された説明">
            <a:extLst>
              <a:ext uri="{FF2B5EF4-FFF2-40B4-BE49-F238E27FC236}">
                <a16:creationId xmlns:a16="http://schemas.microsoft.com/office/drawing/2014/main" id="{4FE8520B-4541-4412-8740-C6319C170EDA}"/>
              </a:ext>
            </a:extLst>
          </p:cNvPr>
          <p:cNvPicPr>
            <a:picLocks noChangeAspect="1"/>
          </p:cNvPicPr>
          <p:nvPr/>
        </p:nvPicPr>
        <p:blipFill rotWithShape="1">
          <a:blip r:embed="rId2">
            <a:extLst>
              <a:ext uri="{28A0092B-C50C-407E-A947-70E740481C1C}">
                <a14:useLocalDpi xmlns:a14="http://schemas.microsoft.com/office/drawing/2010/main" val="0"/>
              </a:ext>
            </a:extLst>
          </a:blip>
          <a:srcRect l="47375" t="3389" r="37281" b="57885"/>
          <a:stretch/>
        </p:blipFill>
        <p:spPr>
          <a:xfrm>
            <a:off x="6977544" y="154662"/>
            <a:ext cx="1145096" cy="2043988"/>
          </a:xfrm>
          <a:prstGeom prst="rect">
            <a:avLst/>
          </a:prstGeom>
        </p:spPr>
      </p:pic>
      <p:sp>
        <p:nvSpPr>
          <p:cNvPr id="14" name="楕円 13">
            <a:extLst>
              <a:ext uri="{FF2B5EF4-FFF2-40B4-BE49-F238E27FC236}">
                <a16:creationId xmlns:a16="http://schemas.microsoft.com/office/drawing/2014/main" id="{257A5E96-E4D7-4EAA-A5F1-44BA237F8996}"/>
              </a:ext>
            </a:extLst>
          </p:cNvPr>
          <p:cNvSpPr/>
          <p:nvPr/>
        </p:nvSpPr>
        <p:spPr>
          <a:xfrm>
            <a:off x="7717871" y="318781"/>
            <a:ext cx="964734" cy="964734"/>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OK</a:t>
            </a:r>
            <a:endParaRPr kumimoji="1" lang="ja-JP" altLang="en-US" dirty="0"/>
          </a:p>
        </p:txBody>
      </p:sp>
    </p:spTree>
    <p:extLst>
      <p:ext uri="{BB962C8B-B14F-4D97-AF65-F5344CB8AC3E}">
        <p14:creationId xmlns:p14="http://schemas.microsoft.com/office/powerpoint/2010/main" val="247213641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39</a:t>
            </a:fld>
            <a:endParaRPr kumimoji="1" lang="ja-JP" altLang="en-US"/>
          </a:p>
        </p:txBody>
      </p:sp>
      <p:sp>
        <p:nvSpPr>
          <p:cNvPr id="42" name="テキスト ボックス 41">
            <a:extLst>
              <a:ext uri="{FF2B5EF4-FFF2-40B4-BE49-F238E27FC236}">
                <a16:creationId xmlns:a16="http://schemas.microsoft.com/office/drawing/2014/main" id="{50B2579F-4FA1-49C7-9128-C011AF1164F5}"/>
              </a:ext>
            </a:extLst>
          </p:cNvPr>
          <p:cNvSpPr txBox="1"/>
          <p:nvPr/>
        </p:nvSpPr>
        <p:spPr>
          <a:xfrm>
            <a:off x="161075" y="657813"/>
            <a:ext cx="4738096" cy="600164"/>
          </a:xfrm>
          <a:prstGeom prst="rect">
            <a:avLst/>
          </a:prstGeom>
          <a:noFill/>
        </p:spPr>
        <p:txBody>
          <a:bodyPr wrap="square" rtlCol="0">
            <a:spAutoFit/>
          </a:bodyPr>
          <a:lstStyle/>
          <a:p>
            <a:pPr>
              <a:lnSpc>
                <a:spcPct val="150000"/>
              </a:lnSpc>
            </a:pPr>
            <a:r>
              <a:rPr lang="ja-JP" altLang="en-US" sz="2400" b="1" dirty="0">
                <a:solidFill>
                  <a:schemeClr val="accent1"/>
                </a:solidFill>
                <a:latin typeface="メイリオ" panose="020B0604030504040204" pitchFamily="50" charset="-128"/>
                <a:ea typeface="メイリオ" panose="020B0604030504040204" pitchFamily="50" charset="-128"/>
              </a:rPr>
              <a:t>ライブラリを使ってみよう</a:t>
            </a:r>
            <a:endParaRPr lang="zh-TW" altLang="en-US" sz="2400" b="1" dirty="0">
              <a:solidFill>
                <a:schemeClr val="accent1"/>
              </a:solidFill>
              <a:latin typeface="メイリオ" panose="020B0604030504040204" pitchFamily="50" charset="-128"/>
              <a:ea typeface="メイリオ" panose="020B0604030504040204" pitchFamily="50" charset="-128"/>
            </a:endParaRPr>
          </a:p>
        </p:txBody>
      </p:sp>
      <p:sp>
        <p:nvSpPr>
          <p:cNvPr id="10" name="テキスト ボックス 9">
            <a:extLst>
              <a:ext uri="{FF2B5EF4-FFF2-40B4-BE49-F238E27FC236}">
                <a16:creationId xmlns:a16="http://schemas.microsoft.com/office/drawing/2014/main" id="{32ADA412-2421-48DC-BF66-2CF68B3AF5CE}"/>
              </a:ext>
            </a:extLst>
          </p:cNvPr>
          <p:cNvSpPr txBox="1"/>
          <p:nvPr/>
        </p:nvSpPr>
        <p:spPr>
          <a:xfrm>
            <a:off x="111212" y="117527"/>
            <a:ext cx="5828193"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具体的なコードの書き方</a:t>
            </a:r>
          </a:p>
        </p:txBody>
      </p:sp>
      <p:sp>
        <p:nvSpPr>
          <p:cNvPr id="13" name="テキスト ボックス 12">
            <a:extLst>
              <a:ext uri="{FF2B5EF4-FFF2-40B4-BE49-F238E27FC236}">
                <a16:creationId xmlns:a16="http://schemas.microsoft.com/office/drawing/2014/main" id="{427C87A4-D02E-41B8-B213-462B56D93211}"/>
              </a:ext>
            </a:extLst>
          </p:cNvPr>
          <p:cNvSpPr txBox="1"/>
          <p:nvPr/>
        </p:nvSpPr>
        <p:spPr>
          <a:xfrm>
            <a:off x="161075" y="1257977"/>
            <a:ext cx="5266602" cy="369332"/>
          </a:xfrm>
          <a:prstGeom prst="rect">
            <a:avLst/>
          </a:prstGeom>
          <a:noFill/>
          <a:ln>
            <a:noFill/>
          </a:ln>
        </p:spPr>
        <p:txBody>
          <a:bodyPr wrap="square" rtlCol="0">
            <a:spAutoFit/>
          </a:bodyPr>
          <a:lstStyle/>
          <a:p>
            <a:r>
              <a:rPr kumimoji="1" lang="en-US" altLang="ja-JP" b="1" u="sng" dirty="0">
                <a:solidFill>
                  <a:schemeClr val="accent5"/>
                </a:solidFill>
                <a:latin typeface="メイリオ" panose="020B0604030504040204" pitchFamily="50" charset="-128"/>
                <a:ea typeface="メイリオ" panose="020B0604030504040204" pitchFamily="50" charset="-128"/>
              </a:rPr>
              <a:t>UI</a:t>
            </a:r>
            <a:r>
              <a:rPr kumimoji="1" lang="ja-JP" altLang="en-US" b="1" u="sng" dirty="0">
                <a:solidFill>
                  <a:schemeClr val="accent5"/>
                </a:solidFill>
                <a:latin typeface="メイリオ" panose="020B0604030504040204" pitchFamily="50" charset="-128"/>
                <a:ea typeface="メイリオ" panose="020B0604030504040204" pitchFamily="50" charset="-128"/>
              </a:rPr>
              <a:t>に画像を表示する、ボタンを作る</a:t>
            </a:r>
          </a:p>
        </p:txBody>
      </p:sp>
      <p:sp>
        <p:nvSpPr>
          <p:cNvPr id="7" name="正方形/長方形 6">
            <a:extLst>
              <a:ext uri="{FF2B5EF4-FFF2-40B4-BE49-F238E27FC236}">
                <a16:creationId xmlns:a16="http://schemas.microsoft.com/office/drawing/2014/main" id="{9D07CC7E-57FF-436D-AB0A-2FFCB59A3E5A}"/>
              </a:ext>
            </a:extLst>
          </p:cNvPr>
          <p:cNvSpPr/>
          <p:nvPr/>
        </p:nvSpPr>
        <p:spPr>
          <a:xfrm>
            <a:off x="213323" y="1646750"/>
            <a:ext cx="4565267" cy="5042503"/>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400" dirty="0">
                <a:solidFill>
                  <a:schemeClr val="tx1"/>
                </a:solidFill>
                <a:latin typeface="メイリオ" panose="020B0604030504040204" pitchFamily="50" charset="-128"/>
                <a:ea typeface="メイリオ" panose="020B0604030504040204" pitchFamily="50" charset="-128"/>
              </a:rPr>
              <a:t>import </a:t>
            </a:r>
            <a:r>
              <a:rPr kumimoji="1" lang="en-US" altLang="ja-JP" sz="1400" dirty="0" err="1">
                <a:solidFill>
                  <a:schemeClr val="tx1"/>
                </a:solidFill>
                <a:latin typeface="メイリオ" panose="020B0604030504040204" pitchFamily="50" charset="-128"/>
                <a:ea typeface="メイリオ" panose="020B0604030504040204" pitchFamily="50" charset="-128"/>
              </a:rPr>
              <a:t>tkinter</a:t>
            </a:r>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a:solidFill>
                  <a:schemeClr val="tx1"/>
                </a:solidFill>
                <a:latin typeface="メイリオ" panose="020B0604030504040204" pitchFamily="50" charset="-128"/>
                <a:ea typeface="メイリオ" panose="020B0604030504040204" pitchFamily="50" charset="-128"/>
              </a:rPr>
              <a:t>from </a:t>
            </a:r>
            <a:r>
              <a:rPr kumimoji="1" lang="en-US" altLang="ja-JP" sz="1400" dirty="0" err="1">
                <a:solidFill>
                  <a:schemeClr val="tx1"/>
                </a:solidFill>
                <a:latin typeface="メイリオ" panose="020B0604030504040204" pitchFamily="50" charset="-128"/>
                <a:ea typeface="メイリオ" panose="020B0604030504040204" pitchFamily="50" charset="-128"/>
              </a:rPr>
              <a:t>tkinter</a:t>
            </a:r>
            <a:r>
              <a:rPr kumimoji="1" lang="en-US" altLang="ja-JP" sz="1400" dirty="0">
                <a:solidFill>
                  <a:schemeClr val="tx1"/>
                </a:solidFill>
                <a:latin typeface="メイリオ" panose="020B0604030504040204" pitchFamily="50" charset="-128"/>
                <a:ea typeface="メイリオ" panose="020B0604030504040204" pitchFamily="50" charset="-128"/>
              </a:rPr>
              <a:t> import </a:t>
            </a:r>
            <a:r>
              <a:rPr kumimoji="1" lang="en-US" altLang="ja-JP" sz="1400" dirty="0" err="1">
                <a:solidFill>
                  <a:schemeClr val="tx1"/>
                </a:solidFill>
                <a:latin typeface="メイリオ" panose="020B0604030504040204" pitchFamily="50" charset="-128"/>
                <a:ea typeface="メイリオ" panose="020B0604030504040204" pitchFamily="50" charset="-128"/>
              </a:rPr>
              <a:t>messagebox</a:t>
            </a:r>
            <a:endParaRPr kumimoji="1" lang="en-US" altLang="ja-JP" sz="1400" dirty="0">
              <a:solidFill>
                <a:schemeClr val="tx1"/>
              </a:solidFill>
              <a:latin typeface="メイリオ" panose="020B0604030504040204" pitchFamily="50" charset="-128"/>
              <a:ea typeface="メイリオ" panose="020B0604030504040204" pitchFamily="50" charset="-128"/>
            </a:endParaRPr>
          </a:p>
          <a:p>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a:solidFill>
                  <a:schemeClr val="tx1"/>
                </a:solidFill>
                <a:latin typeface="メイリオ" panose="020B0604030504040204" pitchFamily="50" charset="-128"/>
                <a:ea typeface="メイリオ" panose="020B0604030504040204" pitchFamily="50" charset="-128"/>
              </a:rPr>
              <a:t>root = </a:t>
            </a:r>
            <a:r>
              <a:rPr kumimoji="1" lang="en-US" altLang="ja-JP" sz="1400" dirty="0" err="1">
                <a:solidFill>
                  <a:schemeClr val="tx1"/>
                </a:solidFill>
                <a:latin typeface="メイリオ" panose="020B0604030504040204" pitchFamily="50" charset="-128"/>
                <a:ea typeface="メイリオ" panose="020B0604030504040204" pitchFamily="50" charset="-128"/>
              </a:rPr>
              <a:t>tkinter.Tk</a:t>
            </a:r>
            <a:r>
              <a:rPr kumimoji="1" lang="en-US" altLang="ja-JP" sz="1400" dirty="0">
                <a:solidFill>
                  <a:schemeClr val="tx1"/>
                </a:solidFill>
                <a:latin typeface="メイリオ" panose="020B0604030504040204" pitchFamily="50" charset="-128"/>
                <a:ea typeface="メイリオ" panose="020B0604030504040204" pitchFamily="50" charset="-128"/>
              </a:rPr>
              <a:t>()</a:t>
            </a:r>
          </a:p>
          <a:p>
            <a:r>
              <a:rPr kumimoji="1" lang="en-US" altLang="ja-JP" sz="1400" dirty="0" err="1">
                <a:solidFill>
                  <a:schemeClr val="tx1"/>
                </a:solidFill>
                <a:latin typeface="メイリオ" panose="020B0604030504040204" pitchFamily="50" charset="-128"/>
                <a:ea typeface="メイリオ" panose="020B0604030504040204" pitchFamily="50" charset="-128"/>
              </a:rPr>
              <a:t>root.title</a:t>
            </a:r>
            <a:r>
              <a:rPr kumimoji="1" lang="en-US" altLang="ja-JP" sz="1400" dirty="0">
                <a:solidFill>
                  <a:schemeClr val="tx1"/>
                </a:solidFill>
                <a:latin typeface="メイリオ" panose="020B0604030504040204" pitchFamily="50" charset="-128"/>
                <a:ea typeface="メイリオ" panose="020B0604030504040204" pitchFamily="50" charset="-128"/>
              </a:rPr>
              <a:t>('test')</a:t>
            </a:r>
          </a:p>
          <a:p>
            <a:r>
              <a:rPr kumimoji="1" lang="en-US" altLang="ja-JP" sz="1400" dirty="0" err="1">
                <a:solidFill>
                  <a:schemeClr val="tx1"/>
                </a:solidFill>
                <a:latin typeface="メイリオ" panose="020B0604030504040204" pitchFamily="50" charset="-128"/>
                <a:ea typeface="メイリオ" panose="020B0604030504040204" pitchFamily="50" charset="-128"/>
              </a:rPr>
              <a:t>root.minsize</a:t>
            </a:r>
            <a:r>
              <a:rPr kumimoji="1" lang="en-US" altLang="ja-JP" sz="1400" dirty="0">
                <a:solidFill>
                  <a:schemeClr val="tx1"/>
                </a:solidFill>
                <a:latin typeface="メイリオ" panose="020B0604030504040204" pitchFamily="50" charset="-128"/>
                <a:ea typeface="メイリオ" panose="020B0604030504040204" pitchFamily="50" charset="-128"/>
              </a:rPr>
              <a:t>(1000,1000)</a:t>
            </a:r>
          </a:p>
          <a:p>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a:solidFill>
                  <a:schemeClr val="tx1"/>
                </a:solidFill>
                <a:latin typeface="メイリオ" panose="020B0604030504040204" pitchFamily="50" charset="-128"/>
                <a:ea typeface="メイリオ" panose="020B0604030504040204" pitchFamily="50" charset="-128"/>
              </a:rPr>
              <a:t>c = </a:t>
            </a:r>
            <a:r>
              <a:rPr kumimoji="1" lang="en-US" altLang="ja-JP" sz="1400" dirty="0" err="1">
                <a:solidFill>
                  <a:schemeClr val="tx1"/>
                </a:solidFill>
                <a:latin typeface="メイリオ" panose="020B0604030504040204" pitchFamily="50" charset="-128"/>
                <a:ea typeface="メイリオ" panose="020B0604030504040204" pitchFamily="50" charset="-128"/>
              </a:rPr>
              <a:t>tkinter.Canvas</a:t>
            </a:r>
            <a:r>
              <a:rPr kumimoji="1" lang="en-US" altLang="ja-JP" sz="1400" dirty="0">
                <a:solidFill>
                  <a:schemeClr val="tx1"/>
                </a:solidFill>
                <a:latin typeface="メイリオ" panose="020B0604030504040204" pitchFamily="50" charset="-128"/>
                <a:ea typeface="メイリオ" panose="020B0604030504040204" pitchFamily="50" charset="-128"/>
              </a:rPr>
              <a:t>(</a:t>
            </a:r>
            <a:r>
              <a:rPr kumimoji="1" lang="en-US" altLang="ja-JP" sz="1400" dirty="0" err="1">
                <a:solidFill>
                  <a:schemeClr val="tx1"/>
                </a:solidFill>
                <a:latin typeface="メイリオ" panose="020B0604030504040204" pitchFamily="50" charset="-128"/>
                <a:ea typeface="メイリオ" panose="020B0604030504040204" pitchFamily="50" charset="-128"/>
              </a:rPr>
              <a:t>bg</a:t>
            </a:r>
            <a:r>
              <a:rPr kumimoji="1" lang="en-US" altLang="ja-JP" sz="1400" dirty="0">
                <a:solidFill>
                  <a:schemeClr val="tx1"/>
                </a:solidFill>
                <a:latin typeface="メイリオ" panose="020B0604030504040204" pitchFamily="50" charset="-128"/>
                <a:ea typeface="メイリオ" panose="020B0604030504040204" pitchFamily="50" charset="-128"/>
              </a:rPr>
              <a:t>='</a:t>
            </a:r>
            <a:r>
              <a:rPr kumimoji="1" lang="en-US" altLang="ja-JP" sz="1400" dirty="0" err="1">
                <a:solidFill>
                  <a:schemeClr val="tx1"/>
                </a:solidFill>
                <a:latin typeface="メイリオ" panose="020B0604030504040204" pitchFamily="50" charset="-128"/>
                <a:ea typeface="メイリオ" panose="020B0604030504040204" pitchFamily="50" charset="-128"/>
              </a:rPr>
              <a:t>black',width</a:t>
            </a:r>
            <a:r>
              <a:rPr kumimoji="1" lang="en-US" altLang="ja-JP" sz="1400" dirty="0">
                <a:solidFill>
                  <a:schemeClr val="tx1"/>
                </a:solidFill>
                <a:latin typeface="メイリオ" panose="020B0604030504040204" pitchFamily="50" charset="-128"/>
                <a:ea typeface="メイリオ" panose="020B0604030504040204" pitchFamily="50" charset="-128"/>
              </a:rPr>
              <a:t>=1000,height=1000)</a:t>
            </a:r>
          </a:p>
          <a:p>
            <a:r>
              <a:rPr kumimoji="1" lang="en-US" altLang="ja-JP" sz="1400" dirty="0" err="1">
                <a:solidFill>
                  <a:schemeClr val="tx1"/>
                </a:solidFill>
                <a:latin typeface="メイリオ" panose="020B0604030504040204" pitchFamily="50" charset="-128"/>
                <a:ea typeface="メイリオ" panose="020B0604030504040204" pitchFamily="50" charset="-128"/>
              </a:rPr>
              <a:t>c.place</a:t>
            </a:r>
            <a:r>
              <a:rPr kumimoji="1" lang="en-US" altLang="ja-JP" sz="1400" dirty="0">
                <a:solidFill>
                  <a:schemeClr val="tx1"/>
                </a:solidFill>
                <a:latin typeface="メイリオ" panose="020B0604030504040204" pitchFamily="50" charset="-128"/>
                <a:ea typeface="メイリオ" panose="020B0604030504040204" pitchFamily="50" charset="-128"/>
              </a:rPr>
              <a:t>(x=0,y=0)</a:t>
            </a:r>
          </a:p>
          <a:p>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err="1">
                <a:solidFill>
                  <a:schemeClr val="tx1"/>
                </a:solidFill>
                <a:latin typeface="メイリオ" panose="020B0604030504040204" pitchFamily="50" charset="-128"/>
                <a:ea typeface="メイリオ" panose="020B0604030504040204" pitchFamily="50" charset="-128"/>
              </a:rPr>
              <a:t>img</a:t>
            </a:r>
            <a:r>
              <a:rPr kumimoji="1" lang="en-US" altLang="ja-JP" sz="1400" dirty="0">
                <a:solidFill>
                  <a:schemeClr val="tx1"/>
                </a:solidFill>
                <a:latin typeface="メイリオ" panose="020B0604030504040204" pitchFamily="50" charset="-128"/>
                <a:ea typeface="メイリオ" panose="020B0604030504040204" pitchFamily="50" charset="-128"/>
              </a:rPr>
              <a:t> = </a:t>
            </a:r>
            <a:r>
              <a:rPr kumimoji="1" lang="en-US" altLang="ja-JP" sz="1400" dirty="0" err="1">
                <a:solidFill>
                  <a:schemeClr val="tx1"/>
                </a:solidFill>
                <a:latin typeface="メイリオ" panose="020B0604030504040204" pitchFamily="50" charset="-128"/>
                <a:ea typeface="メイリオ" panose="020B0604030504040204" pitchFamily="50" charset="-128"/>
              </a:rPr>
              <a:t>tkinter.PhotoImage</a:t>
            </a:r>
            <a:r>
              <a:rPr kumimoji="1" lang="en-US" altLang="ja-JP" sz="1400" dirty="0">
                <a:solidFill>
                  <a:schemeClr val="tx1"/>
                </a:solidFill>
                <a:latin typeface="メイリオ" panose="020B0604030504040204" pitchFamily="50" charset="-128"/>
                <a:ea typeface="メイリオ" panose="020B0604030504040204" pitchFamily="50" charset="-128"/>
              </a:rPr>
              <a:t>(file=r’</a:t>
            </a:r>
            <a:r>
              <a:rPr kumimoji="1" lang="ja-JP" altLang="en-US" sz="1400" dirty="0">
                <a:solidFill>
                  <a:schemeClr val="tx1"/>
                </a:solidFill>
                <a:latin typeface="メイリオ" panose="020B0604030504040204" pitchFamily="50" charset="-128"/>
                <a:ea typeface="メイリオ" panose="020B0604030504040204" pitchFamily="50" charset="-128"/>
              </a:rPr>
              <a:t>画像の</a:t>
            </a:r>
            <a:r>
              <a:rPr kumimoji="1" lang="en-US" altLang="ja-JP" sz="1400" dirty="0">
                <a:solidFill>
                  <a:schemeClr val="tx1"/>
                </a:solidFill>
                <a:latin typeface="メイリオ" panose="020B0604030504040204" pitchFamily="50" charset="-128"/>
                <a:ea typeface="メイリオ" panose="020B0604030504040204" pitchFamily="50" charset="-128"/>
              </a:rPr>
              <a:t>Path’).</a:t>
            </a:r>
            <a:r>
              <a:rPr kumimoji="1" lang="en-US" altLang="ja-JP" sz="1400" dirty="0" err="1">
                <a:solidFill>
                  <a:schemeClr val="tx1"/>
                </a:solidFill>
                <a:latin typeface="メイリオ" panose="020B0604030504040204" pitchFamily="50" charset="-128"/>
                <a:ea typeface="メイリオ" panose="020B0604030504040204" pitchFamily="50" charset="-128"/>
              </a:rPr>
              <a:t>png</a:t>
            </a:r>
            <a:r>
              <a:rPr kumimoji="1" lang="en-US" altLang="ja-JP" sz="1400" dirty="0">
                <a:solidFill>
                  <a:schemeClr val="tx1"/>
                </a:solidFill>
                <a:latin typeface="メイリオ" panose="020B0604030504040204" pitchFamily="50" charset="-128"/>
                <a:ea typeface="メイリオ" panose="020B0604030504040204" pitchFamily="50" charset="-128"/>
              </a:rPr>
              <a:t>')</a:t>
            </a:r>
          </a:p>
          <a:p>
            <a:r>
              <a:rPr kumimoji="1" lang="en-US" altLang="ja-JP" sz="1400" dirty="0" err="1">
                <a:solidFill>
                  <a:schemeClr val="tx1"/>
                </a:solidFill>
                <a:latin typeface="メイリオ" panose="020B0604030504040204" pitchFamily="50" charset="-128"/>
                <a:ea typeface="メイリオ" panose="020B0604030504040204" pitchFamily="50" charset="-128"/>
              </a:rPr>
              <a:t>c.create_image</a:t>
            </a:r>
            <a:r>
              <a:rPr kumimoji="1" lang="en-US" altLang="ja-JP" sz="1400" dirty="0">
                <a:solidFill>
                  <a:schemeClr val="tx1"/>
                </a:solidFill>
                <a:latin typeface="メイリオ" panose="020B0604030504040204" pitchFamily="50" charset="-128"/>
                <a:ea typeface="メイリオ" panose="020B0604030504040204" pitchFamily="50" charset="-128"/>
              </a:rPr>
              <a:t>(2100,1500,image=</a:t>
            </a:r>
            <a:r>
              <a:rPr kumimoji="1" lang="en-US" altLang="ja-JP" sz="1400" dirty="0" err="1">
                <a:solidFill>
                  <a:schemeClr val="tx1"/>
                </a:solidFill>
                <a:latin typeface="メイリオ" panose="020B0604030504040204" pitchFamily="50" charset="-128"/>
                <a:ea typeface="メイリオ" panose="020B0604030504040204" pitchFamily="50" charset="-128"/>
              </a:rPr>
              <a:t>img</a:t>
            </a:r>
            <a:r>
              <a:rPr kumimoji="1" lang="en-US" altLang="ja-JP" sz="1400" dirty="0">
                <a:solidFill>
                  <a:schemeClr val="tx1"/>
                </a:solidFill>
                <a:latin typeface="メイリオ" panose="020B0604030504040204" pitchFamily="50" charset="-128"/>
                <a:ea typeface="メイリオ" panose="020B0604030504040204" pitchFamily="50" charset="-128"/>
              </a:rPr>
              <a:t>)</a:t>
            </a:r>
          </a:p>
          <a:p>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err="1">
                <a:solidFill>
                  <a:schemeClr val="tx1"/>
                </a:solidFill>
                <a:latin typeface="メイリオ" panose="020B0604030504040204" pitchFamily="50" charset="-128"/>
                <a:ea typeface="メイリオ" panose="020B0604030504040204" pitchFamily="50" charset="-128"/>
              </a:rPr>
              <a:t>btn</a:t>
            </a:r>
            <a:r>
              <a:rPr kumimoji="1" lang="en-US" altLang="ja-JP" sz="1400" dirty="0">
                <a:solidFill>
                  <a:schemeClr val="tx1"/>
                </a:solidFill>
                <a:latin typeface="メイリオ" panose="020B0604030504040204" pitchFamily="50" charset="-128"/>
                <a:ea typeface="メイリオ" panose="020B0604030504040204" pitchFamily="50" charset="-128"/>
              </a:rPr>
              <a:t> = </a:t>
            </a:r>
            <a:r>
              <a:rPr kumimoji="1" lang="en-US" altLang="ja-JP" sz="1400" dirty="0" err="1">
                <a:solidFill>
                  <a:schemeClr val="tx1"/>
                </a:solidFill>
                <a:latin typeface="メイリオ" panose="020B0604030504040204" pitchFamily="50" charset="-128"/>
                <a:ea typeface="メイリオ" panose="020B0604030504040204" pitchFamily="50" charset="-128"/>
              </a:rPr>
              <a:t>tkinter.Button</a:t>
            </a:r>
            <a:r>
              <a:rPr kumimoji="1" lang="en-US" altLang="ja-JP" sz="1400" dirty="0">
                <a:solidFill>
                  <a:schemeClr val="tx1"/>
                </a:solidFill>
                <a:latin typeface="メイリオ" panose="020B0604030504040204" pitchFamily="50" charset="-128"/>
                <a:ea typeface="メイリオ" panose="020B0604030504040204" pitchFamily="50" charset="-128"/>
              </a:rPr>
              <a:t>(text='</a:t>
            </a:r>
            <a:r>
              <a:rPr kumimoji="1" lang="ja-JP" altLang="en-US" sz="1400" dirty="0">
                <a:solidFill>
                  <a:schemeClr val="tx1"/>
                </a:solidFill>
                <a:latin typeface="メイリオ" panose="020B0604030504040204" pitchFamily="50" charset="-128"/>
                <a:ea typeface="メイリオ" panose="020B0604030504040204" pitchFamily="50" charset="-128"/>
              </a:rPr>
              <a:t>押してね</a:t>
            </a:r>
            <a:r>
              <a:rPr kumimoji="1" lang="en-US" altLang="ja-JP" sz="1400" dirty="0">
                <a:solidFill>
                  <a:schemeClr val="tx1"/>
                </a:solidFill>
                <a:latin typeface="メイリオ" panose="020B0604030504040204" pitchFamily="50" charset="-128"/>
                <a:ea typeface="メイリオ" panose="020B0604030504040204" pitchFamily="50" charset="-128"/>
              </a:rPr>
              <a:t>')</a:t>
            </a:r>
          </a:p>
          <a:p>
            <a:r>
              <a:rPr kumimoji="1" lang="en-US" altLang="ja-JP" sz="1400" dirty="0" err="1">
                <a:solidFill>
                  <a:schemeClr val="tx1"/>
                </a:solidFill>
                <a:latin typeface="メイリオ" panose="020B0604030504040204" pitchFamily="50" charset="-128"/>
                <a:ea typeface="メイリオ" panose="020B0604030504040204" pitchFamily="50" charset="-128"/>
              </a:rPr>
              <a:t>btn.place</a:t>
            </a:r>
            <a:r>
              <a:rPr kumimoji="1" lang="en-US" altLang="ja-JP" sz="1400" dirty="0">
                <a:solidFill>
                  <a:schemeClr val="tx1"/>
                </a:solidFill>
                <a:latin typeface="メイリオ" panose="020B0604030504040204" pitchFamily="50" charset="-128"/>
                <a:ea typeface="メイリオ" panose="020B0604030504040204" pitchFamily="50" charset="-128"/>
              </a:rPr>
              <a:t>(x=200,y=400)</a:t>
            </a:r>
          </a:p>
          <a:p>
            <a:r>
              <a:rPr kumimoji="1" lang="en-US" altLang="ja-JP" sz="1400" dirty="0">
                <a:solidFill>
                  <a:schemeClr val="tx1"/>
                </a:solidFill>
                <a:latin typeface="メイリオ" panose="020B0604030504040204" pitchFamily="50" charset="-128"/>
                <a:ea typeface="メイリオ" panose="020B0604030504040204" pitchFamily="50" charset="-128"/>
              </a:rPr>
              <a:t>def x():</a:t>
            </a:r>
          </a:p>
          <a:p>
            <a:r>
              <a:rPr kumimoji="1" lang="en-US" altLang="ja-JP" sz="1400" dirty="0">
                <a:solidFill>
                  <a:schemeClr val="tx1"/>
                </a:solidFill>
                <a:latin typeface="メイリオ" panose="020B0604030504040204" pitchFamily="50" charset="-128"/>
                <a:ea typeface="メイリオ" panose="020B0604030504040204" pitchFamily="50" charset="-128"/>
              </a:rPr>
              <a:t>    </a:t>
            </a:r>
            <a:r>
              <a:rPr kumimoji="1" lang="en-US" altLang="ja-JP" sz="1400" dirty="0" err="1">
                <a:solidFill>
                  <a:schemeClr val="tx1"/>
                </a:solidFill>
                <a:latin typeface="メイリオ" panose="020B0604030504040204" pitchFamily="50" charset="-128"/>
                <a:ea typeface="メイリオ" panose="020B0604030504040204" pitchFamily="50" charset="-128"/>
              </a:rPr>
              <a:t>messagebox.showinfo</a:t>
            </a:r>
            <a:r>
              <a:rPr kumimoji="1" lang="en-US" altLang="ja-JP" sz="1400" dirty="0">
                <a:solidFill>
                  <a:schemeClr val="tx1"/>
                </a:solidFill>
                <a:latin typeface="メイリオ" panose="020B0604030504040204" pitchFamily="50" charset="-128"/>
                <a:ea typeface="メイリオ" panose="020B0604030504040204" pitchFamily="50" charset="-128"/>
              </a:rPr>
              <a:t>('</a:t>
            </a:r>
            <a:r>
              <a:rPr kumimoji="1" lang="ja-JP" altLang="en-US" sz="1400" dirty="0">
                <a:solidFill>
                  <a:schemeClr val="tx1"/>
                </a:solidFill>
                <a:latin typeface="メイリオ" panose="020B0604030504040204" pitchFamily="50" charset="-128"/>
                <a:ea typeface="メイリオ" panose="020B0604030504040204" pitchFamily="50" charset="-128"/>
              </a:rPr>
              <a:t>お題目</a:t>
            </a:r>
            <a:r>
              <a:rPr kumimoji="1" lang="en-US" altLang="ja-JP" sz="1400" dirty="0">
                <a:solidFill>
                  <a:schemeClr val="tx1"/>
                </a:solidFill>
                <a:latin typeface="メイリオ" panose="020B0604030504040204" pitchFamily="50" charset="-128"/>
                <a:ea typeface="メイリオ" panose="020B0604030504040204" pitchFamily="50" charset="-128"/>
              </a:rPr>
              <a:t>', '</a:t>
            </a:r>
            <a:r>
              <a:rPr kumimoji="1" lang="ja-JP" altLang="en-US" sz="1400" dirty="0">
                <a:solidFill>
                  <a:schemeClr val="tx1"/>
                </a:solidFill>
                <a:latin typeface="メイリオ" panose="020B0604030504040204" pitchFamily="50" charset="-128"/>
                <a:ea typeface="メイリオ" panose="020B0604030504040204" pitchFamily="50" charset="-128"/>
              </a:rPr>
              <a:t>ストアカ</a:t>
            </a:r>
            <a:r>
              <a:rPr kumimoji="1" lang="en-US" altLang="ja-JP" sz="1400" dirty="0">
                <a:solidFill>
                  <a:schemeClr val="tx1"/>
                </a:solidFill>
                <a:latin typeface="メイリオ" panose="020B0604030504040204" pitchFamily="50" charset="-128"/>
                <a:ea typeface="メイリオ" panose="020B0604030504040204" pitchFamily="50" charset="-128"/>
              </a:rPr>
              <a:t>')</a:t>
            </a:r>
          </a:p>
          <a:p>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err="1">
                <a:solidFill>
                  <a:schemeClr val="tx1"/>
                </a:solidFill>
                <a:latin typeface="メイリオ" panose="020B0604030504040204" pitchFamily="50" charset="-128"/>
                <a:ea typeface="メイリオ" panose="020B0604030504040204" pitchFamily="50" charset="-128"/>
              </a:rPr>
              <a:t>btn</a:t>
            </a:r>
            <a:r>
              <a:rPr kumimoji="1" lang="en-US" altLang="ja-JP" sz="1400" dirty="0">
                <a:solidFill>
                  <a:schemeClr val="tx1"/>
                </a:solidFill>
                <a:latin typeface="メイリオ" panose="020B0604030504040204" pitchFamily="50" charset="-128"/>
                <a:ea typeface="メイリオ" panose="020B0604030504040204" pitchFamily="50" charset="-128"/>
              </a:rPr>
              <a:t>['command'] = x</a:t>
            </a:r>
          </a:p>
          <a:p>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err="1">
                <a:solidFill>
                  <a:schemeClr val="tx1"/>
                </a:solidFill>
                <a:latin typeface="メイリオ" panose="020B0604030504040204" pitchFamily="50" charset="-128"/>
                <a:ea typeface="メイリオ" panose="020B0604030504040204" pitchFamily="50" charset="-128"/>
              </a:rPr>
              <a:t>root.mainloop</a:t>
            </a:r>
            <a:r>
              <a:rPr kumimoji="1" lang="en-US" altLang="ja-JP" sz="1400" dirty="0">
                <a:solidFill>
                  <a:schemeClr val="tx1"/>
                </a:solidFill>
                <a:latin typeface="メイリオ" panose="020B0604030504040204" pitchFamily="50" charset="-128"/>
                <a:ea typeface="メイリオ" panose="020B0604030504040204" pitchFamily="50" charset="-128"/>
              </a:rPr>
              <a:t>()</a:t>
            </a:r>
          </a:p>
        </p:txBody>
      </p:sp>
      <p:grpSp>
        <p:nvGrpSpPr>
          <p:cNvPr id="9" name="グループ化 8">
            <a:extLst>
              <a:ext uri="{FF2B5EF4-FFF2-40B4-BE49-F238E27FC236}">
                <a16:creationId xmlns:a16="http://schemas.microsoft.com/office/drawing/2014/main" id="{514CD6C5-3330-184A-990B-26046ABB9080}"/>
              </a:ext>
            </a:extLst>
          </p:cNvPr>
          <p:cNvGrpSpPr/>
          <p:nvPr/>
        </p:nvGrpSpPr>
        <p:grpSpPr>
          <a:xfrm>
            <a:off x="4899171" y="1472806"/>
            <a:ext cx="4152087" cy="5267663"/>
            <a:chOff x="4551244" y="1681700"/>
            <a:chExt cx="4311884" cy="471082"/>
          </a:xfrm>
        </p:grpSpPr>
        <p:sp>
          <p:nvSpPr>
            <p:cNvPr id="11" name="四角形: 角を丸くする 27">
              <a:extLst>
                <a:ext uri="{FF2B5EF4-FFF2-40B4-BE49-F238E27FC236}">
                  <a16:creationId xmlns:a16="http://schemas.microsoft.com/office/drawing/2014/main" id="{23ECCFA5-D991-A043-AAC0-F481FF909491}"/>
                </a:ext>
              </a:extLst>
            </p:cNvPr>
            <p:cNvSpPr/>
            <p:nvPr/>
          </p:nvSpPr>
          <p:spPr>
            <a:xfrm>
              <a:off x="4551244" y="1695517"/>
              <a:ext cx="4311884" cy="457265"/>
            </a:xfrm>
            <a:prstGeom prst="roundRect">
              <a:avLst>
                <a:gd name="adj" fmla="val 11918"/>
              </a:avLst>
            </a:prstGeom>
            <a:solidFill>
              <a:schemeClr val="bg1"/>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200" dirty="0" err="1">
                  <a:solidFill>
                    <a:schemeClr val="tx1"/>
                  </a:solidFill>
                  <a:latin typeface="メイリオ" panose="020B0604030504040204" pitchFamily="50" charset="-128"/>
                  <a:ea typeface="メイリオ" panose="020B0604030504040204" pitchFamily="50" charset="-128"/>
                </a:rPr>
                <a:t>Tkinter</a:t>
              </a:r>
              <a:r>
                <a:rPr kumimoji="1" lang="ja-JP" altLang="en-US" sz="1200">
                  <a:solidFill>
                    <a:schemeClr val="tx1"/>
                  </a:solidFill>
                  <a:latin typeface="メイリオ" panose="020B0604030504040204" pitchFamily="50" charset="-128"/>
                  <a:ea typeface="メイリオ" panose="020B0604030504040204" pitchFamily="50" charset="-128"/>
                </a:rPr>
                <a:t>モジュールを使います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err="1">
                  <a:solidFill>
                    <a:schemeClr val="tx1"/>
                  </a:solidFill>
                  <a:latin typeface="メイリオ" panose="020B0604030504040204" pitchFamily="50" charset="-128"/>
                  <a:ea typeface="メイリオ" panose="020B0604030504040204" pitchFamily="50" charset="-128"/>
                </a:rPr>
                <a:t>Tkinter</a:t>
              </a:r>
              <a:r>
                <a:rPr kumimoji="1" lang="ja-JP" altLang="en-US" sz="1200">
                  <a:solidFill>
                    <a:schemeClr val="tx1"/>
                  </a:solidFill>
                  <a:latin typeface="メイリオ" panose="020B0604030504040204" pitchFamily="50" charset="-128"/>
                  <a:ea typeface="メイリオ" panose="020B0604030504040204" pitchFamily="50" charset="-128"/>
                </a:rPr>
                <a:t>の</a:t>
              </a:r>
              <a:r>
                <a:rPr kumimoji="1" lang="en-US" altLang="ja-JP" sz="1200" dirty="0" err="1">
                  <a:solidFill>
                    <a:schemeClr val="tx1"/>
                  </a:solidFill>
                  <a:latin typeface="メイリオ" panose="020B0604030504040204" pitchFamily="50" charset="-128"/>
                  <a:ea typeface="メイリオ" panose="020B0604030504040204" pitchFamily="50" charset="-128"/>
                </a:rPr>
                <a:t>messagebox</a:t>
              </a:r>
              <a:r>
                <a:rPr kumimoji="1" lang="ja-JP" altLang="en-US" sz="1200">
                  <a:solidFill>
                    <a:schemeClr val="tx1"/>
                  </a:solidFill>
                  <a:latin typeface="メイリオ" panose="020B0604030504040204" pitchFamily="50" charset="-128"/>
                  <a:ea typeface="メイリオ" panose="020B0604030504040204" pitchFamily="50" charset="-128"/>
                </a:rPr>
                <a:t>を使います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a:solidFill>
                    <a:schemeClr val="tx1"/>
                  </a:solidFill>
                  <a:latin typeface="メイリオ" panose="020B0604030504040204" pitchFamily="50" charset="-128"/>
                  <a:ea typeface="メイリオ" panose="020B0604030504040204" pitchFamily="50" charset="-128"/>
                </a:rPr>
                <a:t>Root</a:t>
              </a:r>
              <a:r>
                <a:rPr kumimoji="1" lang="ja-JP" altLang="en-US" sz="1200">
                  <a:solidFill>
                    <a:schemeClr val="tx1"/>
                  </a:solidFill>
                  <a:latin typeface="メイリオ" panose="020B0604030504040204" pitchFamily="50" charset="-128"/>
                  <a:ea typeface="メイリオ" panose="020B0604030504040204" pitchFamily="50" charset="-128"/>
                </a:rPr>
                <a:t>に、</a:t>
              </a:r>
              <a:r>
                <a:rPr kumimoji="1" lang="en-US" altLang="ja-JP" sz="1200" dirty="0" err="1">
                  <a:solidFill>
                    <a:schemeClr val="tx1"/>
                  </a:solidFill>
                  <a:latin typeface="メイリオ" panose="020B0604030504040204" pitchFamily="50" charset="-128"/>
                  <a:ea typeface="メイリオ" panose="020B0604030504040204" pitchFamily="50" charset="-128"/>
                </a:rPr>
                <a:t>tkinter</a:t>
              </a:r>
              <a:r>
                <a:rPr kumimoji="1" lang="ja-JP" altLang="en-US" sz="1200">
                  <a:solidFill>
                    <a:schemeClr val="tx1"/>
                  </a:solidFill>
                  <a:latin typeface="メイリオ" panose="020B0604030504040204" pitchFamily="50" charset="-128"/>
                  <a:ea typeface="メイリオ" panose="020B0604030504040204" pitchFamily="50" charset="-128"/>
                </a:rPr>
                <a:t>の</a:t>
              </a:r>
              <a:r>
                <a:rPr kumimoji="1" lang="en-US" altLang="ja-JP" sz="1200" dirty="0">
                  <a:solidFill>
                    <a:schemeClr val="tx1"/>
                  </a:solidFill>
                  <a:latin typeface="メイリオ" panose="020B0604030504040204" pitchFamily="50" charset="-128"/>
                  <a:ea typeface="メイリオ" panose="020B0604030504040204" pitchFamily="50" charset="-128"/>
                </a:rPr>
                <a:t>Tk</a:t>
              </a:r>
              <a:r>
                <a:rPr kumimoji="1" lang="ja-JP" altLang="en-US" sz="1200">
                  <a:solidFill>
                    <a:schemeClr val="tx1"/>
                  </a:solidFill>
                  <a:latin typeface="メイリオ" panose="020B0604030504040204" pitchFamily="50" charset="-128"/>
                  <a:ea typeface="メイリオ" panose="020B0604030504040204" pitchFamily="50" charset="-128"/>
                </a:rPr>
                <a:t>を起動させて入れなさい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err="1">
                  <a:solidFill>
                    <a:schemeClr val="tx1"/>
                  </a:solidFill>
                  <a:latin typeface="メイリオ" panose="020B0604030504040204" pitchFamily="50" charset="-128"/>
                  <a:ea typeface="メイリオ" panose="020B0604030504040204" pitchFamily="50" charset="-128"/>
                </a:rPr>
                <a:t>Titl</a:t>
              </a:r>
              <a:r>
                <a:rPr kumimoji="1" lang="ja-JP" altLang="en-US" sz="1200">
                  <a:solidFill>
                    <a:schemeClr val="tx1"/>
                  </a:solidFill>
                  <a:latin typeface="メイリオ" panose="020B0604030504040204" pitchFamily="50" charset="-128"/>
                  <a:ea typeface="メイリオ" panose="020B0604030504040204" pitchFamily="50" charset="-128"/>
                </a:rPr>
                <a:t>に</a:t>
              </a:r>
              <a:r>
                <a:rPr kumimoji="1" lang="en-US" altLang="ja-JP" sz="1200" dirty="0">
                  <a:solidFill>
                    <a:schemeClr val="tx1"/>
                  </a:solidFill>
                  <a:latin typeface="メイリオ" panose="020B0604030504040204" pitchFamily="50" charset="-128"/>
                  <a:ea typeface="メイリオ" panose="020B0604030504040204" pitchFamily="50" charset="-128"/>
                </a:rPr>
                <a:t>’test’</a:t>
              </a:r>
              <a:r>
                <a:rPr kumimoji="1" lang="ja-JP" altLang="en-US" sz="1200">
                  <a:solidFill>
                    <a:schemeClr val="tx1"/>
                  </a:solidFill>
                  <a:latin typeface="メイリオ" panose="020B0604030504040204" pitchFamily="50" charset="-128"/>
                  <a:ea typeface="メイリオ" panose="020B0604030504040204" pitchFamily="50" charset="-128"/>
                </a:rPr>
                <a:t>と入れなさい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ja-JP" altLang="en-US" sz="1200">
                  <a:solidFill>
                    <a:schemeClr val="tx1"/>
                  </a:solidFill>
                  <a:latin typeface="メイリオ" panose="020B0604030504040204" pitchFamily="50" charset="-128"/>
                  <a:ea typeface="メイリオ" panose="020B0604030504040204" pitchFamily="50" charset="-128"/>
                </a:rPr>
                <a:t>画面サイズは</a:t>
              </a:r>
              <a:r>
                <a:rPr kumimoji="1" lang="en-US" altLang="ja-JP" sz="1200" dirty="0">
                  <a:solidFill>
                    <a:schemeClr val="tx1"/>
                  </a:solidFill>
                  <a:latin typeface="メイリオ" panose="020B0604030504040204" pitchFamily="50" charset="-128"/>
                  <a:ea typeface="メイリオ" panose="020B0604030504040204" pitchFamily="50" charset="-128"/>
                </a:rPr>
                <a:t>1000x1000</a:t>
              </a:r>
              <a:r>
                <a:rPr kumimoji="1" lang="ja-JP" altLang="en-US" sz="1200">
                  <a:solidFill>
                    <a:schemeClr val="tx1"/>
                  </a:solidFill>
                  <a:latin typeface="メイリオ" panose="020B0604030504040204" pitchFamily="50" charset="-128"/>
                  <a:ea typeface="メイリオ" panose="020B0604030504040204" pitchFamily="50" charset="-128"/>
                </a:rPr>
                <a:t>にしなさい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a:solidFill>
                    <a:schemeClr val="tx1"/>
                  </a:solidFill>
                  <a:latin typeface="メイリオ" panose="020B0604030504040204" pitchFamily="50" charset="-128"/>
                  <a:ea typeface="メイリオ" panose="020B0604030504040204" pitchFamily="50" charset="-128"/>
                </a:rPr>
                <a:t>C</a:t>
              </a:r>
              <a:r>
                <a:rPr kumimoji="1" lang="ja-JP" altLang="en-US" sz="1200">
                  <a:solidFill>
                    <a:schemeClr val="tx1"/>
                  </a:solidFill>
                  <a:latin typeface="メイリオ" panose="020B0604030504040204" pitchFamily="50" charset="-128"/>
                  <a:ea typeface="メイリオ" panose="020B0604030504040204" pitchFamily="50" charset="-128"/>
                </a:rPr>
                <a:t>に、キャンバスの背景を黒色に、サイズを</a:t>
              </a:r>
              <a:r>
                <a:rPr kumimoji="1" lang="en-US" altLang="ja-JP" sz="1200" dirty="0">
                  <a:solidFill>
                    <a:schemeClr val="tx1"/>
                  </a:solidFill>
                  <a:latin typeface="メイリオ" panose="020B0604030504040204" pitchFamily="50" charset="-128"/>
                  <a:ea typeface="メイリオ" panose="020B0604030504040204" pitchFamily="50" charset="-128"/>
                </a:rPr>
                <a:t>1000x1000</a:t>
              </a:r>
              <a:r>
                <a:rPr kumimoji="1" lang="ja-JP" altLang="en-US" sz="1200">
                  <a:solidFill>
                    <a:schemeClr val="tx1"/>
                  </a:solidFill>
                  <a:latin typeface="メイリオ" panose="020B0604030504040204" pitchFamily="50" charset="-128"/>
                  <a:ea typeface="メイリオ" panose="020B0604030504040204" pitchFamily="50" charset="-128"/>
                </a:rPr>
                <a:t>にして入れなさい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a:solidFill>
                    <a:schemeClr val="tx1"/>
                  </a:solidFill>
                  <a:latin typeface="メイリオ" panose="020B0604030504040204" pitchFamily="50" charset="-128"/>
                  <a:ea typeface="メイリオ" panose="020B0604030504040204" pitchFamily="50" charset="-128"/>
                </a:rPr>
                <a:t>C</a:t>
              </a:r>
              <a:r>
                <a:rPr kumimoji="1" lang="ja-JP" altLang="en-US" sz="1200">
                  <a:solidFill>
                    <a:schemeClr val="tx1"/>
                  </a:solidFill>
                  <a:latin typeface="メイリオ" panose="020B0604030504040204" pitchFamily="50" charset="-128"/>
                  <a:ea typeface="メイリオ" panose="020B0604030504040204" pitchFamily="50" charset="-128"/>
                </a:rPr>
                <a:t>を</a:t>
              </a:r>
              <a:r>
                <a:rPr kumimoji="1" lang="en-US" altLang="ja-JP" sz="1200" dirty="0">
                  <a:solidFill>
                    <a:schemeClr val="tx1"/>
                  </a:solidFill>
                  <a:latin typeface="メイリオ" panose="020B0604030504040204" pitchFamily="50" charset="-128"/>
                  <a:ea typeface="メイリオ" panose="020B0604030504040204" pitchFamily="50" charset="-128"/>
                </a:rPr>
                <a:t>x=0,y=0</a:t>
              </a:r>
              <a:r>
                <a:rPr kumimoji="1" lang="ja-JP" altLang="en-US" sz="1200">
                  <a:solidFill>
                    <a:schemeClr val="tx1"/>
                  </a:solidFill>
                  <a:latin typeface="メイリオ" panose="020B0604030504040204" pitchFamily="50" charset="-128"/>
                  <a:ea typeface="メイリオ" panose="020B0604030504040204" pitchFamily="50" charset="-128"/>
                </a:rPr>
                <a:t>の位置に入れなさい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err="1">
                  <a:solidFill>
                    <a:schemeClr val="tx1"/>
                  </a:solidFill>
                  <a:latin typeface="メイリオ" panose="020B0604030504040204" pitchFamily="50" charset="-128"/>
                  <a:ea typeface="メイリオ" panose="020B0604030504040204" pitchFamily="50" charset="-128"/>
                </a:rPr>
                <a:t>Img</a:t>
              </a:r>
              <a:r>
                <a:rPr kumimoji="1" lang="ja-JP" altLang="en-US" sz="1200">
                  <a:solidFill>
                    <a:schemeClr val="tx1"/>
                  </a:solidFill>
                  <a:latin typeface="メイリオ" panose="020B0604030504040204" pitchFamily="50" charset="-128"/>
                  <a:ea typeface="メイリオ" panose="020B0604030504040204" pitchFamily="50" charset="-128"/>
                </a:rPr>
                <a:t>に画像を呼び出して入れなさい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ja-JP" altLang="en-US" sz="1200">
                  <a:solidFill>
                    <a:schemeClr val="tx1"/>
                  </a:solidFill>
                  <a:latin typeface="メイリオ" panose="020B0604030504040204" pitchFamily="50" charset="-128"/>
                  <a:ea typeface="メイリオ" panose="020B0604030504040204" pitchFamily="50" charset="-128"/>
                </a:rPr>
                <a:t>キャンバスを画像の中心から</a:t>
              </a:r>
              <a:r>
                <a:rPr kumimoji="1" lang="en-US" altLang="ja-JP" sz="1200" dirty="0">
                  <a:solidFill>
                    <a:schemeClr val="tx1"/>
                  </a:solidFill>
                  <a:latin typeface="メイリオ" panose="020B0604030504040204" pitchFamily="50" charset="-128"/>
                  <a:ea typeface="メイリオ" panose="020B0604030504040204" pitchFamily="50" charset="-128"/>
                </a:rPr>
                <a:t>x=2100,y=1500</a:t>
              </a:r>
              <a:r>
                <a:rPr kumimoji="1" lang="ja-JP" altLang="en-US" sz="1200">
                  <a:solidFill>
                    <a:schemeClr val="tx1"/>
                  </a:solidFill>
                  <a:latin typeface="メイリオ" panose="020B0604030504040204" pitchFamily="50" charset="-128"/>
                  <a:ea typeface="メイリオ" panose="020B0604030504040204" pitchFamily="50" charset="-128"/>
                </a:rPr>
                <a:t>の位置に配置しなさい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err="1">
                  <a:solidFill>
                    <a:schemeClr val="tx1"/>
                  </a:solidFill>
                  <a:latin typeface="メイリオ" panose="020B0604030504040204" pitchFamily="50" charset="-128"/>
                  <a:ea typeface="メイリオ" panose="020B0604030504040204" pitchFamily="50" charset="-128"/>
                </a:rPr>
                <a:t>Btn</a:t>
              </a:r>
              <a:r>
                <a:rPr kumimoji="1" lang="ja-JP" altLang="en-US" sz="1200">
                  <a:solidFill>
                    <a:schemeClr val="tx1"/>
                  </a:solidFill>
                  <a:latin typeface="メイリオ" panose="020B0604030504040204" pitchFamily="50" charset="-128"/>
                  <a:ea typeface="メイリオ" panose="020B0604030504040204" pitchFamily="50" charset="-128"/>
                </a:rPr>
                <a:t>に</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a:solidFill>
                    <a:schemeClr val="tx1"/>
                  </a:solidFill>
                  <a:latin typeface="メイリオ" panose="020B0604030504040204" pitchFamily="50" charset="-128"/>
                  <a:ea typeface="メイリオ" panose="020B0604030504040204" pitchFamily="50" charset="-128"/>
                </a:rPr>
                <a:t>押してね</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a:solidFill>
                    <a:schemeClr val="tx1"/>
                  </a:solidFill>
                  <a:latin typeface="メイリオ" panose="020B0604030504040204" pitchFamily="50" charset="-128"/>
                  <a:ea typeface="メイリオ" panose="020B0604030504040204" pitchFamily="50" charset="-128"/>
                </a:rPr>
                <a:t>というボタンを入れなさい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ja-JP" altLang="en-US" sz="1200">
                  <a:solidFill>
                    <a:schemeClr val="tx1"/>
                  </a:solidFill>
                  <a:latin typeface="メイリオ" panose="020B0604030504040204" pitchFamily="50" charset="-128"/>
                  <a:ea typeface="メイリオ" panose="020B0604030504040204" pitchFamily="50" charset="-128"/>
                </a:rPr>
                <a:t>ボタンはキャンバスの</a:t>
              </a:r>
              <a:r>
                <a:rPr kumimoji="1" lang="en-US" altLang="ja-JP" sz="1200" dirty="0">
                  <a:solidFill>
                    <a:schemeClr val="tx1"/>
                  </a:solidFill>
                  <a:latin typeface="メイリオ" panose="020B0604030504040204" pitchFamily="50" charset="-128"/>
                  <a:ea typeface="メイリオ" panose="020B0604030504040204" pitchFamily="50" charset="-128"/>
                </a:rPr>
                <a:t>x=200,y=400</a:t>
              </a:r>
              <a:r>
                <a:rPr kumimoji="1" lang="ja-JP" altLang="en-US" sz="1200">
                  <a:solidFill>
                    <a:schemeClr val="tx1"/>
                  </a:solidFill>
                  <a:latin typeface="メイリオ" panose="020B0604030504040204" pitchFamily="50" charset="-128"/>
                  <a:ea typeface="メイリオ" panose="020B0604030504040204" pitchFamily="50" charset="-128"/>
                </a:rPr>
                <a:t>の位置にしなさい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a:solidFill>
                    <a:schemeClr val="tx1"/>
                  </a:solidFill>
                  <a:latin typeface="メイリオ" panose="020B0604030504040204" pitchFamily="50" charset="-128"/>
                  <a:ea typeface="メイリオ" panose="020B0604030504040204" pitchFamily="50" charset="-128"/>
                </a:rPr>
                <a:t>という関数を作りなさい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ja-JP" altLang="en-US" sz="1200">
                  <a:solidFill>
                    <a:schemeClr val="tx1"/>
                  </a:solidFill>
                  <a:latin typeface="メイリオ" panose="020B0604030504040204" pitchFamily="50" charset="-128"/>
                  <a:ea typeface="メイリオ" panose="020B0604030504040204" pitchFamily="50" charset="-128"/>
                </a:rPr>
                <a:t>メッセージボックスにストアカと書いて表示しなさい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ja-JP" altLang="en-US" sz="1200">
                  <a:solidFill>
                    <a:schemeClr val="tx1"/>
                  </a:solidFill>
                  <a:latin typeface="メイリオ" panose="020B0604030504040204" pitchFamily="50" charset="-128"/>
                  <a:ea typeface="メイリオ" panose="020B0604030504040204" pitchFamily="50" charset="-128"/>
                </a:rPr>
                <a:t>ボタンが押されたら</a:t>
              </a:r>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a:solidFill>
                    <a:schemeClr val="tx1"/>
                  </a:solidFill>
                  <a:latin typeface="メイリオ" panose="020B0604030504040204" pitchFamily="50" charset="-128"/>
                  <a:ea typeface="メイリオ" panose="020B0604030504040204" pitchFamily="50" charset="-128"/>
                </a:rPr>
                <a:t>という関数を実行しなさい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ja-JP" altLang="en-US" sz="1200">
                  <a:solidFill>
                    <a:schemeClr val="tx1"/>
                  </a:solidFill>
                  <a:latin typeface="メイリオ" panose="020B0604030504040204" pitchFamily="50" charset="-128"/>
                  <a:ea typeface="メイリオ" panose="020B0604030504040204" pitchFamily="50" charset="-128"/>
                </a:rPr>
                <a:t>常に実行しなさい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p:txBody>
        </p:sp>
        <p:sp>
          <p:nvSpPr>
            <p:cNvPr id="12" name="四角形: 角を丸くする 28">
              <a:extLst>
                <a:ext uri="{FF2B5EF4-FFF2-40B4-BE49-F238E27FC236}">
                  <a16:creationId xmlns:a16="http://schemas.microsoft.com/office/drawing/2014/main" id="{615F574D-6C3E-154B-989E-7EED3946AD3A}"/>
                </a:ext>
              </a:extLst>
            </p:cNvPr>
            <p:cNvSpPr/>
            <p:nvPr/>
          </p:nvSpPr>
          <p:spPr>
            <a:xfrm>
              <a:off x="5818622" y="1681700"/>
              <a:ext cx="1599801" cy="31111"/>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latin typeface="メイリオ" panose="020B0604030504040204" pitchFamily="50" charset="-128"/>
                  <a:ea typeface="メイリオ" panose="020B0604030504040204" pitchFamily="50" charset="-128"/>
                </a:rPr>
                <a:t>読み下し</a:t>
              </a:r>
            </a:p>
          </p:txBody>
        </p:sp>
      </p:grpSp>
      <p:sp>
        <p:nvSpPr>
          <p:cNvPr id="14" name="楕円 10">
            <a:extLst>
              <a:ext uri="{FF2B5EF4-FFF2-40B4-BE49-F238E27FC236}">
                <a16:creationId xmlns:a16="http://schemas.microsoft.com/office/drawing/2014/main" id="{CE8E11F0-32CE-744D-982E-19E7C734F3EE}"/>
              </a:ext>
            </a:extLst>
          </p:cNvPr>
          <p:cNvSpPr/>
          <p:nvPr/>
        </p:nvSpPr>
        <p:spPr>
          <a:xfrm>
            <a:off x="6555309" y="293243"/>
            <a:ext cx="2340529" cy="964734"/>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チェック依頼</a:t>
            </a:r>
            <a:endParaRPr kumimoji="1" lang="ja-JP" altLang="en-US" dirty="0"/>
          </a:p>
        </p:txBody>
      </p:sp>
    </p:spTree>
    <p:extLst>
      <p:ext uri="{BB962C8B-B14F-4D97-AF65-F5344CB8AC3E}">
        <p14:creationId xmlns:p14="http://schemas.microsoft.com/office/powerpoint/2010/main" val="193855648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40</a:t>
            </a:fld>
            <a:endParaRPr kumimoji="1" lang="ja-JP" altLang="en-US"/>
          </a:p>
        </p:txBody>
      </p:sp>
      <p:sp>
        <p:nvSpPr>
          <p:cNvPr id="42" name="テキスト ボックス 41">
            <a:extLst>
              <a:ext uri="{FF2B5EF4-FFF2-40B4-BE49-F238E27FC236}">
                <a16:creationId xmlns:a16="http://schemas.microsoft.com/office/drawing/2014/main" id="{50B2579F-4FA1-49C7-9128-C011AF1164F5}"/>
              </a:ext>
            </a:extLst>
          </p:cNvPr>
          <p:cNvSpPr txBox="1"/>
          <p:nvPr/>
        </p:nvSpPr>
        <p:spPr>
          <a:xfrm>
            <a:off x="161075" y="657813"/>
            <a:ext cx="3844868" cy="600164"/>
          </a:xfrm>
          <a:prstGeom prst="rect">
            <a:avLst/>
          </a:prstGeom>
          <a:noFill/>
        </p:spPr>
        <p:txBody>
          <a:bodyPr wrap="square" rtlCol="0">
            <a:spAutoFit/>
          </a:bodyPr>
          <a:lstStyle/>
          <a:p>
            <a:pPr>
              <a:lnSpc>
                <a:spcPct val="150000"/>
              </a:lnSpc>
            </a:pPr>
            <a:r>
              <a:rPr lang="ja-JP" altLang="en-US" sz="2400" b="1" dirty="0">
                <a:solidFill>
                  <a:schemeClr val="accent1"/>
                </a:solidFill>
                <a:latin typeface="メイリオ" panose="020B0604030504040204" pitchFamily="50" charset="-128"/>
                <a:ea typeface="メイリオ" panose="020B0604030504040204" pitchFamily="50" charset="-128"/>
              </a:rPr>
              <a:t>ライブラリを使ってみよう</a:t>
            </a:r>
            <a:endParaRPr lang="zh-TW" altLang="en-US" sz="2400" b="1" dirty="0">
              <a:solidFill>
                <a:schemeClr val="accent1"/>
              </a:solidFill>
              <a:latin typeface="メイリオ" panose="020B0604030504040204" pitchFamily="50" charset="-128"/>
              <a:ea typeface="メイリオ" panose="020B0604030504040204" pitchFamily="50" charset="-128"/>
            </a:endParaRPr>
          </a:p>
        </p:txBody>
      </p:sp>
      <p:sp>
        <p:nvSpPr>
          <p:cNvPr id="10" name="テキスト ボックス 9">
            <a:extLst>
              <a:ext uri="{FF2B5EF4-FFF2-40B4-BE49-F238E27FC236}">
                <a16:creationId xmlns:a16="http://schemas.microsoft.com/office/drawing/2014/main" id="{32ADA412-2421-48DC-BF66-2CF68B3AF5CE}"/>
              </a:ext>
            </a:extLst>
          </p:cNvPr>
          <p:cNvSpPr txBox="1"/>
          <p:nvPr/>
        </p:nvSpPr>
        <p:spPr>
          <a:xfrm>
            <a:off x="111212" y="117527"/>
            <a:ext cx="4253959"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具体的なコードの書き方</a:t>
            </a:r>
          </a:p>
        </p:txBody>
      </p:sp>
      <p:sp>
        <p:nvSpPr>
          <p:cNvPr id="13" name="テキスト ボックス 12">
            <a:extLst>
              <a:ext uri="{FF2B5EF4-FFF2-40B4-BE49-F238E27FC236}">
                <a16:creationId xmlns:a16="http://schemas.microsoft.com/office/drawing/2014/main" id="{427C87A4-D02E-41B8-B213-462B56D93211}"/>
              </a:ext>
            </a:extLst>
          </p:cNvPr>
          <p:cNvSpPr txBox="1"/>
          <p:nvPr/>
        </p:nvSpPr>
        <p:spPr>
          <a:xfrm>
            <a:off x="161075" y="1160003"/>
            <a:ext cx="2767182" cy="369332"/>
          </a:xfrm>
          <a:prstGeom prst="rect">
            <a:avLst/>
          </a:prstGeom>
          <a:noFill/>
          <a:ln>
            <a:noFill/>
          </a:ln>
        </p:spPr>
        <p:txBody>
          <a:bodyPr wrap="square" rtlCol="0">
            <a:spAutoFit/>
          </a:bodyPr>
          <a:lstStyle/>
          <a:p>
            <a:r>
              <a:rPr kumimoji="1" lang="ja-JP" altLang="en-US" b="1" u="sng" dirty="0">
                <a:solidFill>
                  <a:schemeClr val="accent5"/>
                </a:solidFill>
                <a:latin typeface="メイリオ" panose="020B0604030504040204" pitchFamily="50" charset="-128"/>
                <a:ea typeface="メイリオ" panose="020B0604030504040204" pitchFamily="50" charset="-128"/>
              </a:rPr>
              <a:t>音楽ファイルを再生する</a:t>
            </a:r>
          </a:p>
        </p:txBody>
      </p:sp>
      <p:sp>
        <p:nvSpPr>
          <p:cNvPr id="7" name="正方形/長方形 6">
            <a:extLst>
              <a:ext uri="{FF2B5EF4-FFF2-40B4-BE49-F238E27FC236}">
                <a16:creationId xmlns:a16="http://schemas.microsoft.com/office/drawing/2014/main" id="{9D07CC7E-57FF-436D-AB0A-2FFCB59A3E5A}"/>
              </a:ext>
            </a:extLst>
          </p:cNvPr>
          <p:cNvSpPr/>
          <p:nvPr/>
        </p:nvSpPr>
        <p:spPr>
          <a:xfrm>
            <a:off x="264602" y="1509674"/>
            <a:ext cx="5828194" cy="1220674"/>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400" dirty="0">
                <a:solidFill>
                  <a:schemeClr val="tx1"/>
                </a:solidFill>
                <a:latin typeface="メイリオ" panose="020B0604030504040204" pitchFamily="50" charset="-128"/>
                <a:ea typeface="メイリオ" panose="020B0604030504040204" pitchFamily="50" charset="-128"/>
              </a:rPr>
              <a:t>import </a:t>
            </a:r>
            <a:r>
              <a:rPr kumimoji="1" lang="en-US" altLang="ja-JP" sz="1400" dirty="0" err="1">
                <a:solidFill>
                  <a:schemeClr val="tx1"/>
                </a:solidFill>
                <a:latin typeface="メイリオ" panose="020B0604030504040204" pitchFamily="50" charset="-128"/>
                <a:ea typeface="メイリオ" panose="020B0604030504040204" pitchFamily="50" charset="-128"/>
              </a:rPr>
              <a:t>winsound</a:t>
            </a:r>
            <a:endParaRPr kumimoji="1" lang="en-US" altLang="ja-JP" sz="1400" dirty="0">
              <a:solidFill>
                <a:schemeClr val="tx1"/>
              </a:solidFill>
              <a:latin typeface="メイリオ" panose="020B0604030504040204" pitchFamily="50" charset="-128"/>
              <a:ea typeface="メイリオ" panose="020B0604030504040204" pitchFamily="50" charset="-128"/>
            </a:endParaRPr>
          </a:p>
          <a:p>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err="1">
                <a:solidFill>
                  <a:schemeClr val="tx1"/>
                </a:solidFill>
                <a:latin typeface="メイリオ" panose="020B0604030504040204" pitchFamily="50" charset="-128"/>
                <a:ea typeface="メイリオ" panose="020B0604030504040204" pitchFamily="50" charset="-128"/>
              </a:rPr>
              <a:t>winsound.PlaySound</a:t>
            </a:r>
            <a:r>
              <a:rPr kumimoji="1" lang="en-US" altLang="ja-JP" sz="1400" dirty="0">
                <a:solidFill>
                  <a:schemeClr val="tx1"/>
                </a:solidFill>
                <a:latin typeface="メイリオ" panose="020B0604030504040204" pitchFamily="50" charset="-128"/>
                <a:ea typeface="メイリオ" panose="020B0604030504040204" pitchFamily="50" charset="-128"/>
              </a:rPr>
              <a:t>(r“</a:t>
            </a:r>
            <a:r>
              <a:rPr kumimoji="1" lang="ja-JP" altLang="en-US" sz="1400" dirty="0">
                <a:solidFill>
                  <a:schemeClr val="tx1"/>
                </a:solidFill>
                <a:latin typeface="メイリオ" panose="020B0604030504040204" pitchFamily="50" charset="-128"/>
                <a:ea typeface="メイリオ" panose="020B0604030504040204" pitchFamily="50" charset="-128"/>
              </a:rPr>
              <a:t>ファイル</a:t>
            </a:r>
            <a:r>
              <a:rPr kumimoji="1" lang="en-US" altLang="ja-JP" sz="1400" dirty="0">
                <a:solidFill>
                  <a:schemeClr val="tx1"/>
                </a:solidFill>
                <a:latin typeface="メイリオ" panose="020B0604030504040204" pitchFamily="50" charset="-128"/>
                <a:ea typeface="メイリオ" panose="020B0604030504040204" pitchFamily="50" charset="-128"/>
              </a:rPr>
              <a:t>Path", </a:t>
            </a:r>
            <a:r>
              <a:rPr kumimoji="1" lang="en-US" altLang="ja-JP" sz="1400" dirty="0" err="1">
                <a:solidFill>
                  <a:schemeClr val="tx1"/>
                </a:solidFill>
                <a:latin typeface="メイリオ" panose="020B0604030504040204" pitchFamily="50" charset="-128"/>
                <a:ea typeface="メイリオ" panose="020B0604030504040204" pitchFamily="50" charset="-128"/>
              </a:rPr>
              <a:t>winsound.SND_FILENAME</a:t>
            </a:r>
            <a:r>
              <a:rPr kumimoji="1" lang="en-US" altLang="ja-JP" sz="1400" dirty="0">
                <a:solidFill>
                  <a:schemeClr val="tx1"/>
                </a:solidFill>
                <a:latin typeface="メイリオ" panose="020B0604030504040204" pitchFamily="50" charset="-128"/>
                <a:ea typeface="メイリオ" panose="020B0604030504040204" pitchFamily="50" charset="-128"/>
              </a:rPr>
              <a:t>)</a:t>
            </a:r>
          </a:p>
        </p:txBody>
      </p:sp>
      <p:sp>
        <p:nvSpPr>
          <p:cNvPr id="9" name="テキスト ボックス 8">
            <a:extLst>
              <a:ext uri="{FF2B5EF4-FFF2-40B4-BE49-F238E27FC236}">
                <a16:creationId xmlns:a16="http://schemas.microsoft.com/office/drawing/2014/main" id="{9C118B21-DA32-4CD5-B246-CB6A6196C987}"/>
              </a:ext>
            </a:extLst>
          </p:cNvPr>
          <p:cNvSpPr txBox="1"/>
          <p:nvPr/>
        </p:nvSpPr>
        <p:spPr>
          <a:xfrm>
            <a:off x="161075" y="2831062"/>
            <a:ext cx="5538415" cy="369332"/>
          </a:xfrm>
          <a:prstGeom prst="rect">
            <a:avLst/>
          </a:prstGeom>
          <a:noFill/>
          <a:ln>
            <a:noFill/>
          </a:ln>
        </p:spPr>
        <p:txBody>
          <a:bodyPr wrap="square" rtlCol="0">
            <a:spAutoFit/>
          </a:bodyPr>
          <a:lstStyle/>
          <a:p>
            <a:r>
              <a:rPr kumimoji="1" lang="ja-JP" altLang="en-US" b="1" u="sng" dirty="0">
                <a:solidFill>
                  <a:schemeClr val="accent5"/>
                </a:solidFill>
                <a:latin typeface="メイリオ" panose="020B0604030504040204" pitchFamily="50" charset="-128"/>
                <a:ea typeface="メイリオ" panose="020B0604030504040204" pitchFamily="50" charset="-128"/>
              </a:rPr>
              <a:t>画像を読込んで、機械学習の学習データに変換する</a:t>
            </a:r>
          </a:p>
        </p:txBody>
      </p:sp>
      <p:sp>
        <p:nvSpPr>
          <p:cNvPr id="11" name="正方形/長方形 10">
            <a:extLst>
              <a:ext uri="{FF2B5EF4-FFF2-40B4-BE49-F238E27FC236}">
                <a16:creationId xmlns:a16="http://schemas.microsoft.com/office/drawing/2014/main" id="{8B52B99F-3A0A-4026-86C8-3B759DDF1C4F}"/>
              </a:ext>
            </a:extLst>
          </p:cNvPr>
          <p:cNvSpPr/>
          <p:nvPr/>
        </p:nvSpPr>
        <p:spPr>
          <a:xfrm>
            <a:off x="264602" y="3233052"/>
            <a:ext cx="4416255" cy="3624948"/>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400" dirty="0">
                <a:solidFill>
                  <a:schemeClr val="tx1"/>
                </a:solidFill>
                <a:latin typeface="メイリオ" panose="020B0604030504040204" pitchFamily="50" charset="-128"/>
                <a:ea typeface="メイリオ" panose="020B0604030504040204" pitchFamily="50" charset="-128"/>
              </a:rPr>
              <a:t>from </a:t>
            </a:r>
            <a:r>
              <a:rPr kumimoji="1" lang="en-US" altLang="ja-JP" sz="1400" dirty="0" err="1">
                <a:solidFill>
                  <a:schemeClr val="tx1"/>
                </a:solidFill>
                <a:latin typeface="メイリオ" panose="020B0604030504040204" pitchFamily="50" charset="-128"/>
                <a:ea typeface="メイリオ" panose="020B0604030504040204" pitchFamily="50" charset="-128"/>
              </a:rPr>
              <a:t>numpy.core.records</a:t>
            </a:r>
            <a:r>
              <a:rPr kumimoji="1" lang="en-US" altLang="ja-JP" sz="1400" dirty="0">
                <a:solidFill>
                  <a:schemeClr val="tx1"/>
                </a:solidFill>
                <a:latin typeface="メイリオ" panose="020B0604030504040204" pitchFamily="50" charset="-128"/>
                <a:ea typeface="メイリオ" panose="020B0604030504040204" pitchFamily="50" charset="-128"/>
              </a:rPr>
              <a:t> import array</a:t>
            </a:r>
          </a:p>
          <a:p>
            <a:r>
              <a:rPr kumimoji="1" lang="en-US" altLang="ja-JP" sz="1400" dirty="0">
                <a:solidFill>
                  <a:schemeClr val="tx1"/>
                </a:solidFill>
                <a:latin typeface="メイリオ" panose="020B0604030504040204" pitchFamily="50" charset="-128"/>
                <a:ea typeface="メイリオ" panose="020B0604030504040204" pitchFamily="50" charset="-128"/>
              </a:rPr>
              <a:t>import </a:t>
            </a:r>
            <a:r>
              <a:rPr kumimoji="1" lang="en-US" altLang="ja-JP" sz="1400" dirty="0" err="1">
                <a:solidFill>
                  <a:schemeClr val="tx1"/>
                </a:solidFill>
                <a:latin typeface="メイリオ" panose="020B0604030504040204" pitchFamily="50" charset="-128"/>
                <a:ea typeface="メイリオ" panose="020B0604030504040204" pitchFamily="50" charset="-128"/>
              </a:rPr>
              <a:t>PIL.Image</a:t>
            </a:r>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a:solidFill>
                  <a:schemeClr val="tx1"/>
                </a:solidFill>
                <a:latin typeface="メイリオ" panose="020B0604030504040204" pitchFamily="50" charset="-128"/>
                <a:ea typeface="メイリオ" panose="020B0604030504040204" pitchFamily="50" charset="-128"/>
              </a:rPr>
              <a:t>import </a:t>
            </a:r>
            <a:r>
              <a:rPr kumimoji="1" lang="en-US" altLang="ja-JP" sz="1400" dirty="0" err="1">
                <a:solidFill>
                  <a:schemeClr val="tx1"/>
                </a:solidFill>
                <a:latin typeface="メイリオ" panose="020B0604030504040204" pitchFamily="50" charset="-128"/>
                <a:ea typeface="メイリオ" panose="020B0604030504040204" pitchFamily="50" charset="-128"/>
              </a:rPr>
              <a:t>numpy</a:t>
            </a:r>
            <a:endParaRPr kumimoji="1" lang="en-US" altLang="ja-JP" sz="1400" dirty="0">
              <a:solidFill>
                <a:schemeClr val="tx1"/>
              </a:solidFill>
              <a:latin typeface="メイリオ" panose="020B0604030504040204" pitchFamily="50" charset="-128"/>
              <a:ea typeface="メイリオ" panose="020B0604030504040204" pitchFamily="50" charset="-128"/>
            </a:endParaRPr>
          </a:p>
          <a:p>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a:solidFill>
                  <a:schemeClr val="tx1"/>
                </a:solidFill>
                <a:latin typeface="メイリオ" panose="020B0604030504040204" pitchFamily="50" charset="-128"/>
                <a:ea typeface="メイリオ" panose="020B0604030504040204" pitchFamily="50" charset="-128"/>
              </a:rPr>
              <a:t>def </a:t>
            </a:r>
            <a:r>
              <a:rPr kumimoji="1" lang="en-US" altLang="ja-JP" sz="1400" dirty="0" err="1">
                <a:solidFill>
                  <a:schemeClr val="tx1"/>
                </a:solidFill>
                <a:latin typeface="メイリオ" panose="020B0604030504040204" pitchFamily="50" charset="-128"/>
                <a:ea typeface="メイリオ" panose="020B0604030504040204" pitchFamily="50" charset="-128"/>
              </a:rPr>
              <a:t>imagedata</a:t>
            </a:r>
            <a:r>
              <a:rPr kumimoji="1" lang="en-US" altLang="ja-JP" sz="1400" dirty="0">
                <a:solidFill>
                  <a:schemeClr val="tx1"/>
                </a:solidFill>
                <a:latin typeface="メイリオ" panose="020B0604030504040204" pitchFamily="50" charset="-128"/>
                <a:ea typeface="メイリオ" panose="020B0604030504040204" pitchFamily="50" charset="-128"/>
              </a:rPr>
              <a:t>(filename):</a:t>
            </a:r>
          </a:p>
          <a:p>
            <a:r>
              <a:rPr kumimoji="1" lang="en-US" altLang="ja-JP" sz="1400" dirty="0">
                <a:solidFill>
                  <a:schemeClr val="tx1"/>
                </a:solidFill>
                <a:latin typeface="メイリオ" panose="020B0604030504040204" pitchFamily="50" charset="-128"/>
                <a:ea typeface="メイリオ" panose="020B0604030504040204" pitchFamily="50" charset="-128"/>
              </a:rPr>
              <a:t>    </a:t>
            </a:r>
            <a:r>
              <a:rPr kumimoji="1" lang="en-US" altLang="ja-JP" sz="1400" dirty="0" err="1">
                <a:solidFill>
                  <a:schemeClr val="tx1"/>
                </a:solidFill>
                <a:latin typeface="メイリオ" panose="020B0604030504040204" pitchFamily="50" charset="-128"/>
                <a:ea typeface="メイリオ" panose="020B0604030504040204" pitchFamily="50" charset="-128"/>
              </a:rPr>
              <a:t>imgy</a:t>
            </a:r>
            <a:r>
              <a:rPr kumimoji="1" lang="en-US" altLang="ja-JP" sz="1400" dirty="0">
                <a:solidFill>
                  <a:schemeClr val="tx1"/>
                </a:solidFill>
                <a:latin typeface="メイリオ" panose="020B0604030504040204" pitchFamily="50" charset="-128"/>
                <a:ea typeface="メイリオ" panose="020B0604030504040204" pitchFamily="50" charset="-128"/>
              </a:rPr>
              <a:t> = </a:t>
            </a:r>
            <a:r>
              <a:rPr kumimoji="1" lang="en-US" altLang="ja-JP" sz="1400" dirty="0" err="1">
                <a:solidFill>
                  <a:schemeClr val="tx1"/>
                </a:solidFill>
                <a:latin typeface="メイリオ" panose="020B0604030504040204" pitchFamily="50" charset="-128"/>
                <a:ea typeface="メイリオ" panose="020B0604030504040204" pitchFamily="50" charset="-128"/>
              </a:rPr>
              <a:t>PIL.Image.open</a:t>
            </a:r>
            <a:r>
              <a:rPr kumimoji="1" lang="en-US" altLang="ja-JP" sz="1400" dirty="0">
                <a:solidFill>
                  <a:schemeClr val="tx1"/>
                </a:solidFill>
                <a:latin typeface="メイリオ" panose="020B0604030504040204" pitchFamily="50" charset="-128"/>
                <a:ea typeface="メイリオ" panose="020B0604030504040204" pitchFamily="50" charset="-128"/>
              </a:rPr>
              <a:t>(filename).convert('L')</a:t>
            </a:r>
          </a:p>
          <a:p>
            <a:r>
              <a:rPr kumimoji="1" lang="en-US" altLang="ja-JP" sz="1400" dirty="0">
                <a:solidFill>
                  <a:schemeClr val="tx1"/>
                </a:solidFill>
                <a:latin typeface="メイリオ" panose="020B0604030504040204" pitchFamily="50" charset="-128"/>
                <a:ea typeface="メイリオ" panose="020B0604030504040204" pitchFamily="50" charset="-128"/>
              </a:rPr>
              <a:t>    </a:t>
            </a:r>
            <a:r>
              <a:rPr kumimoji="1" lang="en-US" altLang="ja-JP" sz="1400" dirty="0" err="1">
                <a:solidFill>
                  <a:schemeClr val="tx1"/>
                </a:solidFill>
                <a:latin typeface="メイリオ" panose="020B0604030504040204" pitchFamily="50" charset="-128"/>
                <a:ea typeface="メイリオ" panose="020B0604030504040204" pitchFamily="50" charset="-128"/>
              </a:rPr>
              <a:t>imgy</a:t>
            </a:r>
            <a:r>
              <a:rPr kumimoji="1" lang="en-US" altLang="ja-JP" sz="1400" dirty="0">
                <a:solidFill>
                  <a:schemeClr val="tx1"/>
                </a:solidFill>
                <a:latin typeface="メイリオ" panose="020B0604030504040204" pitchFamily="50" charset="-128"/>
                <a:ea typeface="メイリオ" panose="020B0604030504040204" pitchFamily="50" charset="-128"/>
              </a:rPr>
              <a:t> = </a:t>
            </a:r>
            <a:r>
              <a:rPr kumimoji="1" lang="en-US" altLang="ja-JP" sz="1400" dirty="0" err="1">
                <a:solidFill>
                  <a:schemeClr val="tx1"/>
                </a:solidFill>
                <a:latin typeface="メイリオ" panose="020B0604030504040204" pitchFamily="50" charset="-128"/>
                <a:ea typeface="メイリオ" panose="020B0604030504040204" pitchFamily="50" charset="-128"/>
              </a:rPr>
              <a:t>imgy.resize</a:t>
            </a:r>
            <a:r>
              <a:rPr kumimoji="1" lang="en-US" altLang="ja-JP" sz="1400" dirty="0">
                <a:solidFill>
                  <a:schemeClr val="tx1"/>
                </a:solidFill>
                <a:latin typeface="メイリオ" panose="020B0604030504040204" pitchFamily="50" charset="-128"/>
                <a:ea typeface="メイリオ" panose="020B0604030504040204" pitchFamily="50" charset="-128"/>
              </a:rPr>
              <a:t>((8,8),</a:t>
            </a:r>
            <a:r>
              <a:rPr kumimoji="1" lang="en-US" altLang="ja-JP" sz="1400" dirty="0" err="1">
                <a:solidFill>
                  <a:schemeClr val="tx1"/>
                </a:solidFill>
                <a:latin typeface="メイリオ" panose="020B0604030504040204" pitchFamily="50" charset="-128"/>
                <a:ea typeface="メイリオ" panose="020B0604030504040204" pitchFamily="50" charset="-128"/>
              </a:rPr>
              <a:t>PIL.Image.ANTIALIAS</a:t>
            </a:r>
            <a:r>
              <a:rPr kumimoji="1" lang="en-US" altLang="ja-JP" sz="1400" dirty="0">
                <a:solidFill>
                  <a:schemeClr val="tx1"/>
                </a:solidFill>
                <a:latin typeface="メイリオ" panose="020B0604030504040204" pitchFamily="50" charset="-128"/>
                <a:ea typeface="メイリオ" panose="020B0604030504040204" pitchFamily="50" charset="-128"/>
              </a:rPr>
              <a:t>)</a:t>
            </a:r>
          </a:p>
          <a:p>
            <a:r>
              <a:rPr kumimoji="1" lang="en-US" altLang="ja-JP" sz="1400" dirty="0">
                <a:solidFill>
                  <a:schemeClr val="tx1"/>
                </a:solidFill>
                <a:latin typeface="メイリオ" panose="020B0604030504040204" pitchFamily="50" charset="-128"/>
                <a:ea typeface="メイリオ" panose="020B0604030504040204" pitchFamily="50" charset="-128"/>
              </a:rPr>
              <a:t>    </a:t>
            </a:r>
            <a:r>
              <a:rPr kumimoji="1" lang="en-US" altLang="ja-JP" sz="1400" dirty="0" err="1">
                <a:solidFill>
                  <a:schemeClr val="tx1"/>
                </a:solidFill>
                <a:latin typeface="メイリオ" panose="020B0604030504040204" pitchFamily="50" charset="-128"/>
                <a:ea typeface="メイリオ" panose="020B0604030504040204" pitchFamily="50" charset="-128"/>
              </a:rPr>
              <a:t>numimage</a:t>
            </a:r>
            <a:r>
              <a:rPr kumimoji="1" lang="en-US" altLang="ja-JP" sz="1400" dirty="0">
                <a:solidFill>
                  <a:schemeClr val="tx1"/>
                </a:solidFill>
                <a:latin typeface="メイリオ" panose="020B0604030504040204" pitchFamily="50" charset="-128"/>
                <a:ea typeface="メイリオ" panose="020B0604030504040204" pitchFamily="50" charset="-128"/>
              </a:rPr>
              <a:t> = </a:t>
            </a:r>
            <a:r>
              <a:rPr kumimoji="1" lang="en-US" altLang="ja-JP" sz="1400" dirty="0" err="1">
                <a:solidFill>
                  <a:schemeClr val="tx1"/>
                </a:solidFill>
                <a:latin typeface="メイリオ" panose="020B0604030504040204" pitchFamily="50" charset="-128"/>
                <a:ea typeface="メイリオ" panose="020B0604030504040204" pitchFamily="50" charset="-128"/>
              </a:rPr>
              <a:t>numpy.array</a:t>
            </a:r>
            <a:r>
              <a:rPr kumimoji="1" lang="en-US" altLang="ja-JP" sz="1400" dirty="0">
                <a:solidFill>
                  <a:schemeClr val="tx1"/>
                </a:solidFill>
                <a:latin typeface="メイリオ" panose="020B0604030504040204" pitchFamily="50" charset="-128"/>
                <a:ea typeface="メイリオ" panose="020B0604030504040204" pitchFamily="50" charset="-128"/>
              </a:rPr>
              <a:t>(</a:t>
            </a:r>
            <a:r>
              <a:rPr kumimoji="1" lang="en-US" altLang="ja-JP" sz="1400" dirty="0" err="1">
                <a:solidFill>
                  <a:schemeClr val="tx1"/>
                </a:solidFill>
                <a:latin typeface="メイリオ" panose="020B0604030504040204" pitchFamily="50" charset="-128"/>
                <a:ea typeface="メイリオ" panose="020B0604030504040204" pitchFamily="50" charset="-128"/>
              </a:rPr>
              <a:t>imgy,dtype</a:t>
            </a:r>
            <a:r>
              <a:rPr kumimoji="1" lang="en-US" altLang="ja-JP" sz="1400" dirty="0">
                <a:solidFill>
                  <a:schemeClr val="tx1"/>
                </a:solidFill>
                <a:latin typeface="メイリオ" panose="020B0604030504040204" pitchFamily="50" charset="-128"/>
                <a:ea typeface="メイリオ" panose="020B0604030504040204" pitchFamily="50" charset="-128"/>
              </a:rPr>
              <a:t>=float)</a:t>
            </a:r>
          </a:p>
          <a:p>
            <a:r>
              <a:rPr kumimoji="1" lang="en-US" altLang="ja-JP" sz="1400" dirty="0">
                <a:solidFill>
                  <a:schemeClr val="tx1"/>
                </a:solidFill>
                <a:latin typeface="メイリオ" panose="020B0604030504040204" pitchFamily="50" charset="-128"/>
                <a:ea typeface="メイリオ" panose="020B0604030504040204" pitchFamily="50" charset="-128"/>
              </a:rPr>
              <a:t>    </a:t>
            </a:r>
            <a:r>
              <a:rPr kumimoji="1" lang="en-US" altLang="ja-JP" sz="1400" dirty="0" err="1">
                <a:solidFill>
                  <a:schemeClr val="tx1"/>
                </a:solidFill>
                <a:latin typeface="メイリオ" panose="020B0604030504040204" pitchFamily="50" charset="-128"/>
                <a:ea typeface="メイリオ" panose="020B0604030504040204" pitchFamily="50" charset="-128"/>
              </a:rPr>
              <a:t>numimage</a:t>
            </a:r>
            <a:r>
              <a:rPr kumimoji="1" lang="en-US" altLang="ja-JP" sz="1400" dirty="0">
                <a:solidFill>
                  <a:schemeClr val="tx1"/>
                </a:solidFill>
                <a:latin typeface="メイリオ" panose="020B0604030504040204" pitchFamily="50" charset="-128"/>
                <a:ea typeface="メイリオ" panose="020B0604030504040204" pitchFamily="50" charset="-128"/>
              </a:rPr>
              <a:t> = </a:t>
            </a:r>
            <a:r>
              <a:rPr kumimoji="1" lang="en-US" altLang="ja-JP" sz="1400" dirty="0" err="1">
                <a:solidFill>
                  <a:schemeClr val="tx1"/>
                </a:solidFill>
                <a:latin typeface="メイリオ" panose="020B0604030504040204" pitchFamily="50" charset="-128"/>
                <a:ea typeface="メイリオ" panose="020B0604030504040204" pitchFamily="50" charset="-128"/>
              </a:rPr>
              <a:t>numpy.floor</a:t>
            </a:r>
            <a:r>
              <a:rPr kumimoji="1" lang="en-US" altLang="ja-JP" sz="1400" dirty="0">
                <a:solidFill>
                  <a:schemeClr val="tx1"/>
                </a:solidFill>
                <a:latin typeface="メイリオ" panose="020B0604030504040204" pitchFamily="50" charset="-128"/>
                <a:ea typeface="メイリオ" panose="020B0604030504040204" pitchFamily="50" charset="-128"/>
              </a:rPr>
              <a:t>(16-16*(</a:t>
            </a:r>
            <a:r>
              <a:rPr kumimoji="1" lang="en-US" altLang="ja-JP" sz="1400" dirty="0" err="1">
                <a:solidFill>
                  <a:schemeClr val="tx1"/>
                </a:solidFill>
                <a:latin typeface="メイリオ" panose="020B0604030504040204" pitchFamily="50" charset="-128"/>
                <a:ea typeface="メイリオ" panose="020B0604030504040204" pitchFamily="50" charset="-128"/>
              </a:rPr>
              <a:t>numimage</a:t>
            </a:r>
            <a:r>
              <a:rPr kumimoji="1" lang="en-US" altLang="ja-JP" sz="1400" dirty="0">
                <a:solidFill>
                  <a:schemeClr val="tx1"/>
                </a:solidFill>
                <a:latin typeface="メイリオ" panose="020B0604030504040204" pitchFamily="50" charset="-128"/>
                <a:ea typeface="メイリオ" panose="020B0604030504040204" pitchFamily="50" charset="-128"/>
              </a:rPr>
              <a:t>/256))</a:t>
            </a:r>
          </a:p>
          <a:p>
            <a:r>
              <a:rPr kumimoji="1" lang="en-US" altLang="ja-JP" sz="1400" dirty="0">
                <a:solidFill>
                  <a:schemeClr val="tx1"/>
                </a:solidFill>
                <a:latin typeface="メイリオ" panose="020B0604030504040204" pitchFamily="50" charset="-128"/>
                <a:ea typeface="メイリオ" panose="020B0604030504040204" pitchFamily="50" charset="-128"/>
              </a:rPr>
              <a:t>    </a:t>
            </a:r>
            <a:r>
              <a:rPr kumimoji="1" lang="en-US" altLang="ja-JP" sz="1400" dirty="0" err="1">
                <a:solidFill>
                  <a:schemeClr val="tx1"/>
                </a:solidFill>
                <a:latin typeface="メイリオ" panose="020B0604030504040204" pitchFamily="50" charset="-128"/>
                <a:ea typeface="メイリオ" panose="020B0604030504040204" pitchFamily="50" charset="-128"/>
              </a:rPr>
              <a:t>numimage</a:t>
            </a:r>
            <a:r>
              <a:rPr kumimoji="1" lang="en-US" altLang="ja-JP" sz="1400" dirty="0">
                <a:solidFill>
                  <a:schemeClr val="tx1"/>
                </a:solidFill>
                <a:latin typeface="メイリオ" panose="020B0604030504040204" pitchFamily="50" charset="-128"/>
                <a:ea typeface="メイリオ" panose="020B0604030504040204" pitchFamily="50" charset="-128"/>
              </a:rPr>
              <a:t> = </a:t>
            </a:r>
            <a:r>
              <a:rPr kumimoji="1" lang="en-US" altLang="ja-JP" sz="1400" dirty="0" err="1">
                <a:solidFill>
                  <a:schemeClr val="tx1"/>
                </a:solidFill>
                <a:latin typeface="メイリオ" panose="020B0604030504040204" pitchFamily="50" charset="-128"/>
                <a:ea typeface="メイリオ" panose="020B0604030504040204" pitchFamily="50" charset="-128"/>
              </a:rPr>
              <a:t>numimage.flatten</a:t>
            </a:r>
            <a:r>
              <a:rPr kumimoji="1" lang="en-US" altLang="ja-JP" sz="1400" dirty="0">
                <a:solidFill>
                  <a:schemeClr val="tx1"/>
                </a:solidFill>
                <a:latin typeface="メイリオ" panose="020B0604030504040204" pitchFamily="50" charset="-128"/>
                <a:ea typeface="メイリオ" panose="020B0604030504040204" pitchFamily="50" charset="-128"/>
              </a:rPr>
              <a:t>()</a:t>
            </a:r>
          </a:p>
          <a:p>
            <a:r>
              <a:rPr kumimoji="1" lang="en-US" altLang="ja-JP" sz="1400" dirty="0">
                <a:solidFill>
                  <a:schemeClr val="tx1"/>
                </a:solidFill>
                <a:latin typeface="メイリオ" panose="020B0604030504040204" pitchFamily="50" charset="-128"/>
                <a:ea typeface="メイリオ" panose="020B0604030504040204" pitchFamily="50" charset="-128"/>
              </a:rPr>
              <a:t>    return </a:t>
            </a:r>
            <a:r>
              <a:rPr kumimoji="1" lang="en-US" altLang="ja-JP" sz="1400" dirty="0" err="1">
                <a:solidFill>
                  <a:schemeClr val="tx1"/>
                </a:solidFill>
                <a:latin typeface="メイリオ" panose="020B0604030504040204" pitchFamily="50" charset="-128"/>
                <a:ea typeface="メイリオ" panose="020B0604030504040204" pitchFamily="50" charset="-128"/>
              </a:rPr>
              <a:t>numimage</a:t>
            </a:r>
            <a:endParaRPr kumimoji="1" lang="en-US" altLang="ja-JP" sz="1400" dirty="0">
              <a:solidFill>
                <a:schemeClr val="tx1"/>
              </a:solidFill>
              <a:latin typeface="メイリオ" panose="020B0604030504040204" pitchFamily="50" charset="-128"/>
              <a:ea typeface="メイリオ" panose="020B0604030504040204" pitchFamily="50" charset="-128"/>
            </a:endParaRPr>
          </a:p>
          <a:p>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a:solidFill>
                  <a:schemeClr val="tx1"/>
                </a:solidFill>
                <a:latin typeface="メイリオ" panose="020B0604030504040204" pitchFamily="50" charset="-128"/>
                <a:ea typeface="メイリオ" panose="020B0604030504040204" pitchFamily="50" charset="-128"/>
              </a:rPr>
              <a:t>data = </a:t>
            </a:r>
            <a:r>
              <a:rPr kumimoji="1" lang="en-US" altLang="ja-JP" sz="1400" dirty="0" err="1">
                <a:solidFill>
                  <a:schemeClr val="tx1"/>
                </a:solidFill>
                <a:latin typeface="メイリオ" panose="020B0604030504040204" pitchFamily="50" charset="-128"/>
                <a:ea typeface="メイリオ" panose="020B0604030504040204" pitchFamily="50" charset="-128"/>
              </a:rPr>
              <a:t>imagedata</a:t>
            </a:r>
            <a:r>
              <a:rPr kumimoji="1" lang="en-US" altLang="ja-JP" sz="1400" dirty="0">
                <a:solidFill>
                  <a:schemeClr val="tx1"/>
                </a:solidFill>
                <a:latin typeface="メイリオ" panose="020B0604030504040204" pitchFamily="50" charset="-128"/>
                <a:ea typeface="メイリオ" panose="020B0604030504040204" pitchFamily="50" charset="-128"/>
              </a:rPr>
              <a:t>(r‘</a:t>
            </a:r>
            <a:r>
              <a:rPr kumimoji="1" lang="ja-JP" altLang="en-US" sz="1400" dirty="0">
                <a:solidFill>
                  <a:schemeClr val="tx1"/>
                </a:solidFill>
                <a:latin typeface="メイリオ" panose="020B0604030504040204" pitchFamily="50" charset="-128"/>
                <a:ea typeface="メイリオ" panose="020B0604030504040204" pitchFamily="50" charset="-128"/>
              </a:rPr>
              <a:t>画像ファイル</a:t>
            </a:r>
            <a:r>
              <a:rPr kumimoji="1" lang="en-US" altLang="ja-JP" sz="1400" dirty="0">
                <a:solidFill>
                  <a:schemeClr val="tx1"/>
                </a:solidFill>
                <a:latin typeface="メイリオ" panose="020B0604030504040204" pitchFamily="50" charset="-128"/>
                <a:ea typeface="メイリオ" panose="020B0604030504040204" pitchFamily="50" charset="-128"/>
              </a:rPr>
              <a:t>Path')</a:t>
            </a:r>
          </a:p>
          <a:p>
            <a:r>
              <a:rPr kumimoji="1" lang="en-US" altLang="ja-JP" sz="1400" dirty="0">
                <a:solidFill>
                  <a:schemeClr val="tx1"/>
                </a:solidFill>
                <a:latin typeface="メイリオ" panose="020B0604030504040204" pitchFamily="50" charset="-128"/>
                <a:ea typeface="メイリオ" panose="020B0604030504040204" pitchFamily="50" charset="-128"/>
              </a:rPr>
              <a:t>print(data)</a:t>
            </a:r>
          </a:p>
        </p:txBody>
      </p:sp>
      <p:grpSp>
        <p:nvGrpSpPr>
          <p:cNvPr id="14" name="グループ化 13">
            <a:extLst>
              <a:ext uri="{FF2B5EF4-FFF2-40B4-BE49-F238E27FC236}">
                <a16:creationId xmlns:a16="http://schemas.microsoft.com/office/drawing/2014/main" id="{4E38FE2D-A20C-7240-873F-C5D1CAFBFE59}"/>
              </a:ext>
            </a:extLst>
          </p:cNvPr>
          <p:cNvGrpSpPr/>
          <p:nvPr/>
        </p:nvGrpSpPr>
        <p:grpSpPr>
          <a:xfrm>
            <a:off x="6248400" y="1211264"/>
            <a:ext cx="2734525" cy="1383959"/>
            <a:chOff x="4814860" y="1567394"/>
            <a:chExt cx="4311884" cy="1071326"/>
          </a:xfrm>
        </p:grpSpPr>
        <p:sp>
          <p:nvSpPr>
            <p:cNvPr id="15" name="四角形: 角を丸くする 17">
              <a:extLst>
                <a:ext uri="{FF2B5EF4-FFF2-40B4-BE49-F238E27FC236}">
                  <a16:creationId xmlns:a16="http://schemas.microsoft.com/office/drawing/2014/main" id="{DBAB33DB-A460-6846-9BF6-E4F1E85F8DD0}"/>
                </a:ext>
              </a:extLst>
            </p:cNvPr>
            <p:cNvSpPr/>
            <p:nvPr/>
          </p:nvSpPr>
          <p:spPr>
            <a:xfrm>
              <a:off x="4814860" y="1693793"/>
              <a:ext cx="4311884" cy="944927"/>
            </a:xfrm>
            <a:prstGeom prst="roundRect">
              <a:avLst>
                <a:gd name="adj" fmla="val 11918"/>
              </a:avLst>
            </a:prstGeom>
            <a:solidFill>
              <a:schemeClr val="bg1"/>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200" dirty="0">
                  <a:solidFill>
                    <a:schemeClr val="tx1"/>
                  </a:solidFill>
                  <a:latin typeface="メイリオ" panose="020B0604030504040204" pitchFamily="50" charset="-128"/>
                  <a:ea typeface="メイリオ" panose="020B0604030504040204" pitchFamily="50" charset="-128"/>
                </a:rPr>
                <a:t>ここ</a:t>
              </a:r>
              <a:r>
                <a:rPr kumimoji="1" lang="ja-JP" altLang="en-US" sz="1200">
                  <a:solidFill>
                    <a:schemeClr val="tx1"/>
                  </a:solidFill>
                  <a:latin typeface="メイリオ" panose="020B0604030504040204" pitchFamily="50" charset="-128"/>
                  <a:ea typeface="メイリオ" panose="020B0604030504040204" pitchFamily="50" charset="-128"/>
                </a:rPr>
                <a:t>では</a:t>
              </a:r>
              <a:r>
                <a:rPr kumimoji="1" lang="en-US" altLang="ja-JP" sz="1200" dirty="0" err="1">
                  <a:solidFill>
                    <a:schemeClr val="tx1"/>
                  </a:solidFill>
                  <a:latin typeface="メイリオ" panose="020B0604030504040204" pitchFamily="50" charset="-128"/>
                  <a:ea typeface="メイリオ" panose="020B0604030504040204" pitchFamily="50" charset="-128"/>
                </a:rPr>
                <a:t>winsoud</a:t>
              </a:r>
              <a:r>
                <a:rPr kumimoji="1" lang="ja-JP" altLang="en-US" sz="1200">
                  <a:solidFill>
                    <a:schemeClr val="tx1"/>
                  </a:solidFill>
                  <a:latin typeface="メイリオ" panose="020B0604030504040204" pitchFamily="50" charset="-128"/>
                  <a:ea typeface="メイリオ" panose="020B0604030504040204" pitchFamily="50" charset="-128"/>
                </a:rPr>
                <a:t>というモジュールを</a:t>
              </a:r>
              <a:r>
                <a:rPr kumimoji="1" lang="ja-JP" altLang="en-US" sz="1200" dirty="0">
                  <a:solidFill>
                    <a:schemeClr val="tx1"/>
                  </a:solidFill>
                  <a:latin typeface="メイリオ" panose="020B0604030504040204" pitchFamily="50" charset="-128"/>
                  <a:ea typeface="メイリオ" panose="020B0604030504040204" pitchFamily="50" charset="-128"/>
                </a:rPr>
                <a:t>使います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a:solidFill>
                    <a:schemeClr val="tx1"/>
                  </a:solidFill>
                  <a:latin typeface="メイリオ" panose="020B0604030504040204" pitchFamily="50" charset="-128"/>
                  <a:ea typeface="メイリオ" panose="020B0604030504040204" pitchFamily="50" charset="-128"/>
                </a:rPr>
                <a:t>ファイル</a:t>
              </a:r>
              <a:r>
                <a:rPr kumimoji="1" lang="en-US" altLang="ja-JP" sz="1200" dirty="0">
                  <a:solidFill>
                    <a:schemeClr val="tx1"/>
                  </a:solidFill>
                  <a:latin typeface="メイリオ" panose="020B0604030504040204" pitchFamily="50" charset="-128"/>
                  <a:ea typeface="メイリオ" panose="020B0604030504040204" pitchFamily="50" charset="-128"/>
                </a:rPr>
                <a:t>Path”</a:t>
              </a:r>
              <a:r>
                <a:rPr kumimoji="1" lang="ja-JP" altLang="en-US" sz="1200">
                  <a:solidFill>
                    <a:schemeClr val="tx1"/>
                  </a:solidFill>
                  <a:latin typeface="メイリオ" panose="020B0604030504040204" pitchFamily="50" charset="-128"/>
                  <a:ea typeface="メイリオ" panose="020B0604030504040204" pitchFamily="50" charset="-128"/>
                </a:rPr>
                <a:t>を再生しなさい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p:txBody>
        </p:sp>
        <p:sp>
          <p:nvSpPr>
            <p:cNvPr id="16" name="四角形: 角を丸くする 18">
              <a:extLst>
                <a:ext uri="{FF2B5EF4-FFF2-40B4-BE49-F238E27FC236}">
                  <a16:creationId xmlns:a16="http://schemas.microsoft.com/office/drawing/2014/main" id="{8F95F4CC-95F6-154C-9D86-0D12CE64382B}"/>
                </a:ext>
              </a:extLst>
            </p:cNvPr>
            <p:cNvSpPr/>
            <p:nvPr/>
          </p:nvSpPr>
          <p:spPr>
            <a:xfrm>
              <a:off x="6031956" y="1567394"/>
              <a:ext cx="1677318" cy="252799"/>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latin typeface="メイリオ" panose="020B0604030504040204" pitchFamily="50" charset="-128"/>
                  <a:ea typeface="メイリオ" panose="020B0604030504040204" pitchFamily="50" charset="-128"/>
                </a:rPr>
                <a:t>読み下し</a:t>
              </a:r>
            </a:p>
          </p:txBody>
        </p:sp>
      </p:grpSp>
      <p:grpSp>
        <p:nvGrpSpPr>
          <p:cNvPr id="17" name="グループ化 16">
            <a:extLst>
              <a:ext uri="{FF2B5EF4-FFF2-40B4-BE49-F238E27FC236}">
                <a16:creationId xmlns:a16="http://schemas.microsoft.com/office/drawing/2014/main" id="{15294EE4-AA48-6A4D-9952-56299C4E5E05}"/>
              </a:ext>
            </a:extLst>
          </p:cNvPr>
          <p:cNvGrpSpPr/>
          <p:nvPr/>
        </p:nvGrpSpPr>
        <p:grpSpPr>
          <a:xfrm>
            <a:off x="4959924" y="2912439"/>
            <a:ext cx="4120676" cy="3917326"/>
            <a:chOff x="4568037" y="1551694"/>
            <a:chExt cx="4558707" cy="1048329"/>
          </a:xfrm>
        </p:grpSpPr>
        <p:sp>
          <p:nvSpPr>
            <p:cNvPr id="18" name="四角形: 角を丸くする 17">
              <a:extLst>
                <a:ext uri="{FF2B5EF4-FFF2-40B4-BE49-F238E27FC236}">
                  <a16:creationId xmlns:a16="http://schemas.microsoft.com/office/drawing/2014/main" id="{023B7EF5-F58F-864B-9E75-115A40B57ABC}"/>
                </a:ext>
              </a:extLst>
            </p:cNvPr>
            <p:cNvSpPr/>
            <p:nvPr/>
          </p:nvSpPr>
          <p:spPr>
            <a:xfrm>
              <a:off x="4568037" y="1619412"/>
              <a:ext cx="4558707" cy="980611"/>
            </a:xfrm>
            <a:prstGeom prst="roundRect">
              <a:avLst>
                <a:gd name="adj" fmla="val 11918"/>
              </a:avLst>
            </a:prstGeom>
            <a:solidFill>
              <a:schemeClr val="bg1"/>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200" dirty="0">
                  <a:solidFill>
                    <a:schemeClr val="tx1"/>
                  </a:solidFill>
                  <a:latin typeface="メイリオ" panose="020B0604030504040204" pitchFamily="50" charset="-128"/>
                  <a:ea typeface="メイリオ" panose="020B0604030504040204" pitchFamily="50" charset="-128"/>
                </a:rPr>
                <a:t>ここ</a:t>
              </a:r>
              <a:r>
                <a:rPr kumimoji="1" lang="ja-JP" altLang="en-US" sz="1200">
                  <a:solidFill>
                    <a:schemeClr val="tx1"/>
                  </a:solidFill>
                  <a:latin typeface="メイリオ" panose="020B0604030504040204" pitchFamily="50" charset="-128"/>
                  <a:ea typeface="メイリオ" panose="020B0604030504040204" pitchFamily="50" charset="-128"/>
                </a:rPr>
                <a:t>では</a:t>
              </a:r>
              <a:r>
                <a:rPr kumimoji="1" lang="en-US" altLang="ja-JP" sz="1200" dirty="0" err="1">
                  <a:solidFill>
                    <a:schemeClr val="tx1"/>
                  </a:solidFill>
                  <a:latin typeface="メイリオ" panose="020B0604030504040204" pitchFamily="50" charset="-128"/>
                  <a:ea typeface="メイリオ" panose="020B0604030504040204" pitchFamily="50" charset="-128"/>
                </a:rPr>
                <a:t>numpy.core.records</a:t>
              </a:r>
              <a:r>
                <a:rPr kumimoji="1" lang="ja-JP" altLang="en-US" sz="1200">
                  <a:solidFill>
                    <a:schemeClr val="tx1"/>
                  </a:solidFill>
                  <a:latin typeface="メイリオ" panose="020B0604030504040204" pitchFamily="50" charset="-128"/>
                  <a:ea typeface="メイリオ" panose="020B0604030504040204" pitchFamily="50" charset="-128"/>
                </a:rPr>
                <a:t>の</a:t>
              </a:r>
              <a:r>
                <a:rPr kumimoji="1" lang="en-US" altLang="ja-JP" sz="1200" dirty="0">
                  <a:solidFill>
                    <a:schemeClr val="tx1"/>
                  </a:solidFill>
                  <a:latin typeface="メイリオ" panose="020B0604030504040204" pitchFamily="50" charset="-128"/>
                  <a:ea typeface="メイリオ" panose="020B0604030504040204" pitchFamily="50" charset="-128"/>
                </a:rPr>
                <a:t>array</a:t>
              </a:r>
              <a:r>
                <a:rPr kumimoji="1" lang="ja-JP" altLang="en-US" sz="1200">
                  <a:solidFill>
                    <a:schemeClr val="tx1"/>
                  </a:solidFill>
                  <a:latin typeface="メイリオ" panose="020B0604030504040204" pitchFamily="50" charset="-128"/>
                  <a:ea typeface="メイリオ" panose="020B0604030504040204" pitchFamily="50" charset="-128"/>
                </a:rPr>
                <a:t>を使います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ja-JP" altLang="en-US" sz="1200">
                  <a:solidFill>
                    <a:schemeClr val="tx1"/>
                  </a:solidFill>
                  <a:latin typeface="メイリオ" panose="020B0604030504040204" pitchFamily="50" charset="-128"/>
                  <a:ea typeface="メイリオ" panose="020B0604030504040204" pitchFamily="50" charset="-128"/>
                </a:rPr>
                <a:t>ここでは</a:t>
              </a:r>
              <a:r>
                <a:rPr kumimoji="1" lang="en-US" altLang="ja-JP" sz="1200" dirty="0" err="1">
                  <a:solidFill>
                    <a:schemeClr val="tx1"/>
                  </a:solidFill>
                  <a:latin typeface="メイリオ" panose="020B0604030504040204" pitchFamily="50" charset="-128"/>
                  <a:ea typeface="メイリオ" panose="020B0604030504040204" pitchFamily="50" charset="-128"/>
                </a:rPr>
                <a:t>PIL.Image</a:t>
              </a:r>
              <a:r>
                <a:rPr kumimoji="1" lang="ja-JP" altLang="en-US" sz="1200">
                  <a:solidFill>
                    <a:schemeClr val="tx1"/>
                  </a:solidFill>
                  <a:latin typeface="メイリオ" panose="020B0604030504040204" pitchFamily="50" charset="-128"/>
                  <a:ea typeface="メイリオ" panose="020B0604030504040204" pitchFamily="50" charset="-128"/>
                </a:rPr>
                <a:t>を使います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ja-JP" altLang="en-US" sz="1200">
                  <a:solidFill>
                    <a:schemeClr val="tx1"/>
                  </a:solidFill>
                  <a:latin typeface="メイリオ" panose="020B0604030504040204" pitchFamily="50" charset="-128"/>
                  <a:ea typeface="メイリオ" panose="020B0604030504040204" pitchFamily="50" charset="-128"/>
                </a:rPr>
                <a:t>ここでは</a:t>
              </a:r>
              <a:r>
                <a:rPr kumimoji="1" lang="en-US" altLang="ja-JP" sz="1200" dirty="0" err="1">
                  <a:solidFill>
                    <a:schemeClr val="tx1"/>
                  </a:solidFill>
                  <a:latin typeface="メイリオ" panose="020B0604030504040204" pitchFamily="50" charset="-128"/>
                  <a:ea typeface="メイリオ" panose="020B0604030504040204" pitchFamily="50" charset="-128"/>
                </a:rPr>
                <a:t>numpy</a:t>
              </a:r>
              <a:r>
                <a:rPr kumimoji="1" lang="ja-JP" altLang="en-US" sz="1200">
                  <a:solidFill>
                    <a:schemeClr val="tx1"/>
                  </a:solidFill>
                  <a:latin typeface="メイリオ" panose="020B0604030504040204" pitchFamily="50" charset="-128"/>
                  <a:ea typeface="メイリオ" panose="020B0604030504040204" pitchFamily="50" charset="-128"/>
                </a:rPr>
                <a:t>を使います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err="1">
                  <a:solidFill>
                    <a:schemeClr val="tx1"/>
                  </a:solidFill>
                  <a:latin typeface="メイリオ" panose="020B0604030504040204" pitchFamily="50" charset="-128"/>
                  <a:ea typeface="メイリオ" panose="020B0604030504040204" pitchFamily="50" charset="-128"/>
                </a:rPr>
                <a:t>Imagedata</a:t>
              </a:r>
              <a:r>
                <a:rPr kumimoji="1" lang="ja-JP" altLang="en-US" sz="1200">
                  <a:solidFill>
                    <a:schemeClr val="tx1"/>
                  </a:solidFill>
                  <a:latin typeface="メイリオ" panose="020B0604030504040204" pitchFamily="50" charset="-128"/>
                  <a:ea typeface="メイリオ" panose="020B0604030504040204" pitchFamily="50" charset="-128"/>
                </a:rPr>
                <a:t>という関数を作り引数として</a:t>
              </a:r>
              <a:r>
                <a:rPr kumimoji="1" lang="en-US" altLang="ja-JP" sz="1200" dirty="0" err="1">
                  <a:solidFill>
                    <a:schemeClr val="tx1"/>
                  </a:solidFill>
                  <a:latin typeface="メイリオ" panose="020B0604030504040204" pitchFamily="50" charset="-128"/>
                  <a:ea typeface="メイリオ" panose="020B0604030504040204" pitchFamily="50" charset="-128"/>
                </a:rPr>
                <a:t>filenama</a:t>
              </a:r>
              <a:r>
                <a:rPr kumimoji="1" lang="ja-JP" altLang="en-US" sz="1200">
                  <a:solidFill>
                    <a:schemeClr val="tx1"/>
                  </a:solidFill>
                  <a:latin typeface="メイリオ" panose="020B0604030504040204" pitchFamily="50" charset="-128"/>
                  <a:ea typeface="メイリオ" panose="020B0604030504040204" pitchFamily="50" charset="-128"/>
                </a:rPr>
                <a:t>という変数を使いなさい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err="1">
                  <a:solidFill>
                    <a:schemeClr val="tx1"/>
                  </a:solidFill>
                  <a:latin typeface="メイリオ" panose="020B0604030504040204" pitchFamily="50" charset="-128"/>
                  <a:ea typeface="メイリオ" panose="020B0604030504040204" pitchFamily="50" charset="-128"/>
                </a:rPr>
                <a:t>Imgy</a:t>
              </a:r>
              <a:r>
                <a:rPr kumimoji="1" lang="ja-JP" altLang="en-US" sz="1200">
                  <a:solidFill>
                    <a:schemeClr val="tx1"/>
                  </a:solidFill>
                  <a:latin typeface="メイリオ" panose="020B0604030504040204" pitchFamily="50" charset="-128"/>
                  <a:ea typeface="メイリオ" panose="020B0604030504040204" pitchFamily="50" charset="-128"/>
                </a:rPr>
                <a:t>に</a:t>
              </a:r>
              <a:r>
                <a:rPr kumimoji="1" lang="en-US" altLang="ja-JP" sz="1200" dirty="0">
                  <a:solidFill>
                    <a:schemeClr val="tx1"/>
                  </a:solidFill>
                  <a:latin typeface="メイリオ" panose="020B0604030504040204" pitchFamily="50" charset="-128"/>
                  <a:ea typeface="メイリオ" panose="020B0604030504040204" pitchFamily="50" charset="-128"/>
                </a:rPr>
                <a:t>PIL</a:t>
              </a:r>
              <a:r>
                <a:rPr kumimoji="1" lang="ja-JP" altLang="en-US" sz="1200">
                  <a:solidFill>
                    <a:schemeClr val="tx1"/>
                  </a:solidFill>
                  <a:latin typeface="メイリオ" panose="020B0604030504040204" pitchFamily="50" charset="-128"/>
                  <a:ea typeface="メイリオ" panose="020B0604030504040204" pitchFamily="50" charset="-128"/>
                </a:rPr>
                <a:t>を使って画像ファイルを開けて、モノクロ画像として入れなさい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err="1">
                  <a:solidFill>
                    <a:schemeClr val="tx1"/>
                  </a:solidFill>
                  <a:latin typeface="メイリオ" panose="020B0604030504040204" pitchFamily="50" charset="-128"/>
                  <a:ea typeface="メイリオ" panose="020B0604030504040204" pitchFamily="50" charset="-128"/>
                </a:rPr>
                <a:t>Imgy</a:t>
              </a:r>
              <a:r>
                <a:rPr kumimoji="1" lang="ja-JP" altLang="en-US" sz="1200">
                  <a:solidFill>
                    <a:schemeClr val="tx1"/>
                  </a:solidFill>
                  <a:latin typeface="メイリオ" panose="020B0604030504040204" pitchFamily="50" charset="-128"/>
                  <a:ea typeface="メイリオ" panose="020B0604030504040204" pitchFamily="50" charset="-128"/>
                </a:rPr>
                <a:t>に画像のサイズを変えなさい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err="1">
                  <a:solidFill>
                    <a:schemeClr val="tx1"/>
                  </a:solidFill>
                  <a:latin typeface="メイリオ" panose="020B0604030504040204" pitchFamily="50" charset="-128"/>
                  <a:ea typeface="メイリオ" panose="020B0604030504040204" pitchFamily="50" charset="-128"/>
                </a:rPr>
                <a:t>Numimage</a:t>
              </a:r>
              <a:r>
                <a:rPr kumimoji="1" lang="ja-JP" altLang="en-US" sz="1200">
                  <a:solidFill>
                    <a:schemeClr val="tx1"/>
                  </a:solidFill>
                  <a:latin typeface="メイリオ" panose="020B0604030504040204" pitchFamily="50" charset="-128"/>
                  <a:ea typeface="メイリオ" panose="020B0604030504040204" pitchFamily="50" charset="-128"/>
                </a:rPr>
                <a:t>に画像を数字として認識して、入れなさい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err="1">
                  <a:solidFill>
                    <a:schemeClr val="tx1"/>
                  </a:solidFill>
                  <a:latin typeface="メイリオ" panose="020B0604030504040204" pitchFamily="50" charset="-128"/>
                  <a:ea typeface="メイリオ" panose="020B0604030504040204" pitchFamily="50" charset="-128"/>
                </a:rPr>
                <a:t>Numimage</a:t>
              </a:r>
              <a:r>
                <a:rPr kumimoji="1" lang="ja-JP" altLang="en-US" sz="1200">
                  <a:solidFill>
                    <a:schemeClr val="tx1"/>
                  </a:solidFill>
                  <a:latin typeface="メイリオ" panose="020B0604030504040204" pitchFamily="50" charset="-128"/>
                  <a:ea typeface="メイリオ" panose="020B0604030504040204" pitchFamily="50" charset="-128"/>
                </a:rPr>
                <a:t>に中途半端に認識された数字は切り捨てで入れなさい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err="1">
                  <a:solidFill>
                    <a:schemeClr val="tx1"/>
                  </a:solidFill>
                  <a:latin typeface="メイリオ" panose="020B0604030504040204" pitchFamily="50" charset="-128"/>
                  <a:ea typeface="メイリオ" panose="020B0604030504040204" pitchFamily="50" charset="-128"/>
                </a:rPr>
                <a:t>Numimage</a:t>
              </a:r>
              <a:r>
                <a:rPr kumimoji="1" lang="ja-JP" altLang="en-US" sz="1200">
                  <a:solidFill>
                    <a:schemeClr val="tx1"/>
                  </a:solidFill>
                  <a:latin typeface="メイリオ" panose="020B0604030504040204" pitchFamily="50" charset="-128"/>
                  <a:ea typeface="メイリオ" panose="020B0604030504040204" pitchFamily="50" charset="-128"/>
                </a:rPr>
                <a:t>に１次元配列に置き換えて入れなさい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err="1">
                  <a:solidFill>
                    <a:schemeClr val="tx1"/>
                  </a:solidFill>
                  <a:latin typeface="メイリオ" panose="020B0604030504040204" pitchFamily="50" charset="-128"/>
                  <a:ea typeface="メイリオ" panose="020B0604030504040204" pitchFamily="50" charset="-128"/>
                </a:rPr>
                <a:t>Numimage</a:t>
              </a:r>
              <a:r>
                <a:rPr kumimoji="1" lang="ja-JP" altLang="en-US" sz="1200">
                  <a:solidFill>
                    <a:schemeClr val="tx1"/>
                  </a:solidFill>
                  <a:latin typeface="メイリオ" panose="020B0604030504040204" pitchFamily="50" charset="-128"/>
                  <a:ea typeface="メイリオ" panose="020B0604030504040204" pitchFamily="50" charset="-128"/>
                </a:rPr>
                <a:t>をを戻しなさい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a:solidFill>
                    <a:schemeClr val="tx1"/>
                  </a:solidFill>
                  <a:latin typeface="メイリオ" panose="020B0604030504040204" pitchFamily="50" charset="-128"/>
                  <a:ea typeface="メイリオ" panose="020B0604030504040204" pitchFamily="50" charset="-128"/>
                </a:rPr>
                <a:t>Dara</a:t>
              </a:r>
              <a:r>
                <a:rPr kumimoji="1" lang="ja-JP" altLang="en-US" sz="1200">
                  <a:solidFill>
                    <a:schemeClr val="tx1"/>
                  </a:solidFill>
                  <a:latin typeface="メイリオ" panose="020B0604030504040204" pitchFamily="50" charset="-128"/>
                  <a:ea typeface="メイリオ" panose="020B0604030504040204" pitchFamily="50" charset="-128"/>
                </a:rPr>
                <a:t>に引数として</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a:solidFill>
                    <a:schemeClr val="tx1"/>
                  </a:solidFill>
                  <a:latin typeface="メイリオ" panose="020B0604030504040204" pitchFamily="50" charset="-128"/>
                  <a:ea typeface="メイリオ" panose="020B0604030504040204" pitchFamily="50" charset="-128"/>
                </a:rPr>
                <a:t>画像ファイル</a:t>
              </a:r>
              <a:r>
                <a:rPr kumimoji="1" lang="en-US" altLang="ja-JP" sz="1200" dirty="0">
                  <a:solidFill>
                    <a:schemeClr val="tx1"/>
                  </a:solidFill>
                  <a:latin typeface="メイリオ" panose="020B0604030504040204" pitchFamily="50" charset="-128"/>
                  <a:ea typeface="メイリオ" panose="020B0604030504040204" pitchFamily="50" charset="-128"/>
                </a:rPr>
                <a:t>path’</a:t>
              </a:r>
              <a:r>
                <a:rPr kumimoji="1" lang="ja-JP" altLang="en-US" sz="1200">
                  <a:solidFill>
                    <a:schemeClr val="tx1"/>
                  </a:solidFill>
                  <a:latin typeface="メイリオ" panose="020B0604030504040204" pitchFamily="50" charset="-128"/>
                  <a:ea typeface="メイリオ" panose="020B0604030504040204" pitchFamily="50" charset="-128"/>
                </a:rPr>
                <a:t>を使って</a:t>
              </a:r>
              <a:r>
                <a:rPr kumimoji="1" lang="en-US" altLang="ja-JP" sz="1200" dirty="0" err="1">
                  <a:solidFill>
                    <a:schemeClr val="tx1"/>
                  </a:solidFill>
                  <a:latin typeface="メイリオ" panose="020B0604030504040204" pitchFamily="50" charset="-128"/>
                  <a:ea typeface="メイリオ" panose="020B0604030504040204" pitchFamily="50" charset="-128"/>
                </a:rPr>
                <a:t>imagedata</a:t>
              </a:r>
              <a:r>
                <a:rPr kumimoji="1" lang="ja-JP" altLang="en-US" sz="1200">
                  <a:solidFill>
                    <a:schemeClr val="tx1"/>
                  </a:solidFill>
                  <a:latin typeface="メイリオ" panose="020B0604030504040204" pitchFamily="50" charset="-128"/>
                  <a:ea typeface="メイリオ" panose="020B0604030504040204" pitchFamily="50" charset="-128"/>
                </a:rPr>
                <a:t>関数を読んで入れなさい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a:solidFill>
                    <a:schemeClr val="tx1"/>
                  </a:solidFill>
                  <a:latin typeface="メイリオ" panose="020B0604030504040204" pitchFamily="50" charset="-128"/>
                  <a:ea typeface="メイリオ" panose="020B0604030504040204" pitchFamily="50" charset="-128"/>
                </a:rPr>
                <a:t>Data</a:t>
              </a:r>
              <a:r>
                <a:rPr kumimoji="1" lang="ja-JP" altLang="en-US" sz="1200">
                  <a:solidFill>
                    <a:schemeClr val="tx1"/>
                  </a:solidFill>
                  <a:latin typeface="メイリオ" panose="020B0604030504040204" pitchFamily="50" charset="-128"/>
                  <a:ea typeface="メイリオ" panose="020B0604030504040204" pitchFamily="50" charset="-128"/>
                </a:rPr>
                <a:t>を表示しなさい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p:txBody>
        </p:sp>
        <p:sp>
          <p:nvSpPr>
            <p:cNvPr id="19" name="四角形: 角を丸くする 18">
              <a:extLst>
                <a:ext uri="{FF2B5EF4-FFF2-40B4-BE49-F238E27FC236}">
                  <a16:creationId xmlns:a16="http://schemas.microsoft.com/office/drawing/2014/main" id="{41E3F2AB-B0A4-9843-AACA-D2A192C76F94}"/>
                </a:ext>
              </a:extLst>
            </p:cNvPr>
            <p:cNvSpPr/>
            <p:nvPr/>
          </p:nvSpPr>
          <p:spPr>
            <a:xfrm>
              <a:off x="6008732" y="1551694"/>
              <a:ext cx="1677318" cy="90197"/>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latin typeface="メイリオ" panose="020B0604030504040204" pitchFamily="50" charset="-128"/>
                  <a:ea typeface="メイリオ" panose="020B0604030504040204" pitchFamily="50" charset="-128"/>
                </a:rPr>
                <a:t>読み下し</a:t>
              </a:r>
            </a:p>
          </p:txBody>
        </p:sp>
      </p:grpSp>
      <p:sp>
        <p:nvSpPr>
          <p:cNvPr id="21" name="楕円 10">
            <a:extLst>
              <a:ext uri="{FF2B5EF4-FFF2-40B4-BE49-F238E27FC236}">
                <a16:creationId xmlns:a16="http://schemas.microsoft.com/office/drawing/2014/main" id="{2EA0CCC1-F7B2-FE4E-955A-2932C1EE9C7F}"/>
              </a:ext>
            </a:extLst>
          </p:cNvPr>
          <p:cNvSpPr/>
          <p:nvPr/>
        </p:nvSpPr>
        <p:spPr>
          <a:xfrm>
            <a:off x="6555309" y="293243"/>
            <a:ext cx="2340529" cy="964734"/>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チェック依頼</a:t>
            </a:r>
            <a:endParaRPr kumimoji="1" lang="ja-JP" altLang="en-US" dirty="0"/>
          </a:p>
        </p:txBody>
      </p:sp>
    </p:spTree>
    <p:extLst>
      <p:ext uri="{BB962C8B-B14F-4D97-AF65-F5344CB8AC3E}">
        <p14:creationId xmlns:p14="http://schemas.microsoft.com/office/powerpoint/2010/main" val="382216358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41</a:t>
            </a:fld>
            <a:endParaRPr kumimoji="1" lang="ja-JP" altLang="en-US"/>
          </a:p>
        </p:txBody>
      </p:sp>
      <p:sp>
        <p:nvSpPr>
          <p:cNvPr id="42" name="テキスト ボックス 41">
            <a:extLst>
              <a:ext uri="{FF2B5EF4-FFF2-40B4-BE49-F238E27FC236}">
                <a16:creationId xmlns:a16="http://schemas.microsoft.com/office/drawing/2014/main" id="{50B2579F-4FA1-49C7-9128-C011AF1164F5}"/>
              </a:ext>
            </a:extLst>
          </p:cNvPr>
          <p:cNvSpPr txBox="1"/>
          <p:nvPr/>
        </p:nvSpPr>
        <p:spPr>
          <a:xfrm>
            <a:off x="161075" y="657813"/>
            <a:ext cx="4738096" cy="600164"/>
          </a:xfrm>
          <a:prstGeom prst="rect">
            <a:avLst/>
          </a:prstGeom>
          <a:noFill/>
        </p:spPr>
        <p:txBody>
          <a:bodyPr wrap="square" rtlCol="0">
            <a:spAutoFit/>
          </a:bodyPr>
          <a:lstStyle/>
          <a:p>
            <a:pPr>
              <a:lnSpc>
                <a:spcPct val="150000"/>
              </a:lnSpc>
            </a:pPr>
            <a:r>
              <a:rPr lang="ja-JP" altLang="en-US" sz="2400" b="1" dirty="0">
                <a:solidFill>
                  <a:schemeClr val="accent1"/>
                </a:solidFill>
                <a:latin typeface="メイリオ" panose="020B0604030504040204" pitchFamily="50" charset="-128"/>
                <a:ea typeface="メイリオ" panose="020B0604030504040204" pitchFamily="50" charset="-128"/>
              </a:rPr>
              <a:t>ライブラリを使ってみよう</a:t>
            </a:r>
            <a:endParaRPr lang="zh-TW" altLang="en-US" sz="2400" b="1" dirty="0">
              <a:solidFill>
                <a:schemeClr val="accent1"/>
              </a:solidFill>
              <a:latin typeface="メイリオ" panose="020B0604030504040204" pitchFamily="50" charset="-128"/>
              <a:ea typeface="メイリオ" panose="020B0604030504040204" pitchFamily="50" charset="-128"/>
            </a:endParaRPr>
          </a:p>
        </p:txBody>
      </p:sp>
      <p:sp>
        <p:nvSpPr>
          <p:cNvPr id="10" name="テキスト ボックス 9">
            <a:extLst>
              <a:ext uri="{FF2B5EF4-FFF2-40B4-BE49-F238E27FC236}">
                <a16:creationId xmlns:a16="http://schemas.microsoft.com/office/drawing/2014/main" id="{32ADA412-2421-48DC-BF66-2CF68B3AF5CE}"/>
              </a:ext>
            </a:extLst>
          </p:cNvPr>
          <p:cNvSpPr txBox="1"/>
          <p:nvPr/>
        </p:nvSpPr>
        <p:spPr>
          <a:xfrm>
            <a:off x="111212" y="117527"/>
            <a:ext cx="5828193"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具体的なコードの書き方</a:t>
            </a:r>
          </a:p>
        </p:txBody>
      </p:sp>
      <p:sp>
        <p:nvSpPr>
          <p:cNvPr id="13" name="テキスト ボックス 12">
            <a:extLst>
              <a:ext uri="{FF2B5EF4-FFF2-40B4-BE49-F238E27FC236}">
                <a16:creationId xmlns:a16="http://schemas.microsoft.com/office/drawing/2014/main" id="{427C87A4-D02E-41B8-B213-462B56D93211}"/>
              </a:ext>
            </a:extLst>
          </p:cNvPr>
          <p:cNvSpPr txBox="1"/>
          <p:nvPr/>
        </p:nvSpPr>
        <p:spPr>
          <a:xfrm>
            <a:off x="161075" y="1257977"/>
            <a:ext cx="5266602" cy="369332"/>
          </a:xfrm>
          <a:prstGeom prst="rect">
            <a:avLst/>
          </a:prstGeom>
          <a:noFill/>
          <a:ln>
            <a:noFill/>
          </a:ln>
        </p:spPr>
        <p:txBody>
          <a:bodyPr wrap="square" rtlCol="0">
            <a:spAutoFit/>
          </a:bodyPr>
          <a:lstStyle/>
          <a:p>
            <a:r>
              <a:rPr kumimoji="1" lang="en-US" altLang="ja-JP" b="1" u="sng" dirty="0">
                <a:solidFill>
                  <a:schemeClr val="accent5"/>
                </a:solidFill>
                <a:latin typeface="メイリオ" panose="020B0604030504040204" pitchFamily="50" charset="-128"/>
                <a:ea typeface="メイリオ" panose="020B0604030504040204" pitchFamily="50" charset="-128"/>
              </a:rPr>
              <a:t>Html</a:t>
            </a:r>
            <a:r>
              <a:rPr kumimoji="1" lang="ja-JP" altLang="en-US" b="1" u="sng" dirty="0">
                <a:solidFill>
                  <a:schemeClr val="accent5"/>
                </a:solidFill>
                <a:latin typeface="メイリオ" panose="020B0604030504040204" pitchFamily="50" charset="-128"/>
                <a:ea typeface="メイリオ" panose="020B0604030504040204" pitchFamily="50" charset="-128"/>
              </a:rPr>
              <a:t>データを取得する</a:t>
            </a:r>
          </a:p>
        </p:txBody>
      </p:sp>
      <p:sp>
        <p:nvSpPr>
          <p:cNvPr id="7" name="正方形/長方形 6">
            <a:extLst>
              <a:ext uri="{FF2B5EF4-FFF2-40B4-BE49-F238E27FC236}">
                <a16:creationId xmlns:a16="http://schemas.microsoft.com/office/drawing/2014/main" id="{9D07CC7E-57FF-436D-AB0A-2FFCB59A3E5A}"/>
              </a:ext>
            </a:extLst>
          </p:cNvPr>
          <p:cNvSpPr/>
          <p:nvPr/>
        </p:nvSpPr>
        <p:spPr>
          <a:xfrm>
            <a:off x="319030" y="1737952"/>
            <a:ext cx="5939157" cy="3731670"/>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400" dirty="0">
                <a:solidFill>
                  <a:schemeClr val="tx1"/>
                </a:solidFill>
                <a:latin typeface="メイリオ" panose="020B0604030504040204" pitchFamily="50" charset="-128"/>
                <a:ea typeface="メイリオ" panose="020B0604030504040204" pitchFamily="50" charset="-128"/>
              </a:rPr>
              <a:t>import requests</a:t>
            </a:r>
          </a:p>
          <a:p>
            <a:r>
              <a:rPr kumimoji="1" lang="en-US" altLang="ja-JP" sz="1400" dirty="0">
                <a:solidFill>
                  <a:schemeClr val="tx1"/>
                </a:solidFill>
                <a:latin typeface="メイリオ" panose="020B0604030504040204" pitchFamily="50" charset="-128"/>
                <a:ea typeface="メイリオ" panose="020B0604030504040204" pitchFamily="50" charset="-128"/>
              </a:rPr>
              <a:t>from bs4 import </a:t>
            </a:r>
            <a:r>
              <a:rPr kumimoji="1" lang="en-US" altLang="ja-JP" sz="1400" dirty="0" err="1">
                <a:solidFill>
                  <a:schemeClr val="tx1"/>
                </a:solidFill>
                <a:latin typeface="メイリオ" panose="020B0604030504040204" pitchFamily="50" charset="-128"/>
                <a:ea typeface="メイリオ" panose="020B0604030504040204" pitchFamily="50" charset="-128"/>
              </a:rPr>
              <a:t>BeautifulSoup</a:t>
            </a:r>
            <a:endParaRPr kumimoji="1" lang="en-US" altLang="ja-JP" sz="1400" dirty="0">
              <a:solidFill>
                <a:schemeClr val="tx1"/>
              </a:solidFill>
              <a:latin typeface="メイリオ" panose="020B0604030504040204" pitchFamily="50" charset="-128"/>
              <a:ea typeface="メイリオ" panose="020B0604030504040204" pitchFamily="50" charset="-128"/>
            </a:endParaRPr>
          </a:p>
          <a:p>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err="1">
                <a:solidFill>
                  <a:schemeClr val="tx1"/>
                </a:solidFill>
                <a:latin typeface="メイリオ" panose="020B0604030504040204" pitchFamily="50" charset="-128"/>
                <a:ea typeface="メイリオ" panose="020B0604030504040204" pitchFamily="50" charset="-128"/>
              </a:rPr>
              <a:t>url</a:t>
            </a:r>
            <a:r>
              <a:rPr kumimoji="1" lang="en-US" altLang="ja-JP" sz="1400" dirty="0">
                <a:solidFill>
                  <a:schemeClr val="tx1"/>
                </a:solidFill>
                <a:latin typeface="メイリオ" panose="020B0604030504040204" pitchFamily="50" charset="-128"/>
                <a:ea typeface="メイリオ" panose="020B0604030504040204" pitchFamily="50" charset="-128"/>
              </a:rPr>
              <a:t> = "https://www.field-up.work/mental_field-up/"</a:t>
            </a:r>
          </a:p>
          <a:p>
            <a:r>
              <a:rPr kumimoji="1" lang="en-US" altLang="ja-JP" sz="1400" dirty="0">
                <a:solidFill>
                  <a:schemeClr val="tx1"/>
                </a:solidFill>
                <a:latin typeface="メイリオ" panose="020B0604030504040204" pitchFamily="50" charset="-128"/>
                <a:ea typeface="メイリオ" panose="020B0604030504040204" pitchFamily="50" charset="-128"/>
              </a:rPr>
              <a:t>response = </a:t>
            </a:r>
            <a:r>
              <a:rPr kumimoji="1" lang="en-US" altLang="ja-JP" sz="1400" dirty="0" err="1">
                <a:solidFill>
                  <a:schemeClr val="tx1"/>
                </a:solidFill>
                <a:latin typeface="メイリオ" panose="020B0604030504040204" pitchFamily="50" charset="-128"/>
                <a:ea typeface="メイリオ" panose="020B0604030504040204" pitchFamily="50" charset="-128"/>
              </a:rPr>
              <a:t>requests.get</a:t>
            </a:r>
            <a:r>
              <a:rPr kumimoji="1" lang="en-US" altLang="ja-JP" sz="1400" dirty="0">
                <a:solidFill>
                  <a:schemeClr val="tx1"/>
                </a:solidFill>
                <a:latin typeface="メイリオ" panose="020B0604030504040204" pitchFamily="50" charset="-128"/>
                <a:ea typeface="メイリオ" panose="020B0604030504040204" pitchFamily="50" charset="-128"/>
              </a:rPr>
              <a:t>(</a:t>
            </a:r>
            <a:r>
              <a:rPr kumimoji="1" lang="en-US" altLang="ja-JP" sz="1400" dirty="0" err="1">
                <a:solidFill>
                  <a:schemeClr val="tx1"/>
                </a:solidFill>
                <a:latin typeface="メイリオ" panose="020B0604030504040204" pitchFamily="50" charset="-128"/>
                <a:ea typeface="メイリオ" panose="020B0604030504040204" pitchFamily="50" charset="-128"/>
              </a:rPr>
              <a:t>url</a:t>
            </a:r>
            <a:r>
              <a:rPr kumimoji="1" lang="en-US" altLang="ja-JP" sz="1400" dirty="0">
                <a:solidFill>
                  <a:schemeClr val="tx1"/>
                </a:solidFill>
                <a:latin typeface="メイリオ" panose="020B0604030504040204" pitchFamily="50" charset="-128"/>
                <a:ea typeface="メイリオ" panose="020B0604030504040204" pitchFamily="50" charset="-128"/>
              </a:rPr>
              <a:t>)</a:t>
            </a:r>
          </a:p>
          <a:p>
            <a:r>
              <a:rPr kumimoji="1" lang="en-US" altLang="ja-JP" sz="1400" dirty="0" err="1">
                <a:solidFill>
                  <a:schemeClr val="tx1"/>
                </a:solidFill>
                <a:latin typeface="メイリオ" panose="020B0604030504040204" pitchFamily="50" charset="-128"/>
                <a:ea typeface="メイリオ" panose="020B0604030504040204" pitchFamily="50" charset="-128"/>
              </a:rPr>
              <a:t>response.encoding</a:t>
            </a:r>
            <a:r>
              <a:rPr kumimoji="1" lang="en-US" altLang="ja-JP" sz="1400" dirty="0">
                <a:solidFill>
                  <a:schemeClr val="tx1"/>
                </a:solidFill>
                <a:latin typeface="メイリオ" panose="020B0604030504040204" pitchFamily="50" charset="-128"/>
                <a:ea typeface="メイリオ" panose="020B0604030504040204" pitchFamily="50" charset="-128"/>
              </a:rPr>
              <a:t> = </a:t>
            </a:r>
            <a:r>
              <a:rPr kumimoji="1" lang="en-US" altLang="ja-JP" sz="1400" dirty="0" err="1">
                <a:solidFill>
                  <a:schemeClr val="tx1"/>
                </a:solidFill>
                <a:latin typeface="メイリオ" panose="020B0604030504040204" pitchFamily="50" charset="-128"/>
                <a:ea typeface="メイリオ" panose="020B0604030504040204" pitchFamily="50" charset="-128"/>
              </a:rPr>
              <a:t>response.apparent_encoding</a:t>
            </a:r>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a:solidFill>
                  <a:schemeClr val="tx1"/>
                </a:solidFill>
                <a:latin typeface="メイリオ" panose="020B0604030504040204" pitchFamily="50" charset="-128"/>
                <a:ea typeface="メイリオ" panose="020B0604030504040204" pitchFamily="50" charset="-128"/>
              </a:rPr>
              <a:t>soup = </a:t>
            </a:r>
            <a:r>
              <a:rPr kumimoji="1" lang="en-US" altLang="ja-JP" sz="1400" dirty="0" err="1">
                <a:solidFill>
                  <a:schemeClr val="tx1"/>
                </a:solidFill>
                <a:latin typeface="メイリオ" panose="020B0604030504040204" pitchFamily="50" charset="-128"/>
                <a:ea typeface="メイリオ" panose="020B0604030504040204" pitchFamily="50" charset="-128"/>
              </a:rPr>
              <a:t>BeautifulSoup</a:t>
            </a:r>
            <a:r>
              <a:rPr kumimoji="1" lang="en-US" altLang="ja-JP" sz="1400" dirty="0">
                <a:solidFill>
                  <a:schemeClr val="tx1"/>
                </a:solidFill>
                <a:latin typeface="メイリオ" panose="020B0604030504040204" pitchFamily="50" charset="-128"/>
                <a:ea typeface="メイリオ" panose="020B0604030504040204" pitchFamily="50" charset="-128"/>
              </a:rPr>
              <a:t>(response.content,"</a:t>
            </a:r>
            <a:r>
              <a:rPr kumimoji="1" lang="en-US" altLang="ja-JP" sz="1400" dirty="0" err="1">
                <a:solidFill>
                  <a:schemeClr val="tx1"/>
                </a:solidFill>
                <a:latin typeface="メイリオ" panose="020B0604030504040204" pitchFamily="50" charset="-128"/>
                <a:ea typeface="メイリオ" panose="020B0604030504040204" pitchFamily="50" charset="-128"/>
              </a:rPr>
              <a:t>html.parser</a:t>
            </a:r>
            <a:r>
              <a:rPr kumimoji="1" lang="en-US" altLang="ja-JP" sz="1400" dirty="0">
                <a:solidFill>
                  <a:schemeClr val="tx1"/>
                </a:solidFill>
                <a:latin typeface="メイリオ" panose="020B0604030504040204" pitchFamily="50" charset="-128"/>
                <a:ea typeface="メイリオ" panose="020B0604030504040204" pitchFamily="50" charset="-128"/>
              </a:rPr>
              <a:t>")</a:t>
            </a:r>
          </a:p>
          <a:p>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a:solidFill>
                  <a:schemeClr val="tx1"/>
                </a:solidFill>
                <a:latin typeface="メイリオ" panose="020B0604030504040204" pitchFamily="50" charset="-128"/>
                <a:ea typeface="メイリオ" panose="020B0604030504040204" pitchFamily="50" charset="-128"/>
              </a:rPr>
              <a:t>print(</a:t>
            </a:r>
            <a:r>
              <a:rPr kumimoji="1" lang="en-US" altLang="ja-JP" sz="1400" dirty="0" err="1">
                <a:solidFill>
                  <a:schemeClr val="tx1"/>
                </a:solidFill>
                <a:latin typeface="メイリオ" panose="020B0604030504040204" pitchFamily="50" charset="-128"/>
                <a:ea typeface="メイリオ" panose="020B0604030504040204" pitchFamily="50" charset="-128"/>
              </a:rPr>
              <a:t>soup.find</a:t>
            </a:r>
            <a:r>
              <a:rPr kumimoji="1" lang="en-US" altLang="ja-JP" sz="1400" dirty="0">
                <a:solidFill>
                  <a:schemeClr val="tx1"/>
                </a:solidFill>
                <a:latin typeface="メイリオ" panose="020B0604030504040204" pitchFamily="50" charset="-128"/>
                <a:ea typeface="メイリオ" panose="020B0604030504040204" pitchFamily="50" charset="-128"/>
              </a:rPr>
              <a:t>("title").text)</a:t>
            </a:r>
          </a:p>
          <a:p>
            <a:r>
              <a:rPr kumimoji="1" lang="en-US" altLang="ja-JP" sz="1400" dirty="0">
                <a:solidFill>
                  <a:schemeClr val="tx1"/>
                </a:solidFill>
                <a:latin typeface="メイリオ" panose="020B0604030504040204" pitchFamily="50" charset="-128"/>
                <a:ea typeface="メイリオ" panose="020B0604030504040204" pitchFamily="50" charset="-128"/>
              </a:rPr>
              <a:t>for element in </a:t>
            </a:r>
            <a:r>
              <a:rPr kumimoji="1" lang="en-US" altLang="ja-JP" sz="1400" dirty="0" err="1">
                <a:solidFill>
                  <a:schemeClr val="tx1"/>
                </a:solidFill>
                <a:latin typeface="メイリオ" panose="020B0604030504040204" pitchFamily="50" charset="-128"/>
                <a:ea typeface="メイリオ" panose="020B0604030504040204" pitchFamily="50" charset="-128"/>
              </a:rPr>
              <a:t>soup.find_all</a:t>
            </a:r>
            <a:r>
              <a:rPr kumimoji="1" lang="en-US" altLang="ja-JP" sz="1400" dirty="0">
                <a:solidFill>
                  <a:schemeClr val="tx1"/>
                </a:solidFill>
                <a:latin typeface="メイリオ" panose="020B0604030504040204" pitchFamily="50" charset="-128"/>
                <a:ea typeface="メイリオ" panose="020B0604030504040204" pitchFamily="50" charset="-128"/>
              </a:rPr>
              <a:t>("h3"):</a:t>
            </a:r>
          </a:p>
          <a:p>
            <a:r>
              <a:rPr kumimoji="1" lang="en-US" altLang="ja-JP" sz="1400" dirty="0">
                <a:solidFill>
                  <a:schemeClr val="tx1"/>
                </a:solidFill>
                <a:latin typeface="メイリオ" panose="020B0604030504040204" pitchFamily="50" charset="-128"/>
                <a:ea typeface="メイリオ" panose="020B0604030504040204" pitchFamily="50" charset="-128"/>
              </a:rPr>
              <a:t>    print(</a:t>
            </a:r>
            <a:r>
              <a:rPr kumimoji="1" lang="en-US" altLang="ja-JP" sz="1400" dirty="0" err="1">
                <a:solidFill>
                  <a:schemeClr val="tx1"/>
                </a:solidFill>
                <a:latin typeface="メイリオ" panose="020B0604030504040204" pitchFamily="50" charset="-128"/>
                <a:ea typeface="メイリオ" panose="020B0604030504040204" pitchFamily="50" charset="-128"/>
              </a:rPr>
              <a:t>element.text</a:t>
            </a:r>
            <a:r>
              <a:rPr kumimoji="1" lang="en-US" altLang="ja-JP" sz="1400" dirty="0">
                <a:solidFill>
                  <a:schemeClr val="tx1"/>
                </a:solidFill>
                <a:latin typeface="メイリオ" panose="020B0604030504040204" pitchFamily="50" charset="-128"/>
                <a:ea typeface="メイリオ" panose="020B0604030504040204" pitchFamily="50" charset="-128"/>
              </a:rPr>
              <a:t>)</a:t>
            </a:r>
          </a:p>
        </p:txBody>
      </p:sp>
      <p:sp>
        <p:nvSpPr>
          <p:cNvPr id="8" name="吹き出し: 角を丸めた四角形 7">
            <a:extLst>
              <a:ext uri="{FF2B5EF4-FFF2-40B4-BE49-F238E27FC236}">
                <a16:creationId xmlns:a16="http://schemas.microsoft.com/office/drawing/2014/main" id="{DF1E81E7-AD0F-46AE-949C-54BE0F44048A}"/>
              </a:ext>
            </a:extLst>
          </p:cNvPr>
          <p:cNvSpPr/>
          <p:nvPr/>
        </p:nvSpPr>
        <p:spPr>
          <a:xfrm>
            <a:off x="5296819" y="225143"/>
            <a:ext cx="4879027" cy="3378644"/>
          </a:xfrm>
          <a:prstGeom prst="wedgeRoundRectCallout">
            <a:avLst>
              <a:gd name="adj1" fmla="val -61617"/>
              <a:gd name="adj2" fmla="val 30298"/>
              <a:gd name="adj3" fmla="val 16667"/>
            </a:avLst>
          </a:prstGeom>
          <a:solidFill>
            <a:schemeClr val="bg1"/>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dirty="0">
                <a:solidFill>
                  <a:schemeClr val="tx1"/>
                </a:solidFill>
                <a:latin typeface="メイリオ" panose="020B0604030504040204" pitchFamily="50" charset="-128"/>
                <a:ea typeface="メイリオ" panose="020B0604030504040204" pitchFamily="50" charset="-128"/>
              </a:rPr>
              <a:t>ここでは</a:t>
            </a:r>
            <a:r>
              <a:rPr kumimoji="1" lang="en-US" altLang="ja-JP" sz="1200" dirty="0">
                <a:solidFill>
                  <a:schemeClr val="tx1"/>
                </a:solidFill>
                <a:latin typeface="メイリオ" panose="020B0604030504040204" pitchFamily="50" charset="-128"/>
                <a:ea typeface="メイリオ" panose="020B0604030504040204" pitchFamily="50" charset="-128"/>
              </a:rPr>
              <a:t>requests</a:t>
            </a:r>
            <a:r>
              <a:rPr kumimoji="1" lang="ja-JP" altLang="en-US" sz="1200" dirty="0">
                <a:solidFill>
                  <a:schemeClr val="tx1"/>
                </a:solidFill>
                <a:latin typeface="メイリオ" panose="020B0604030504040204" pitchFamily="50" charset="-128"/>
                <a:ea typeface="メイリオ" panose="020B0604030504040204" pitchFamily="50" charset="-128"/>
              </a:rPr>
              <a:t>を使います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ここでは</a:t>
            </a:r>
            <a:r>
              <a:rPr kumimoji="1" lang="en-US" altLang="ja-JP" sz="1200" dirty="0">
                <a:solidFill>
                  <a:schemeClr val="tx1"/>
                </a:solidFill>
                <a:latin typeface="メイリオ" panose="020B0604030504040204" pitchFamily="50" charset="-128"/>
                <a:ea typeface="メイリオ" panose="020B0604030504040204" pitchFamily="50" charset="-128"/>
              </a:rPr>
              <a:t>bs4</a:t>
            </a:r>
            <a:r>
              <a:rPr kumimoji="1" lang="ja-JP" altLang="en-US" sz="1200" dirty="0">
                <a:solidFill>
                  <a:schemeClr val="tx1"/>
                </a:solidFill>
                <a:latin typeface="メイリオ" panose="020B0604030504040204" pitchFamily="50" charset="-128"/>
                <a:ea typeface="メイリオ" panose="020B0604030504040204" pitchFamily="50" charset="-128"/>
              </a:rPr>
              <a:t>の</a:t>
            </a:r>
            <a:r>
              <a:rPr kumimoji="1" lang="en-US" altLang="ja-JP" sz="1200" dirty="0" err="1">
                <a:solidFill>
                  <a:schemeClr val="tx1"/>
                </a:solidFill>
                <a:latin typeface="メイリオ" panose="020B0604030504040204" pitchFamily="50" charset="-128"/>
                <a:ea typeface="メイリオ" panose="020B0604030504040204" pitchFamily="50" charset="-128"/>
              </a:rPr>
              <a:t>BeautifulSoup</a:t>
            </a:r>
            <a:r>
              <a:rPr kumimoji="1" lang="ja-JP" altLang="en-US" sz="1200" dirty="0">
                <a:solidFill>
                  <a:schemeClr val="tx1"/>
                </a:solidFill>
                <a:latin typeface="メイリオ" panose="020B0604030504040204" pitchFamily="50" charset="-128"/>
                <a:ea typeface="メイリオ" panose="020B0604030504040204" pitchFamily="50" charset="-128"/>
              </a:rPr>
              <a:t>を使います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en-US" altLang="ja-JP" sz="1200" dirty="0" err="1">
                <a:solidFill>
                  <a:schemeClr val="tx1"/>
                </a:solidFill>
                <a:latin typeface="メイリオ" panose="020B0604030504040204" pitchFamily="50" charset="-128"/>
                <a:ea typeface="メイリオ" panose="020B0604030504040204" pitchFamily="50" charset="-128"/>
              </a:rPr>
              <a:t>url</a:t>
            </a:r>
            <a:r>
              <a:rPr kumimoji="1" lang="ja-JP" altLang="en-US" sz="1200" dirty="0">
                <a:solidFill>
                  <a:schemeClr val="tx1"/>
                </a:solidFill>
                <a:latin typeface="メイリオ" panose="020B0604030504040204" pitchFamily="50" charset="-128"/>
                <a:ea typeface="メイリオ" panose="020B0604030504040204" pitchFamily="50" charset="-128"/>
              </a:rPr>
              <a:t>という変数に取得したいサイトの</a:t>
            </a:r>
            <a:r>
              <a:rPr kumimoji="1" lang="en-US" altLang="ja-JP" sz="1200" dirty="0">
                <a:solidFill>
                  <a:schemeClr val="tx1"/>
                </a:solidFill>
                <a:latin typeface="メイリオ" panose="020B0604030504040204" pitchFamily="50" charset="-128"/>
                <a:ea typeface="メイリオ" panose="020B0604030504040204" pitchFamily="50" charset="-128"/>
              </a:rPr>
              <a:t>URL</a:t>
            </a:r>
            <a:r>
              <a:rPr kumimoji="1" lang="ja-JP" altLang="en-US" sz="1200" dirty="0">
                <a:solidFill>
                  <a:schemeClr val="tx1"/>
                </a:solidFill>
                <a:latin typeface="メイリオ" panose="020B0604030504040204" pitchFamily="50" charset="-128"/>
                <a:ea typeface="メイリオ" panose="020B0604030504040204" pitchFamily="50" charset="-128"/>
              </a:rPr>
              <a:t>を入れます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サイトの</a:t>
            </a:r>
            <a:r>
              <a:rPr kumimoji="1" lang="en-US" altLang="ja-JP" sz="1200" dirty="0">
                <a:solidFill>
                  <a:schemeClr val="tx1"/>
                </a:solidFill>
                <a:latin typeface="メイリオ" panose="020B0604030504040204" pitchFamily="50" charset="-128"/>
                <a:ea typeface="メイリオ" panose="020B0604030504040204" pitchFamily="50" charset="-128"/>
              </a:rPr>
              <a:t>html</a:t>
            </a:r>
            <a:r>
              <a:rPr kumimoji="1" lang="ja-JP" altLang="en-US" sz="1200" dirty="0">
                <a:solidFill>
                  <a:schemeClr val="tx1"/>
                </a:solidFill>
                <a:latin typeface="メイリオ" panose="020B0604030504040204" pitchFamily="50" charset="-128"/>
                <a:ea typeface="メイリオ" panose="020B0604030504040204" pitchFamily="50" charset="-128"/>
              </a:rPr>
              <a:t>を取得すます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取得したデータの文字情報をエンコードします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それを変数に入れます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変数に入っている</a:t>
            </a:r>
            <a:r>
              <a:rPr kumimoji="1" lang="en-US" altLang="ja-JP" sz="1200" dirty="0">
                <a:solidFill>
                  <a:schemeClr val="tx1"/>
                </a:solidFill>
                <a:latin typeface="メイリオ" panose="020B0604030504040204" pitchFamily="50" charset="-128"/>
                <a:ea typeface="メイリオ" panose="020B0604030504040204" pitchFamily="50" charset="-128"/>
              </a:rPr>
              <a:t>html</a:t>
            </a:r>
            <a:r>
              <a:rPr kumimoji="1" lang="ja-JP" altLang="en-US" sz="1200" dirty="0">
                <a:solidFill>
                  <a:schemeClr val="tx1"/>
                </a:solidFill>
                <a:latin typeface="メイリオ" panose="020B0604030504040204" pitchFamily="50" charset="-128"/>
                <a:ea typeface="メイリオ" panose="020B0604030504040204" pitchFamily="50" charset="-128"/>
              </a:rPr>
              <a:t>を解析します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変数に入っているものの中の</a:t>
            </a:r>
            <a:r>
              <a:rPr kumimoji="1" lang="en-US" altLang="ja-JP" sz="1200" dirty="0">
                <a:solidFill>
                  <a:schemeClr val="tx1"/>
                </a:solidFill>
                <a:latin typeface="メイリオ" panose="020B0604030504040204" pitchFamily="50" charset="-128"/>
                <a:ea typeface="メイリオ" panose="020B0604030504040204" pitchFamily="50" charset="-128"/>
              </a:rPr>
              <a:t>title</a:t>
            </a:r>
            <a:r>
              <a:rPr kumimoji="1" lang="ja-JP" altLang="en-US" sz="1200" dirty="0">
                <a:solidFill>
                  <a:schemeClr val="tx1"/>
                </a:solidFill>
                <a:latin typeface="メイリオ" panose="020B0604030504040204" pitchFamily="50" charset="-128"/>
                <a:ea typeface="メイリオ" panose="020B0604030504040204" pitchFamily="50" charset="-128"/>
              </a:rPr>
              <a:t>タグの情報を探して</a:t>
            </a:r>
            <a:r>
              <a:rPr kumimoji="1" lang="en-US" altLang="ja-JP" sz="1200" dirty="0">
                <a:solidFill>
                  <a:schemeClr val="tx1"/>
                </a:solidFill>
                <a:latin typeface="メイリオ" panose="020B0604030504040204" pitchFamily="50" charset="-128"/>
                <a:ea typeface="メイリオ" panose="020B0604030504040204" pitchFamily="50" charset="-128"/>
              </a:rPr>
              <a:t>text</a:t>
            </a:r>
            <a:r>
              <a:rPr kumimoji="1" lang="ja-JP" altLang="en-US" sz="1200" dirty="0">
                <a:solidFill>
                  <a:schemeClr val="tx1"/>
                </a:solidFill>
                <a:latin typeface="メイリオ" panose="020B0604030504040204" pitchFamily="50" charset="-128"/>
                <a:ea typeface="メイリオ" panose="020B0604030504040204" pitchFamily="50" charset="-128"/>
              </a:rPr>
              <a:t>として表示しなさい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変数に入っている情報の中の</a:t>
            </a:r>
            <a:r>
              <a:rPr kumimoji="1" lang="en-US" altLang="ja-JP" sz="1200" dirty="0">
                <a:solidFill>
                  <a:schemeClr val="tx1"/>
                </a:solidFill>
                <a:latin typeface="メイリオ" panose="020B0604030504040204" pitchFamily="50" charset="-128"/>
                <a:ea typeface="メイリオ" panose="020B0604030504040204" pitchFamily="50" charset="-128"/>
              </a:rPr>
              <a:t>h3</a:t>
            </a:r>
            <a:r>
              <a:rPr kumimoji="1" lang="ja-JP" altLang="en-US" sz="1200" dirty="0">
                <a:solidFill>
                  <a:schemeClr val="tx1"/>
                </a:solidFill>
                <a:latin typeface="メイリオ" panose="020B0604030504040204" pitchFamily="50" charset="-128"/>
                <a:ea typeface="メイリオ" panose="020B0604030504040204" pitchFamily="50" charset="-128"/>
              </a:rPr>
              <a:t>タグをすべて変数に入れ続け、なくなるまで繰り返しなさい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変数入っているものを</a:t>
            </a:r>
            <a:r>
              <a:rPr kumimoji="1" lang="en-US" altLang="ja-JP" sz="1200" dirty="0">
                <a:solidFill>
                  <a:schemeClr val="tx1"/>
                </a:solidFill>
                <a:latin typeface="メイリオ" panose="020B0604030504040204" pitchFamily="50" charset="-128"/>
                <a:ea typeface="メイリオ" panose="020B0604030504040204" pitchFamily="50" charset="-128"/>
              </a:rPr>
              <a:t>text</a:t>
            </a:r>
            <a:r>
              <a:rPr kumimoji="1" lang="ja-JP" altLang="en-US" sz="1200" dirty="0">
                <a:solidFill>
                  <a:schemeClr val="tx1"/>
                </a:solidFill>
                <a:latin typeface="メイリオ" panose="020B0604030504040204" pitchFamily="50" charset="-128"/>
                <a:ea typeface="メイリオ" panose="020B0604030504040204" pitchFamily="50" charset="-128"/>
              </a:rPr>
              <a:t>として表示しなさい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p:txBody>
      </p:sp>
      <p:sp>
        <p:nvSpPr>
          <p:cNvPr id="14" name="四角形: 角を丸くする 13">
            <a:extLst>
              <a:ext uri="{FF2B5EF4-FFF2-40B4-BE49-F238E27FC236}">
                <a16:creationId xmlns:a16="http://schemas.microsoft.com/office/drawing/2014/main" id="{A08556EC-EBBB-4B5E-A9CE-746DFA1979B7}"/>
              </a:ext>
            </a:extLst>
          </p:cNvPr>
          <p:cNvSpPr/>
          <p:nvPr/>
        </p:nvSpPr>
        <p:spPr>
          <a:xfrm>
            <a:off x="3982356" y="5055331"/>
            <a:ext cx="2475594" cy="122479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エンコードとは何か？</a:t>
            </a:r>
          </a:p>
        </p:txBody>
      </p:sp>
    </p:spTree>
    <p:extLst>
      <p:ext uri="{BB962C8B-B14F-4D97-AF65-F5344CB8AC3E}">
        <p14:creationId xmlns:p14="http://schemas.microsoft.com/office/powerpoint/2010/main" val="278784118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42</a:t>
            </a:fld>
            <a:endParaRPr kumimoji="1" lang="ja-JP" altLang="en-US"/>
          </a:p>
        </p:txBody>
      </p:sp>
      <p:sp>
        <p:nvSpPr>
          <p:cNvPr id="42" name="テキスト ボックス 41">
            <a:extLst>
              <a:ext uri="{FF2B5EF4-FFF2-40B4-BE49-F238E27FC236}">
                <a16:creationId xmlns:a16="http://schemas.microsoft.com/office/drawing/2014/main" id="{50B2579F-4FA1-49C7-9128-C011AF1164F5}"/>
              </a:ext>
            </a:extLst>
          </p:cNvPr>
          <p:cNvSpPr txBox="1"/>
          <p:nvPr/>
        </p:nvSpPr>
        <p:spPr>
          <a:xfrm>
            <a:off x="161075" y="657813"/>
            <a:ext cx="4738096" cy="600164"/>
          </a:xfrm>
          <a:prstGeom prst="rect">
            <a:avLst/>
          </a:prstGeom>
          <a:noFill/>
        </p:spPr>
        <p:txBody>
          <a:bodyPr wrap="square" rtlCol="0">
            <a:spAutoFit/>
          </a:bodyPr>
          <a:lstStyle/>
          <a:p>
            <a:pPr>
              <a:lnSpc>
                <a:spcPct val="150000"/>
              </a:lnSpc>
            </a:pPr>
            <a:r>
              <a:rPr lang="en-US" altLang="zh-TW" sz="2400" b="1" dirty="0">
                <a:solidFill>
                  <a:schemeClr val="accent1"/>
                </a:solidFill>
                <a:latin typeface="メイリオ" panose="020B0604030504040204" pitchFamily="50" charset="-128"/>
                <a:ea typeface="メイリオ" panose="020B0604030504040204" pitchFamily="50" charset="-128"/>
              </a:rPr>
              <a:t>Python</a:t>
            </a:r>
            <a:r>
              <a:rPr lang="ja-JP" altLang="en-US" sz="2400" b="1" dirty="0">
                <a:solidFill>
                  <a:schemeClr val="accent1"/>
                </a:solidFill>
                <a:latin typeface="メイリオ" panose="020B0604030504040204" pitchFamily="50" charset="-128"/>
                <a:ea typeface="メイリオ" panose="020B0604030504040204" pitchFamily="50" charset="-128"/>
              </a:rPr>
              <a:t>ならではのルール</a:t>
            </a:r>
            <a:endParaRPr lang="zh-TW" altLang="en-US" sz="2400" b="1" dirty="0">
              <a:solidFill>
                <a:schemeClr val="accent1"/>
              </a:solidFill>
              <a:latin typeface="メイリオ" panose="020B0604030504040204" pitchFamily="50" charset="-128"/>
              <a:ea typeface="メイリオ" panose="020B0604030504040204" pitchFamily="50" charset="-128"/>
            </a:endParaRPr>
          </a:p>
        </p:txBody>
      </p:sp>
      <p:sp>
        <p:nvSpPr>
          <p:cNvPr id="10" name="テキスト ボックス 9">
            <a:extLst>
              <a:ext uri="{FF2B5EF4-FFF2-40B4-BE49-F238E27FC236}">
                <a16:creationId xmlns:a16="http://schemas.microsoft.com/office/drawing/2014/main" id="{32ADA412-2421-48DC-BF66-2CF68B3AF5CE}"/>
              </a:ext>
            </a:extLst>
          </p:cNvPr>
          <p:cNvSpPr txBox="1"/>
          <p:nvPr/>
        </p:nvSpPr>
        <p:spPr>
          <a:xfrm>
            <a:off x="111212" y="117527"/>
            <a:ext cx="5828193"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具体的なコードの書き方</a:t>
            </a:r>
          </a:p>
        </p:txBody>
      </p:sp>
      <p:sp>
        <p:nvSpPr>
          <p:cNvPr id="13" name="テキスト ボックス 12">
            <a:extLst>
              <a:ext uri="{FF2B5EF4-FFF2-40B4-BE49-F238E27FC236}">
                <a16:creationId xmlns:a16="http://schemas.microsoft.com/office/drawing/2014/main" id="{427C87A4-D02E-41B8-B213-462B56D93211}"/>
              </a:ext>
            </a:extLst>
          </p:cNvPr>
          <p:cNvSpPr txBox="1"/>
          <p:nvPr/>
        </p:nvSpPr>
        <p:spPr>
          <a:xfrm>
            <a:off x="161074" y="1257977"/>
            <a:ext cx="7716188" cy="646331"/>
          </a:xfrm>
          <a:prstGeom prst="rect">
            <a:avLst/>
          </a:prstGeom>
          <a:noFill/>
          <a:ln>
            <a:noFill/>
          </a:ln>
        </p:spPr>
        <p:txBody>
          <a:bodyPr wrap="square" rtlCol="0">
            <a:spAutoFit/>
          </a:bodyPr>
          <a:lstStyle/>
          <a:p>
            <a:r>
              <a:rPr kumimoji="1" lang="en-US" altLang="ja-JP" b="1" u="sng" dirty="0">
                <a:solidFill>
                  <a:schemeClr val="accent5"/>
                </a:solidFill>
                <a:latin typeface="メイリオ" panose="020B0604030504040204" pitchFamily="50" charset="-128"/>
                <a:ea typeface="メイリオ" panose="020B0604030504040204" pitchFamily="50" charset="-128"/>
              </a:rPr>
              <a:t>self</a:t>
            </a:r>
            <a:r>
              <a:rPr kumimoji="1" lang="ja-JP" altLang="en-US" b="1" u="sng" dirty="0">
                <a:solidFill>
                  <a:schemeClr val="accent5"/>
                </a:solidFill>
                <a:latin typeface="メイリオ" panose="020B0604030504040204" pitchFamily="50" charset="-128"/>
                <a:ea typeface="メイリオ" panose="020B0604030504040204" pitchFamily="50" charset="-128"/>
              </a:rPr>
              <a:t>という引数、</a:t>
            </a:r>
            <a:r>
              <a:rPr kumimoji="1" lang="en-US" altLang="ja-JP" b="1" u="sng" dirty="0" err="1">
                <a:solidFill>
                  <a:schemeClr val="accent5"/>
                </a:solidFill>
                <a:latin typeface="メイリオ" panose="020B0604030504040204" pitchFamily="50" charset="-128"/>
                <a:ea typeface="メイリオ" panose="020B0604030504040204" pitchFamily="50" charset="-128"/>
              </a:rPr>
              <a:t>init</a:t>
            </a:r>
            <a:r>
              <a:rPr kumimoji="1" lang="ja-JP" altLang="en-US" b="1" u="sng" dirty="0">
                <a:solidFill>
                  <a:schemeClr val="accent5"/>
                </a:solidFill>
                <a:latin typeface="メイリオ" panose="020B0604030504040204" pitchFamily="50" charset="-128"/>
                <a:ea typeface="メイリオ" panose="020B0604030504040204" pitchFamily="50" charset="-128"/>
              </a:rPr>
              <a:t>関数、</a:t>
            </a:r>
            <a:r>
              <a:rPr kumimoji="1" lang="en-US" altLang="ja-JP" b="1" u="sng" dirty="0">
                <a:solidFill>
                  <a:schemeClr val="accent5"/>
                </a:solidFill>
                <a:latin typeface="メイリオ" panose="020B0604030504040204" pitchFamily="50" charset="-128"/>
                <a:ea typeface="メイリオ" panose="020B0604030504040204" pitchFamily="50" charset="-128"/>
              </a:rPr>
              <a:t>if __name__ == ‘__main__’:</a:t>
            </a:r>
          </a:p>
          <a:p>
            <a:endParaRPr kumimoji="1" lang="ja-JP" altLang="en-US" b="1" u="sng" dirty="0">
              <a:solidFill>
                <a:schemeClr val="accent5"/>
              </a:solidFill>
              <a:latin typeface="メイリオ" panose="020B0604030504040204" pitchFamily="50" charset="-128"/>
              <a:ea typeface="メイリオ" panose="020B0604030504040204" pitchFamily="50" charset="-128"/>
            </a:endParaRPr>
          </a:p>
        </p:txBody>
      </p:sp>
      <p:sp>
        <p:nvSpPr>
          <p:cNvPr id="7" name="正方形/長方形 6">
            <a:extLst>
              <a:ext uri="{FF2B5EF4-FFF2-40B4-BE49-F238E27FC236}">
                <a16:creationId xmlns:a16="http://schemas.microsoft.com/office/drawing/2014/main" id="{9D07CC7E-57FF-436D-AB0A-2FFCB59A3E5A}"/>
              </a:ext>
            </a:extLst>
          </p:cNvPr>
          <p:cNvSpPr/>
          <p:nvPr/>
        </p:nvSpPr>
        <p:spPr>
          <a:xfrm>
            <a:off x="333904" y="1603842"/>
            <a:ext cx="4967938" cy="3203050"/>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400" dirty="0">
                <a:solidFill>
                  <a:schemeClr val="tx1"/>
                </a:solidFill>
                <a:latin typeface="メイリオ" panose="020B0604030504040204" pitchFamily="50" charset="-128"/>
                <a:ea typeface="メイリオ" panose="020B0604030504040204" pitchFamily="50" charset="-128"/>
              </a:rPr>
              <a:t>class test:</a:t>
            </a:r>
          </a:p>
          <a:p>
            <a:r>
              <a:rPr kumimoji="1" lang="en-US" altLang="ja-JP" sz="1400" dirty="0">
                <a:solidFill>
                  <a:schemeClr val="tx1"/>
                </a:solidFill>
                <a:latin typeface="メイリオ" panose="020B0604030504040204" pitchFamily="50" charset="-128"/>
                <a:ea typeface="メイリオ" panose="020B0604030504040204" pitchFamily="50" charset="-128"/>
              </a:rPr>
              <a:t>  def __</a:t>
            </a:r>
            <a:r>
              <a:rPr kumimoji="1" lang="en-US" altLang="ja-JP" sz="1400" dirty="0" err="1">
                <a:solidFill>
                  <a:schemeClr val="tx1"/>
                </a:solidFill>
                <a:latin typeface="メイリオ" panose="020B0604030504040204" pitchFamily="50" charset="-128"/>
                <a:ea typeface="メイリオ" panose="020B0604030504040204" pitchFamily="50" charset="-128"/>
              </a:rPr>
              <a:t>init</a:t>
            </a:r>
            <a:r>
              <a:rPr kumimoji="1" lang="en-US" altLang="ja-JP" sz="1400" dirty="0">
                <a:solidFill>
                  <a:schemeClr val="tx1"/>
                </a:solidFill>
                <a:latin typeface="メイリオ" panose="020B0604030504040204" pitchFamily="50" charset="-128"/>
                <a:ea typeface="メイリオ" panose="020B0604030504040204" pitchFamily="50" charset="-128"/>
              </a:rPr>
              <a:t>__(self, x):</a:t>
            </a:r>
          </a:p>
          <a:p>
            <a:r>
              <a:rPr kumimoji="1" lang="en-US" altLang="ja-JP" sz="1400" dirty="0">
                <a:solidFill>
                  <a:schemeClr val="tx1"/>
                </a:solidFill>
                <a:latin typeface="メイリオ" panose="020B0604030504040204" pitchFamily="50" charset="-128"/>
                <a:ea typeface="メイリオ" panose="020B0604030504040204" pitchFamily="50" charset="-128"/>
              </a:rPr>
              <a:t>    </a:t>
            </a:r>
            <a:r>
              <a:rPr kumimoji="1" lang="en-US" altLang="ja-JP" sz="1400" dirty="0" err="1">
                <a:solidFill>
                  <a:schemeClr val="tx1"/>
                </a:solidFill>
                <a:latin typeface="メイリオ" panose="020B0604030504040204" pitchFamily="50" charset="-128"/>
                <a:ea typeface="メイリオ" panose="020B0604030504040204" pitchFamily="50" charset="-128"/>
              </a:rPr>
              <a:t>self._x</a:t>
            </a:r>
            <a:r>
              <a:rPr kumimoji="1" lang="en-US" altLang="ja-JP" sz="1400" dirty="0">
                <a:solidFill>
                  <a:schemeClr val="tx1"/>
                </a:solidFill>
                <a:latin typeface="メイリオ" panose="020B0604030504040204" pitchFamily="50" charset="-128"/>
                <a:ea typeface="メイリオ" panose="020B0604030504040204" pitchFamily="50" charset="-128"/>
              </a:rPr>
              <a:t> = x</a:t>
            </a:r>
          </a:p>
          <a:p>
            <a:r>
              <a:rPr kumimoji="1" lang="en-US" altLang="ja-JP" sz="1400" dirty="0">
                <a:solidFill>
                  <a:schemeClr val="tx1"/>
                </a:solidFill>
                <a:latin typeface="メイリオ" panose="020B0604030504040204" pitchFamily="50" charset="-128"/>
                <a:ea typeface="メイリオ" panose="020B0604030504040204" pitchFamily="50" charset="-128"/>
              </a:rPr>
              <a:t>  def </a:t>
            </a:r>
            <a:r>
              <a:rPr kumimoji="1" lang="en-US" altLang="ja-JP" sz="1400" dirty="0" err="1">
                <a:solidFill>
                  <a:schemeClr val="tx1"/>
                </a:solidFill>
                <a:latin typeface="メイリオ" panose="020B0604030504040204" pitchFamily="50" charset="-128"/>
                <a:ea typeface="メイリオ" panose="020B0604030504040204" pitchFamily="50" charset="-128"/>
              </a:rPr>
              <a:t>print_x</a:t>
            </a:r>
            <a:r>
              <a:rPr kumimoji="1" lang="en-US" altLang="ja-JP" sz="1400" dirty="0">
                <a:solidFill>
                  <a:schemeClr val="tx1"/>
                </a:solidFill>
                <a:latin typeface="メイリオ" panose="020B0604030504040204" pitchFamily="50" charset="-128"/>
                <a:ea typeface="メイリオ" panose="020B0604030504040204" pitchFamily="50" charset="-128"/>
              </a:rPr>
              <a:t>(self):</a:t>
            </a:r>
          </a:p>
          <a:p>
            <a:r>
              <a:rPr kumimoji="1" lang="en-US" altLang="ja-JP" sz="1400" dirty="0">
                <a:solidFill>
                  <a:schemeClr val="tx1"/>
                </a:solidFill>
                <a:latin typeface="メイリオ" panose="020B0604030504040204" pitchFamily="50" charset="-128"/>
                <a:ea typeface="メイリオ" panose="020B0604030504040204" pitchFamily="50" charset="-128"/>
              </a:rPr>
              <a:t>    print(</a:t>
            </a:r>
            <a:r>
              <a:rPr kumimoji="1" lang="en-US" altLang="ja-JP" sz="1400" dirty="0" err="1">
                <a:solidFill>
                  <a:schemeClr val="tx1"/>
                </a:solidFill>
                <a:latin typeface="メイリオ" panose="020B0604030504040204" pitchFamily="50" charset="-128"/>
                <a:ea typeface="メイリオ" panose="020B0604030504040204" pitchFamily="50" charset="-128"/>
              </a:rPr>
              <a:t>self._x</a:t>
            </a:r>
            <a:r>
              <a:rPr kumimoji="1" lang="en-US" altLang="ja-JP" sz="1400" dirty="0">
                <a:solidFill>
                  <a:schemeClr val="tx1"/>
                </a:solidFill>
                <a:latin typeface="メイリオ" panose="020B0604030504040204" pitchFamily="50" charset="-128"/>
                <a:ea typeface="メイリオ" panose="020B0604030504040204" pitchFamily="50" charset="-128"/>
              </a:rPr>
              <a:t>)</a:t>
            </a:r>
          </a:p>
          <a:p>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a:solidFill>
                  <a:schemeClr val="tx1"/>
                </a:solidFill>
                <a:latin typeface="メイリオ" panose="020B0604030504040204" pitchFamily="50" charset="-128"/>
                <a:ea typeface="メイリオ" panose="020B0604030504040204" pitchFamily="50" charset="-128"/>
              </a:rPr>
              <a:t>if __name__ == ‘__main__’:</a:t>
            </a:r>
          </a:p>
          <a:p>
            <a:r>
              <a:rPr kumimoji="1" lang="en-US" altLang="ja-JP" sz="1400" dirty="0">
                <a:solidFill>
                  <a:schemeClr val="tx1"/>
                </a:solidFill>
                <a:latin typeface="メイリオ" panose="020B0604030504040204" pitchFamily="50" charset="-128"/>
                <a:ea typeface="メイリオ" panose="020B0604030504040204" pitchFamily="50" charset="-128"/>
              </a:rPr>
              <a:t>  f = test(365)</a:t>
            </a:r>
          </a:p>
          <a:p>
            <a:r>
              <a:rPr kumimoji="1" lang="en-US" altLang="ja-JP" sz="1400" dirty="0">
                <a:solidFill>
                  <a:schemeClr val="tx1"/>
                </a:solidFill>
                <a:latin typeface="メイリオ" panose="020B0604030504040204" pitchFamily="50" charset="-128"/>
                <a:ea typeface="メイリオ" panose="020B0604030504040204" pitchFamily="50" charset="-128"/>
              </a:rPr>
              <a:t>  </a:t>
            </a:r>
            <a:r>
              <a:rPr kumimoji="1" lang="en-US" altLang="ja-JP" sz="1400" dirty="0" err="1">
                <a:solidFill>
                  <a:schemeClr val="tx1"/>
                </a:solidFill>
                <a:latin typeface="メイリオ" panose="020B0604030504040204" pitchFamily="50" charset="-128"/>
                <a:ea typeface="メイリオ" panose="020B0604030504040204" pitchFamily="50" charset="-128"/>
              </a:rPr>
              <a:t>f.print_x</a:t>
            </a:r>
            <a:r>
              <a:rPr kumimoji="1" lang="en-US" altLang="ja-JP" sz="1400" dirty="0">
                <a:solidFill>
                  <a:schemeClr val="tx1"/>
                </a:solidFill>
                <a:latin typeface="メイリオ" panose="020B0604030504040204" pitchFamily="50" charset="-128"/>
                <a:ea typeface="メイリオ" panose="020B0604030504040204" pitchFamily="50" charset="-128"/>
              </a:rPr>
              <a:t>()</a:t>
            </a:r>
          </a:p>
        </p:txBody>
      </p:sp>
      <p:sp>
        <p:nvSpPr>
          <p:cNvPr id="8" name="吹き出し: 角を丸めた四角形 7">
            <a:extLst>
              <a:ext uri="{FF2B5EF4-FFF2-40B4-BE49-F238E27FC236}">
                <a16:creationId xmlns:a16="http://schemas.microsoft.com/office/drawing/2014/main" id="{DF1E81E7-AD0F-46AE-949C-54BE0F44048A}"/>
              </a:ext>
            </a:extLst>
          </p:cNvPr>
          <p:cNvSpPr/>
          <p:nvPr/>
        </p:nvSpPr>
        <p:spPr>
          <a:xfrm>
            <a:off x="6215820" y="833945"/>
            <a:ext cx="4738096" cy="5190109"/>
          </a:xfrm>
          <a:prstGeom prst="wedgeRoundRectCallout">
            <a:avLst>
              <a:gd name="adj1" fmla="val -77739"/>
              <a:gd name="adj2" fmla="val 5365"/>
              <a:gd name="adj3" fmla="val 16667"/>
            </a:avLst>
          </a:prstGeom>
          <a:solidFill>
            <a:schemeClr val="bg1"/>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solidFill>
                  <a:schemeClr val="tx1"/>
                </a:solidFill>
                <a:latin typeface="メイリオ" panose="020B0604030504040204" pitchFamily="50" charset="-128"/>
                <a:ea typeface="メイリオ" panose="020B0604030504040204" pitchFamily="50" charset="-128"/>
              </a:rPr>
              <a:t>test</a:t>
            </a:r>
            <a:r>
              <a:rPr kumimoji="1" lang="ja-JP" altLang="en-US" sz="1200" dirty="0">
                <a:solidFill>
                  <a:schemeClr val="tx1"/>
                </a:solidFill>
                <a:latin typeface="メイリオ" panose="020B0604030504040204" pitchFamily="50" charset="-128"/>
                <a:ea typeface="メイリオ" panose="020B0604030504040204" pitchFamily="50" charset="-128"/>
              </a:rPr>
              <a:t>という</a:t>
            </a:r>
            <a:r>
              <a:rPr kumimoji="1" lang="en-US" altLang="ja-JP" sz="1200" dirty="0">
                <a:solidFill>
                  <a:schemeClr val="tx1"/>
                </a:solidFill>
                <a:latin typeface="メイリオ" panose="020B0604030504040204" pitchFamily="50" charset="-128"/>
                <a:ea typeface="メイリオ" panose="020B0604030504040204" pitchFamily="50" charset="-128"/>
              </a:rPr>
              <a:t>Class</a:t>
            </a:r>
            <a:r>
              <a:rPr kumimoji="1" lang="ja-JP" altLang="en-US" sz="1200" dirty="0">
                <a:solidFill>
                  <a:schemeClr val="tx1"/>
                </a:solidFill>
                <a:latin typeface="メイリオ" panose="020B0604030504040204" pitchFamily="50" charset="-128"/>
                <a:ea typeface="メイリオ" panose="020B0604030504040204" pitchFamily="50" charset="-128"/>
              </a:rPr>
              <a:t>をつくります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en-US" altLang="ja-JP" sz="1200" dirty="0" err="1">
                <a:solidFill>
                  <a:schemeClr val="tx1"/>
                </a:solidFill>
                <a:latin typeface="メイリオ" panose="020B0604030504040204" pitchFamily="50" charset="-128"/>
                <a:ea typeface="メイリオ" panose="020B0604030504040204" pitchFamily="50" charset="-128"/>
              </a:rPr>
              <a:t>init</a:t>
            </a:r>
            <a:r>
              <a:rPr kumimoji="1" lang="ja-JP" altLang="en-US" sz="1200" dirty="0">
                <a:solidFill>
                  <a:schemeClr val="tx1"/>
                </a:solidFill>
                <a:latin typeface="メイリオ" panose="020B0604030504040204" pitchFamily="50" charset="-128"/>
                <a:ea typeface="メイリオ" panose="020B0604030504040204" pitchFamily="50" charset="-128"/>
              </a:rPr>
              <a:t>関数</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インスタンス</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をつくり、</a:t>
            </a:r>
            <a:r>
              <a:rPr kumimoji="1" lang="ja-JP" altLang="en-US" sz="1200" b="1" u="sng" dirty="0">
                <a:solidFill>
                  <a:schemeClr val="accent5"/>
                </a:solidFill>
                <a:latin typeface="メイリオ" panose="020B0604030504040204" pitchFamily="50" charset="-128"/>
                <a:ea typeface="メイリオ" panose="020B0604030504040204" pitchFamily="50" charset="-128"/>
              </a:rPr>
              <a:t>オブジェクト指向</a:t>
            </a:r>
            <a:r>
              <a:rPr kumimoji="1" lang="ja-JP" altLang="en-US" sz="1200" dirty="0">
                <a:solidFill>
                  <a:schemeClr val="tx1"/>
                </a:solidFill>
                <a:latin typeface="メイリオ" panose="020B0604030504040204" pitchFamily="50" charset="-128"/>
                <a:ea typeface="メイリオ" panose="020B0604030504040204" pitchFamily="50" charset="-128"/>
              </a:rPr>
              <a:t>に対応させます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引数に自分自身の値と</a:t>
            </a:r>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dirty="0">
                <a:solidFill>
                  <a:schemeClr val="tx1"/>
                </a:solidFill>
                <a:latin typeface="メイリオ" panose="020B0604030504040204" pitchFamily="50" charset="-128"/>
                <a:ea typeface="メイリオ" panose="020B0604030504040204" pitchFamily="50" charset="-128"/>
              </a:rPr>
              <a:t>を使います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en-US" altLang="ja-JP" sz="1200" b="1" u="sng" dirty="0">
                <a:solidFill>
                  <a:srgbClr val="FF7C80"/>
                </a:solidFill>
                <a:latin typeface="メイリオ" panose="020B0604030504040204" pitchFamily="50" charset="-128"/>
                <a:ea typeface="メイリオ" panose="020B0604030504040204" pitchFamily="50" charset="-128"/>
              </a:rPr>
              <a:t>*</a:t>
            </a:r>
            <a:r>
              <a:rPr kumimoji="1" lang="ja-JP" altLang="en-US" sz="1200" b="1" u="sng" dirty="0">
                <a:solidFill>
                  <a:srgbClr val="FF7C80"/>
                </a:solidFill>
                <a:latin typeface="メイリオ" panose="020B0604030504040204" pitchFamily="50" charset="-128"/>
                <a:ea typeface="メイリオ" panose="020B0604030504040204" pitchFamily="50" charset="-128"/>
              </a:rPr>
              <a:t>初期段階では何も入っていないが、値が入った際には置き換わる</a:t>
            </a:r>
            <a:endParaRPr kumimoji="1" lang="en-US" altLang="ja-JP" sz="1200" b="1" u="sng" dirty="0">
              <a:solidFill>
                <a:srgbClr val="FF7C80"/>
              </a:solidFill>
              <a:latin typeface="メイリオ" panose="020B0604030504040204" pitchFamily="50" charset="-128"/>
              <a:ea typeface="メイリオ" panose="020B0604030504040204" pitchFamily="50" charset="-128"/>
            </a:endParaRPr>
          </a:p>
          <a:p>
            <a:pPr algn="ct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en-US" altLang="ja-JP" sz="1200" dirty="0" err="1">
                <a:solidFill>
                  <a:schemeClr val="tx1"/>
                </a:solidFill>
                <a:latin typeface="メイリオ" panose="020B0604030504040204" pitchFamily="50" charset="-128"/>
                <a:ea typeface="メイリオ" panose="020B0604030504040204" pitchFamily="50" charset="-128"/>
              </a:rPr>
              <a:t>print_x</a:t>
            </a:r>
            <a:r>
              <a:rPr kumimoji="1" lang="ja-JP" altLang="en-US" sz="1200" dirty="0">
                <a:solidFill>
                  <a:schemeClr val="tx1"/>
                </a:solidFill>
                <a:latin typeface="メイリオ" panose="020B0604030504040204" pitchFamily="50" charset="-128"/>
                <a:ea typeface="メイリオ" panose="020B0604030504040204" pitchFamily="50" charset="-128"/>
              </a:rPr>
              <a:t>関数をつくり、引数に自分自身の値</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その中でも</a:t>
            </a:r>
            <a:r>
              <a:rPr kumimoji="1" lang="en-US" altLang="ja-JP" sz="1200" dirty="0">
                <a:solidFill>
                  <a:schemeClr val="tx1"/>
                </a:solidFill>
                <a:latin typeface="メイリオ" panose="020B0604030504040204" pitchFamily="50" charset="-128"/>
                <a:ea typeface="メイリオ" panose="020B0604030504040204" pitchFamily="50" charset="-128"/>
              </a:rPr>
              <a:t>_x)</a:t>
            </a:r>
            <a:r>
              <a:rPr kumimoji="1" lang="ja-JP" altLang="en-US" sz="1200" dirty="0">
                <a:solidFill>
                  <a:schemeClr val="tx1"/>
                </a:solidFill>
                <a:latin typeface="メイリオ" panose="020B0604030504040204" pitchFamily="50" charset="-128"/>
                <a:ea typeface="メイリオ" panose="020B0604030504040204" pitchFamily="50" charset="-128"/>
              </a:rPr>
              <a:t>を使います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en-US" altLang="ja-JP" sz="1200" b="1" u="sng" dirty="0">
                <a:solidFill>
                  <a:srgbClr val="FF7C80"/>
                </a:solidFill>
                <a:latin typeface="メイリオ" panose="020B0604030504040204" pitchFamily="50" charset="-128"/>
                <a:ea typeface="メイリオ" panose="020B0604030504040204" pitchFamily="50" charset="-128"/>
              </a:rPr>
              <a:t>*Class</a:t>
            </a:r>
            <a:r>
              <a:rPr kumimoji="1" lang="ja-JP" altLang="en-US" sz="1200" b="1" u="sng" dirty="0">
                <a:solidFill>
                  <a:srgbClr val="FF7C80"/>
                </a:solidFill>
                <a:latin typeface="メイリオ" panose="020B0604030504040204" pitchFamily="50" charset="-128"/>
                <a:ea typeface="メイリオ" panose="020B0604030504040204" pitchFamily="50" charset="-128"/>
              </a:rPr>
              <a:t>に既に値が入っていたら、その値をもらえる</a:t>
            </a:r>
            <a:endParaRPr kumimoji="1" lang="en-US" altLang="ja-JP" sz="1200" b="1" u="sng" dirty="0">
              <a:solidFill>
                <a:srgbClr val="FF7C80"/>
              </a:solidFill>
              <a:latin typeface="メイリオ" panose="020B0604030504040204" pitchFamily="50" charset="-128"/>
              <a:ea typeface="メイリオ" panose="020B0604030504040204" pitchFamily="50" charset="-128"/>
            </a:endParaRPr>
          </a:p>
          <a:p>
            <a:pPr algn="ct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en-US" altLang="ja-JP" sz="1200" dirty="0">
                <a:solidFill>
                  <a:schemeClr val="tx1"/>
                </a:solidFill>
                <a:latin typeface="メイリオ" panose="020B0604030504040204" pitchFamily="50" charset="-128"/>
                <a:ea typeface="メイリオ" panose="020B0604030504040204" pitchFamily="50" charset="-128"/>
              </a:rPr>
              <a:t>__name__</a:t>
            </a:r>
            <a:r>
              <a:rPr kumimoji="1" lang="ja-JP" altLang="en-US" sz="1200" dirty="0">
                <a:solidFill>
                  <a:schemeClr val="tx1"/>
                </a:solidFill>
                <a:latin typeface="メイリオ" panose="020B0604030504040204" pitchFamily="50" charset="-128"/>
                <a:ea typeface="メイリオ" panose="020B0604030504040204" pitchFamily="50" charset="-128"/>
              </a:rPr>
              <a:t>にはモジュール名が入ります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例</a:t>
            </a:r>
            <a:r>
              <a:rPr kumimoji="1" lang="en-US" altLang="ja-JP" sz="1200" dirty="0">
                <a:solidFill>
                  <a:schemeClr val="tx1"/>
                </a:solidFill>
                <a:latin typeface="メイリオ" panose="020B0604030504040204" pitchFamily="50" charset="-128"/>
                <a:ea typeface="メイリオ" panose="020B0604030504040204" pitchFamily="50" charset="-128"/>
              </a:rPr>
              <a:t>.test.py</a:t>
            </a:r>
            <a:r>
              <a:rPr kumimoji="1" lang="ja-JP" altLang="en-US" sz="1200" dirty="0">
                <a:solidFill>
                  <a:schemeClr val="tx1"/>
                </a:solidFill>
                <a:latin typeface="メイリオ" panose="020B0604030504040204" pitchFamily="50" charset="-128"/>
                <a:ea typeface="メイリオ" panose="020B0604030504040204" pitchFamily="50" charset="-128"/>
              </a:rPr>
              <a:t>というモジュールにこのプログラムが描かれていた際には</a:t>
            </a:r>
            <a:r>
              <a:rPr kumimoji="1" lang="en-US" altLang="ja-JP" sz="1200" dirty="0">
                <a:solidFill>
                  <a:schemeClr val="tx1"/>
                </a:solidFill>
                <a:latin typeface="メイリオ" panose="020B0604030504040204" pitchFamily="50" charset="-128"/>
                <a:ea typeface="メイリオ" panose="020B0604030504040204" pitchFamily="50" charset="-128"/>
              </a:rPr>
              <a:t>test</a:t>
            </a:r>
            <a:r>
              <a:rPr kumimoji="1" lang="ja-JP" altLang="en-US" sz="1200" dirty="0">
                <a:solidFill>
                  <a:schemeClr val="tx1"/>
                </a:solidFill>
                <a:latin typeface="メイリオ" panose="020B0604030504040204" pitchFamily="50" charset="-128"/>
                <a:ea typeface="メイリオ" panose="020B0604030504040204" pitchFamily="50" charset="-128"/>
              </a:rPr>
              <a:t>と入る</a:t>
            </a:r>
            <a:r>
              <a:rPr kumimoji="1" lang="en-US" altLang="ja-JP" sz="1200" dirty="0">
                <a:solidFill>
                  <a:schemeClr val="tx1"/>
                </a:solidFill>
                <a:latin typeface="メイリオ" panose="020B0604030504040204" pitchFamily="50" charset="-128"/>
                <a:ea typeface="メイリオ" panose="020B0604030504040204" pitchFamily="50" charset="-128"/>
              </a:rPr>
              <a:t>)</a:t>
            </a:r>
          </a:p>
          <a:p>
            <a:pPr algn="ct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en-US" altLang="ja-JP" sz="1200" dirty="0">
                <a:solidFill>
                  <a:schemeClr val="tx1"/>
                </a:solidFill>
                <a:latin typeface="メイリオ" panose="020B0604030504040204" pitchFamily="50" charset="-128"/>
                <a:ea typeface="メイリオ" panose="020B0604030504040204" pitchFamily="50" charset="-128"/>
              </a:rPr>
              <a:t>__main__</a:t>
            </a:r>
            <a:r>
              <a:rPr kumimoji="1" lang="ja-JP" altLang="en-US" sz="1200" dirty="0">
                <a:solidFill>
                  <a:schemeClr val="tx1"/>
                </a:solidFill>
                <a:latin typeface="メイリオ" panose="020B0604030504040204" pitchFamily="50" charset="-128"/>
                <a:ea typeface="メイリオ" panose="020B0604030504040204" pitchFamily="50" charset="-128"/>
              </a:rPr>
              <a:t>もモジュール名が入っており、呼び出したものとこれから実行するものが一致した場合に実行する</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en-US" altLang="ja-JP" sz="1200" b="1" u="sng" dirty="0">
                <a:solidFill>
                  <a:srgbClr val="FF7C80"/>
                </a:solidFill>
                <a:latin typeface="メイリオ" panose="020B0604030504040204" pitchFamily="50" charset="-128"/>
                <a:ea typeface="メイリオ" panose="020B0604030504040204" pitchFamily="50" charset="-128"/>
              </a:rPr>
              <a:t>*</a:t>
            </a:r>
            <a:r>
              <a:rPr kumimoji="1" lang="ja-JP" altLang="en-US" sz="1200" b="1" u="sng" dirty="0">
                <a:solidFill>
                  <a:srgbClr val="FF7C80"/>
                </a:solidFill>
                <a:latin typeface="メイリオ" panose="020B0604030504040204" pitchFamily="50" charset="-128"/>
                <a:ea typeface="メイリオ" panose="020B0604030504040204" pitchFamily="50" charset="-128"/>
              </a:rPr>
              <a:t>これを書いておくことによって、</a:t>
            </a:r>
            <a:r>
              <a:rPr kumimoji="1" lang="en-US" altLang="ja-JP" sz="1200" b="1" u="sng" dirty="0">
                <a:solidFill>
                  <a:srgbClr val="FF7C80"/>
                </a:solidFill>
                <a:latin typeface="メイリオ" panose="020B0604030504040204" pitchFamily="50" charset="-128"/>
                <a:ea typeface="メイリオ" panose="020B0604030504040204" pitchFamily="50" charset="-128"/>
              </a:rPr>
              <a:t>import</a:t>
            </a:r>
            <a:r>
              <a:rPr kumimoji="1" lang="ja-JP" altLang="en-US" sz="1200" b="1" u="sng" dirty="0">
                <a:solidFill>
                  <a:srgbClr val="FF7C80"/>
                </a:solidFill>
                <a:latin typeface="メイリオ" panose="020B0604030504040204" pitchFamily="50" charset="-128"/>
                <a:ea typeface="メイリオ" panose="020B0604030504040204" pitchFamily="50" charset="-128"/>
              </a:rPr>
              <a:t>された瞬間に起動するということがなくなる</a:t>
            </a:r>
            <a:endParaRPr kumimoji="1" lang="en-US" altLang="ja-JP" sz="1200" b="1" u="sng" dirty="0">
              <a:solidFill>
                <a:srgbClr val="FF7C80"/>
              </a:solidFill>
              <a:latin typeface="メイリオ" panose="020B0604030504040204" pitchFamily="50" charset="-128"/>
              <a:ea typeface="メイリオ" panose="020B0604030504040204" pitchFamily="50" charset="-128"/>
            </a:endParaRPr>
          </a:p>
          <a:p>
            <a:pPr algn="ctr"/>
            <a:r>
              <a:rPr kumimoji="1" lang="ja-JP" altLang="en-US" sz="1200" b="1" u="sng" dirty="0">
                <a:solidFill>
                  <a:srgbClr val="FF7C80"/>
                </a:solidFill>
                <a:latin typeface="メイリオ" panose="020B0604030504040204" pitchFamily="50" charset="-128"/>
                <a:ea typeface="メイリオ" panose="020B0604030504040204" pitchFamily="50" charset="-128"/>
              </a:rPr>
              <a:t>意図的にコードとして呼び出さない限り実行しない</a:t>
            </a:r>
            <a:endParaRPr kumimoji="1" lang="en-US" altLang="ja-JP" sz="1200" b="1" u="sng" dirty="0">
              <a:solidFill>
                <a:srgbClr val="FF7C80"/>
              </a:solidFill>
              <a:latin typeface="メイリオ" panose="020B0604030504040204" pitchFamily="50" charset="-128"/>
              <a:ea typeface="メイリオ" panose="020B0604030504040204" pitchFamily="50" charset="-128"/>
            </a:endParaRPr>
          </a:p>
          <a:p>
            <a:pPr algn="ctr"/>
            <a:endParaRPr kumimoji="1" lang="en-US" altLang="ja-JP" sz="1200" b="1" u="sng" dirty="0">
              <a:solidFill>
                <a:srgbClr val="FF7C80"/>
              </a:solidFill>
              <a:latin typeface="メイリオ" panose="020B0604030504040204" pitchFamily="50" charset="-128"/>
              <a:ea typeface="メイリオ" panose="020B0604030504040204" pitchFamily="50" charset="-128"/>
            </a:endParaRPr>
          </a:p>
          <a:p>
            <a:pPr algn="ctr"/>
            <a:r>
              <a:rPr kumimoji="1" lang="en-US" altLang="ja-JP" sz="1200" dirty="0">
                <a:solidFill>
                  <a:schemeClr val="tx1"/>
                </a:solidFill>
                <a:latin typeface="メイリオ" panose="020B0604030504040204" pitchFamily="50" charset="-128"/>
                <a:ea typeface="メイリオ" panose="020B0604030504040204" pitchFamily="50" charset="-128"/>
              </a:rPr>
              <a:t>test</a:t>
            </a:r>
            <a:r>
              <a:rPr kumimoji="1" lang="ja-JP" altLang="en-US" sz="1200" dirty="0">
                <a:solidFill>
                  <a:schemeClr val="tx1"/>
                </a:solidFill>
                <a:latin typeface="メイリオ" panose="020B0604030504040204" pitchFamily="50" charset="-128"/>
                <a:ea typeface="メイリオ" panose="020B0604030504040204" pitchFamily="50" charset="-128"/>
              </a:rPr>
              <a:t>の</a:t>
            </a:r>
            <a:r>
              <a:rPr kumimoji="1" lang="en-US" altLang="ja-JP" sz="1200" dirty="0">
                <a:solidFill>
                  <a:schemeClr val="tx1"/>
                </a:solidFill>
                <a:latin typeface="メイリオ" panose="020B0604030504040204" pitchFamily="50" charset="-128"/>
                <a:ea typeface="メイリオ" panose="020B0604030504040204" pitchFamily="50" charset="-128"/>
              </a:rPr>
              <a:t>Class</a:t>
            </a:r>
            <a:r>
              <a:rPr kumimoji="1" lang="ja-JP" altLang="en-US" sz="1200" dirty="0">
                <a:solidFill>
                  <a:schemeClr val="tx1"/>
                </a:solidFill>
                <a:latin typeface="メイリオ" panose="020B0604030504040204" pitchFamily="50" charset="-128"/>
                <a:ea typeface="メイリオ" panose="020B0604030504040204" pitchFamily="50" charset="-128"/>
              </a:rPr>
              <a:t>を呼び出して、</a:t>
            </a:r>
            <a:r>
              <a:rPr kumimoji="1" lang="en-US" altLang="ja-JP" sz="1200" dirty="0">
                <a:solidFill>
                  <a:schemeClr val="tx1"/>
                </a:solidFill>
                <a:latin typeface="メイリオ" panose="020B0604030504040204" pitchFamily="50" charset="-128"/>
                <a:ea typeface="メイリオ" panose="020B0604030504040204" pitchFamily="50" charset="-128"/>
              </a:rPr>
              <a:t>365</a:t>
            </a:r>
            <a:r>
              <a:rPr kumimoji="1" lang="ja-JP" altLang="en-US" sz="1200" dirty="0">
                <a:solidFill>
                  <a:schemeClr val="tx1"/>
                </a:solidFill>
                <a:latin typeface="メイリオ" panose="020B0604030504040204" pitchFamily="50" charset="-128"/>
                <a:ea typeface="メイリオ" panose="020B0604030504040204" pitchFamily="50" charset="-128"/>
              </a:rPr>
              <a:t>という値を渡して、戻ってきた</a:t>
            </a:r>
            <a:r>
              <a:rPr kumimoji="1" lang="ja-JP" altLang="en-US" sz="1200" b="1" u="sng" dirty="0">
                <a:solidFill>
                  <a:schemeClr val="accent5"/>
                </a:solidFill>
                <a:latin typeface="メイリオ" panose="020B0604030504040204" pitchFamily="50" charset="-128"/>
                <a:ea typeface="メイリオ" panose="020B0604030504040204" pitchFamily="50" charset="-128"/>
              </a:rPr>
              <a:t>インスタンス</a:t>
            </a:r>
            <a:r>
              <a:rPr kumimoji="1" lang="en-US" altLang="ja-JP" sz="1200" b="1" u="sng" dirty="0">
                <a:solidFill>
                  <a:schemeClr val="accent5"/>
                </a:solidFill>
                <a:latin typeface="メイリオ" panose="020B0604030504040204" pitchFamily="50" charset="-128"/>
                <a:ea typeface="メイリオ" panose="020B0604030504040204" pitchFamily="50" charset="-128"/>
              </a:rPr>
              <a:t>(</a:t>
            </a:r>
            <a:r>
              <a:rPr kumimoji="1" lang="ja-JP" altLang="en-US" sz="1200" b="1" u="sng" dirty="0">
                <a:solidFill>
                  <a:schemeClr val="accent5"/>
                </a:solidFill>
                <a:latin typeface="メイリオ" panose="020B0604030504040204" pitchFamily="50" charset="-128"/>
                <a:ea typeface="メイリオ" panose="020B0604030504040204" pitchFamily="50" charset="-128"/>
              </a:rPr>
              <a:t>出来上がったもの</a:t>
            </a:r>
            <a:r>
              <a:rPr kumimoji="1" lang="en-US" altLang="ja-JP" sz="1200" b="1" u="sng" dirty="0">
                <a:solidFill>
                  <a:schemeClr val="accent5"/>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を入れる</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en-US" altLang="ja-JP" sz="1200" dirty="0">
                <a:solidFill>
                  <a:schemeClr val="tx1"/>
                </a:solidFill>
                <a:latin typeface="メイリオ" panose="020B0604030504040204" pitchFamily="50" charset="-128"/>
                <a:ea typeface="メイリオ" panose="020B0604030504040204" pitchFamily="50" charset="-128"/>
              </a:rPr>
              <a:t>f</a:t>
            </a:r>
            <a:r>
              <a:rPr kumimoji="1" lang="ja-JP" altLang="en-US" sz="1200" dirty="0">
                <a:solidFill>
                  <a:schemeClr val="tx1"/>
                </a:solidFill>
                <a:latin typeface="メイリオ" panose="020B0604030504040204" pitchFamily="50" charset="-128"/>
                <a:ea typeface="メイリオ" panose="020B0604030504040204" pitchFamily="50" charset="-128"/>
              </a:rPr>
              <a:t>という変数は、</a:t>
            </a:r>
            <a:r>
              <a:rPr kumimoji="1" lang="en-US" altLang="ja-JP" sz="1200" dirty="0" err="1">
                <a:solidFill>
                  <a:schemeClr val="tx1"/>
                </a:solidFill>
                <a:latin typeface="メイリオ" panose="020B0604030504040204" pitchFamily="50" charset="-128"/>
                <a:ea typeface="メイリオ" panose="020B0604030504040204" pitchFamily="50" charset="-128"/>
              </a:rPr>
              <a:t>init</a:t>
            </a:r>
            <a:r>
              <a:rPr kumimoji="1" lang="ja-JP" altLang="en-US" sz="1200" dirty="0">
                <a:solidFill>
                  <a:schemeClr val="tx1"/>
                </a:solidFill>
                <a:latin typeface="メイリオ" panose="020B0604030504040204" pitchFamily="50" charset="-128"/>
                <a:ea typeface="メイリオ" panose="020B0604030504040204" pitchFamily="50" charset="-128"/>
              </a:rPr>
              <a:t>関数をつながっており、</a:t>
            </a:r>
            <a:r>
              <a:rPr kumimoji="1" lang="en-US" altLang="ja-JP" sz="1200" dirty="0" err="1">
                <a:solidFill>
                  <a:schemeClr val="tx1"/>
                </a:solidFill>
                <a:latin typeface="メイリオ" panose="020B0604030504040204" pitchFamily="50" charset="-128"/>
                <a:ea typeface="メイリオ" panose="020B0604030504040204" pitchFamily="50" charset="-128"/>
              </a:rPr>
              <a:t>print_x</a:t>
            </a:r>
            <a:r>
              <a:rPr kumimoji="1" lang="ja-JP" altLang="en-US" sz="1200" dirty="0">
                <a:solidFill>
                  <a:schemeClr val="tx1"/>
                </a:solidFill>
                <a:latin typeface="メイリオ" panose="020B0604030504040204" pitchFamily="50" charset="-128"/>
                <a:ea typeface="メイリオ" panose="020B0604030504040204" pitchFamily="50" charset="-128"/>
              </a:rPr>
              <a:t>関数を呼び出して、</a:t>
            </a:r>
            <a:r>
              <a:rPr kumimoji="1" lang="en-US" altLang="ja-JP" sz="1200" dirty="0" err="1">
                <a:solidFill>
                  <a:schemeClr val="tx1"/>
                </a:solidFill>
                <a:latin typeface="メイリオ" panose="020B0604030504040204" pitchFamily="50" charset="-128"/>
                <a:ea typeface="メイリオ" panose="020B0604030504040204" pitchFamily="50" charset="-128"/>
              </a:rPr>
              <a:t>init</a:t>
            </a:r>
            <a:r>
              <a:rPr kumimoji="1" lang="ja-JP" altLang="en-US" sz="1200" dirty="0">
                <a:solidFill>
                  <a:schemeClr val="tx1"/>
                </a:solidFill>
                <a:latin typeface="メイリオ" panose="020B0604030504040204" pitchFamily="50" charset="-128"/>
                <a:ea typeface="メイリオ" panose="020B0604030504040204" pitchFamily="50" charset="-128"/>
              </a:rPr>
              <a:t>関数に入っている値を表示する</a:t>
            </a:r>
            <a:endParaRPr kumimoji="1" lang="en-US" altLang="ja-JP" sz="1200" dirty="0">
              <a:solidFill>
                <a:schemeClr val="tx1"/>
              </a:solidFill>
              <a:latin typeface="メイリオ" panose="020B0604030504040204" pitchFamily="50" charset="-128"/>
              <a:ea typeface="メイリオ" panose="020B0604030504040204" pitchFamily="50" charset="-128"/>
            </a:endParaRPr>
          </a:p>
        </p:txBody>
      </p:sp>
      <p:sp>
        <p:nvSpPr>
          <p:cNvPr id="9" name="四角形: 角を丸くする 8">
            <a:extLst>
              <a:ext uri="{FF2B5EF4-FFF2-40B4-BE49-F238E27FC236}">
                <a16:creationId xmlns:a16="http://schemas.microsoft.com/office/drawing/2014/main" id="{F7A1E559-258F-4B10-888B-134E54AF464B}"/>
              </a:ext>
            </a:extLst>
          </p:cNvPr>
          <p:cNvSpPr/>
          <p:nvPr/>
        </p:nvSpPr>
        <p:spPr>
          <a:xfrm>
            <a:off x="1543574" y="5066950"/>
            <a:ext cx="2475594" cy="122479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相当わかりやすく</a:t>
            </a:r>
            <a:endParaRPr kumimoji="1" lang="en-US" altLang="ja-JP" dirty="0"/>
          </a:p>
          <a:p>
            <a:pPr algn="ctr"/>
            <a:r>
              <a:rPr kumimoji="1" lang="ja-JP" altLang="en-US" dirty="0"/>
              <a:t>説明すること</a:t>
            </a:r>
          </a:p>
        </p:txBody>
      </p:sp>
    </p:spTree>
    <p:extLst>
      <p:ext uri="{BB962C8B-B14F-4D97-AF65-F5344CB8AC3E}">
        <p14:creationId xmlns:p14="http://schemas.microsoft.com/office/powerpoint/2010/main" val="319044439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B8E0A167-3292-4CBC-9C9E-1963D56D2345}"/>
              </a:ext>
            </a:extLst>
          </p:cNvPr>
          <p:cNvSpPr txBox="1"/>
          <p:nvPr/>
        </p:nvSpPr>
        <p:spPr>
          <a:xfrm>
            <a:off x="111213" y="117527"/>
            <a:ext cx="8633250"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本日のまとめと感想</a:t>
            </a:r>
          </a:p>
        </p:txBody>
      </p:sp>
      <p:sp>
        <p:nvSpPr>
          <p:cNvPr id="5" name="テキスト ボックス 4">
            <a:extLst>
              <a:ext uri="{FF2B5EF4-FFF2-40B4-BE49-F238E27FC236}">
                <a16:creationId xmlns:a16="http://schemas.microsoft.com/office/drawing/2014/main" id="{ABCA02E8-196B-4B7F-BF92-C13BA6F81B88}"/>
              </a:ext>
            </a:extLst>
          </p:cNvPr>
          <p:cNvSpPr txBox="1"/>
          <p:nvPr/>
        </p:nvSpPr>
        <p:spPr>
          <a:xfrm>
            <a:off x="111211" y="657813"/>
            <a:ext cx="6783859" cy="600164"/>
          </a:xfrm>
          <a:prstGeom prst="rect">
            <a:avLst/>
          </a:prstGeom>
          <a:noFill/>
        </p:spPr>
        <p:txBody>
          <a:bodyPr wrap="square" rtlCol="0">
            <a:spAutoFit/>
          </a:bodyPr>
          <a:lstStyle/>
          <a:p>
            <a:pPr>
              <a:lnSpc>
                <a:spcPct val="150000"/>
              </a:lnSpc>
            </a:pPr>
            <a:r>
              <a:rPr lang="ja-JP" altLang="en-US" sz="2400" b="1" u="sng" dirty="0">
                <a:latin typeface="メイリオ" panose="020B0604030504040204" pitchFamily="50" charset="-128"/>
                <a:ea typeface="メイリオ" panose="020B0604030504040204" pitchFamily="50" charset="-128"/>
              </a:rPr>
              <a:t>本日のまとめ</a:t>
            </a:r>
          </a:p>
        </p:txBody>
      </p:sp>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43</a:t>
            </a:fld>
            <a:endParaRPr kumimoji="1" lang="ja-JP" altLang="en-US"/>
          </a:p>
        </p:txBody>
      </p:sp>
      <p:sp>
        <p:nvSpPr>
          <p:cNvPr id="13" name="四角形: 角を丸くする 12">
            <a:extLst>
              <a:ext uri="{FF2B5EF4-FFF2-40B4-BE49-F238E27FC236}">
                <a16:creationId xmlns:a16="http://schemas.microsoft.com/office/drawing/2014/main" id="{6D22B8C6-B007-402E-B663-5DFC67BC0695}"/>
              </a:ext>
            </a:extLst>
          </p:cNvPr>
          <p:cNvSpPr/>
          <p:nvPr/>
        </p:nvSpPr>
        <p:spPr>
          <a:xfrm>
            <a:off x="173166" y="1257977"/>
            <a:ext cx="8797668" cy="3537047"/>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r>
              <a:rPr kumimoji="1" lang="ja-JP" altLang="en-US" sz="2000" b="1" dirty="0">
                <a:solidFill>
                  <a:srgbClr val="0070C0"/>
                </a:solidFill>
                <a:latin typeface="Aharoni" panose="02010803020104030203" pitchFamily="2" charset="-79"/>
                <a:cs typeface="Aharoni" panose="02010803020104030203" pitchFamily="2" charset="-79"/>
              </a:rPr>
              <a:t>・言語の特徴をとらえて、どんなことができるかを知りましょう</a:t>
            </a:r>
          </a:p>
          <a:p>
            <a:endParaRPr kumimoji="1" lang="ja-JP" altLang="en-US" sz="2000" b="1" dirty="0">
              <a:solidFill>
                <a:srgbClr val="0070C0"/>
              </a:solidFill>
              <a:latin typeface="Aharoni" panose="02010803020104030203" pitchFamily="2" charset="-79"/>
              <a:cs typeface="Aharoni" panose="02010803020104030203" pitchFamily="2" charset="-79"/>
            </a:endParaRPr>
          </a:p>
          <a:p>
            <a:r>
              <a:rPr kumimoji="1" lang="ja-JP" altLang="en-US" sz="2000" b="1" dirty="0">
                <a:solidFill>
                  <a:srgbClr val="0070C0"/>
                </a:solidFill>
                <a:latin typeface="Aharoni" panose="02010803020104030203" pitchFamily="2" charset="-79"/>
                <a:cs typeface="Aharoni" panose="02010803020104030203" pitchFamily="2" charset="-79"/>
              </a:rPr>
              <a:t>・プログラムを組むときには、先ずは言語化をしていきましょう</a:t>
            </a:r>
          </a:p>
          <a:p>
            <a:endParaRPr kumimoji="1" lang="ja-JP" altLang="en-US" sz="2000" b="1" dirty="0">
              <a:solidFill>
                <a:srgbClr val="0070C0"/>
              </a:solidFill>
              <a:latin typeface="Aharoni" panose="02010803020104030203" pitchFamily="2" charset="-79"/>
              <a:cs typeface="Aharoni" panose="02010803020104030203" pitchFamily="2" charset="-79"/>
            </a:endParaRPr>
          </a:p>
          <a:p>
            <a:r>
              <a:rPr kumimoji="1" lang="ja-JP" altLang="en-US" sz="2000" b="1" dirty="0">
                <a:solidFill>
                  <a:srgbClr val="0070C0"/>
                </a:solidFill>
                <a:latin typeface="Aharoni" panose="02010803020104030203" pitchFamily="2" charset="-79"/>
                <a:cs typeface="Aharoni" panose="02010803020104030203" pitchFamily="2" charset="-79"/>
              </a:rPr>
              <a:t>・コードは書くよりも、何度も読み下しをした方が身に付きます</a:t>
            </a:r>
          </a:p>
          <a:p>
            <a:endParaRPr kumimoji="1" lang="ja-JP" altLang="en-US" sz="2000" b="1" dirty="0">
              <a:solidFill>
                <a:srgbClr val="0070C0"/>
              </a:solidFill>
              <a:latin typeface="Aharoni" panose="02010803020104030203" pitchFamily="2" charset="-79"/>
              <a:cs typeface="Aharoni" panose="02010803020104030203" pitchFamily="2" charset="-79"/>
            </a:endParaRPr>
          </a:p>
          <a:p>
            <a:r>
              <a:rPr kumimoji="1" lang="ja-JP" altLang="en-US" sz="2000" b="1" dirty="0">
                <a:solidFill>
                  <a:srgbClr val="0070C0"/>
                </a:solidFill>
                <a:latin typeface="Aharoni" panose="02010803020104030203" pitchFamily="2" charset="-79"/>
                <a:cs typeface="Aharoni" panose="02010803020104030203" pitchFamily="2" charset="-79"/>
              </a:rPr>
              <a:t>・コードを</a:t>
            </a:r>
            <a:r>
              <a:rPr kumimoji="1" lang="en-US" altLang="ja-JP" sz="2000" b="1" dirty="0">
                <a:solidFill>
                  <a:srgbClr val="0070C0"/>
                </a:solidFill>
                <a:latin typeface="Aharoni" panose="02010803020104030203" pitchFamily="2" charset="-79"/>
                <a:cs typeface="Aharoni" panose="02010803020104030203" pitchFamily="2" charset="-79"/>
              </a:rPr>
              <a:t>【</a:t>
            </a:r>
            <a:r>
              <a:rPr kumimoji="1" lang="ja-JP" altLang="en-US" sz="2000" b="1" dirty="0">
                <a:solidFill>
                  <a:srgbClr val="0070C0"/>
                </a:solidFill>
                <a:latin typeface="Aharoni" panose="02010803020104030203" pitchFamily="2" charset="-79"/>
                <a:cs typeface="Aharoni" panose="02010803020104030203" pitchFamily="2" charset="-79"/>
              </a:rPr>
              <a:t>オブジェクト</a:t>
            </a:r>
            <a:r>
              <a:rPr kumimoji="1" lang="en-US" altLang="ja-JP" sz="2000" b="1" dirty="0">
                <a:solidFill>
                  <a:srgbClr val="0070C0"/>
                </a:solidFill>
                <a:latin typeface="Aharoni" panose="02010803020104030203" pitchFamily="2" charset="-79"/>
                <a:cs typeface="Aharoni" panose="02010803020104030203" pitchFamily="2" charset="-79"/>
              </a:rPr>
              <a:t>】</a:t>
            </a:r>
            <a:r>
              <a:rPr kumimoji="1" lang="ja-JP" altLang="en-US" sz="2000" b="1" dirty="0">
                <a:solidFill>
                  <a:srgbClr val="0070C0"/>
                </a:solidFill>
                <a:latin typeface="Aharoni" panose="02010803020104030203" pitchFamily="2" charset="-79"/>
                <a:cs typeface="Aharoni" panose="02010803020104030203" pitchFamily="2" charset="-79"/>
              </a:rPr>
              <a:t>に置き換えてとらえるとワンステップ</a:t>
            </a:r>
          </a:p>
          <a:p>
            <a:r>
              <a:rPr kumimoji="1" lang="ja-JP" altLang="en-US" sz="2000" b="1" dirty="0">
                <a:solidFill>
                  <a:srgbClr val="0070C0"/>
                </a:solidFill>
                <a:latin typeface="Aharoni" panose="02010803020104030203" pitchFamily="2" charset="-79"/>
                <a:cs typeface="Aharoni" panose="02010803020104030203" pitchFamily="2" charset="-79"/>
              </a:rPr>
              <a:t>アップできます</a:t>
            </a:r>
          </a:p>
        </p:txBody>
      </p:sp>
      <p:sp>
        <p:nvSpPr>
          <p:cNvPr id="14" name="テキスト ボックス 13">
            <a:extLst>
              <a:ext uri="{FF2B5EF4-FFF2-40B4-BE49-F238E27FC236}">
                <a16:creationId xmlns:a16="http://schemas.microsoft.com/office/drawing/2014/main" id="{44B5DBE2-F845-4B5C-8B9E-2F556B541F84}"/>
              </a:ext>
            </a:extLst>
          </p:cNvPr>
          <p:cNvSpPr txBox="1"/>
          <p:nvPr/>
        </p:nvSpPr>
        <p:spPr>
          <a:xfrm>
            <a:off x="620605" y="5046025"/>
            <a:ext cx="7902790" cy="1154162"/>
          </a:xfrm>
          <a:prstGeom prst="rect">
            <a:avLst/>
          </a:prstGeom>
          <a:noFill/>
        </p:spPr>
        <p:txBody>
          <a:bodyPr wrap="square" rtlCol="0">
            <a:spAutoFit/>
          </a:bodyPr>
          <a:lstStyle/>
          <a:p>
            <a:pPr algn="ctr">
              <a:lnSpc>
                <a:spcPct val="150000"/>
              </a:lnSpc>
            </a:pPr>
            <a:r>
              <a:rPr lang="ja-JP" altLang="en-US" sz="2400" b="1" u="sng" dirty="0">
                <a:latin typeface="メイリオ" panose="020B0604030504040204" pitchFamily="50" charset="-128"/>
                <a:ea typeface="メイリオ" panose="020B0604030504040204" pitchFamily="50" charset="-128"/>
              </a:rPr>
              <a:t>最後に皆さんの今日のスキルを</a:t>
            </a:r>
            <a:endParaRPr lang="en-US" altLang="ja-JP" sz="2400" b="1" u="sng" dirty="0">
              <a:latin typeface="メイリオ" panose="020B0604030504040204" pitchFamily="50" charset="-128"/>
              <a:ea typeface="メイリオ" panose="020B0604030504040204" pitchFamily="50" charset="-128"/>
            </a:endParaRPr>
          </a:p>
          <a:p>
            <a:pPr algn="ctr">
              <a:lnSpc>
                <a:spcPct val="150000"/>
              </a:lnSpc>
            </a:pPr>
            <a:r>
              <a:rPr lang="ja-JP" altLang="en-US" sz="2400" b="1" u="sng" dirty="0">
                <a:latin typeface="メイリオ" panose="020B0604030504040204" pitchFamily="50" charset="-128"/>
                <a:ea typeface="メイリオ" panose="020B0604030504040204" pitchFamily="50" charset="-128"/>
              </a:rPr>
              <a:t>いつ、どんな場面で使おうと思ったかを教えてください</a:t>
            </a:r>
            <a:endParaRPr lang="en-US" altLang="ja-JP" sz="2400" b="1" u="sng" dirty="0">
              <a:latin typeface="メイリオ" panose="020B0604030504040204" pitchFamily="50" charset="-128"/>
              <a:ea typeface="メイリオ" panose="020B0604030504040204" pitchFamily="50" charset="-128"/>
            </a:endParaRPr>
          </a:p>
        </p:txBody>
      </p:sp>
      <p:sp>
        <p:nvSpPr>
          <p:cNvPr id="7" name="楕円 6">
            <a:extLst>
              <a:ext uri="{FF2B5EF4-FFF2-40B4-BE49-F238E27FC236}">
                <a16:creationId xmlns:a16="http://schemas.microsoft.com/office/drawing/2014/main" id="{168200D9-AE7F-44EC-B493-591D5B45BD2B}"/>
              </a:ext>
            </a:extLst>
          </p:cNvPr>
          <p:cNvSpPr/>
          <p:nvPr/>
        </p:nvSpPr>
        <p:spPr>
          <a:xfrm>
            <a:off x="7717871" y="318781"/>
            <a:ext cx="964734" cy="964734"/>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OK</a:t>
            </a:r>
            <a:endParaRPr kumimoji="1" lang="ja-JP" altLang="en-US" dirty="0"/>
          </a:p>
        </p:txBody>
      </p:sp>
    </p:spTree>
    <p:extLst>
      <p:ext uri="{BB962C8B-B14F-4D97-AF65-F5344CB8AC3E}">
        <p14:creationId xmlns:p14="http://schemas.microsoft.com/office/powerpoint/2010/main" val="35180331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3267522C-6768-4A16-A4BF-8B8FA4584C70}"/>
              </a:ext>
            </a:extLst>
          </p:cNvPr>
          <p:cNvSpPr>
            <a:spLocks noGrp="1"/>
          </p:cNvSpPr>
          <p:nvPr>
            <p:ph type="sldNum" sz="quarter" idx="12"/>
          </p:nvPr>
        </p:nvSpPr>
        <p:spPr/>
        <p:txBody>
          <a:bodyPr/>
          <a:lstStyle/>
          <a:p>
            <a:fld id="{AB0303BB-8D90-459E-A3C4-D2E219921092}" type="slidenum">
              <a:rPr kumimoji="1" lang="ja-JP" altLang="en-US" smtClean="0"/>
              <a:t>44</a:t>
            </a:fld>
            <a:endParaRPr kumimoji="1" lang="ja-JP" altLang="en-US"/>
          </a:p>
        </p:txBody>
      </p:sp>
      <p:pic>
        <p:nvPicPr>
          <p:cNvPr id="8" name="図 7">
            <a:extLst>
              <a:ext uri="{FF2B5EF4-FFF2-40B4-BE49-F238E27FC236}">
                <a16:creationId xmlns:a16="http://schemas.microsoft.com/office/drawing/2014/main" id="{86C3E93D-F256-46AC-84F6-FEB19958B6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2507" y="405232"/>
            <a:ext cx="6457950" cy="1650633"/>
          </a:xfrm>
          <a:prstGeom prst="rect">
            <a:avLst/>
          </a:prstGeom>
        </p:spPr>
      </p:pic>
      <p:sp>
        <p:nvSpPr>
          <p:cNvPr id="10" name="テキスト ボックス 9">
            <a:extLst>
              <a:ext uri="{FF2B5EF4-FFF2-40B4-BE49-F238E27FC236}">
                <a16:creationId xmlns:a16="http://schemas.microsoft.com/office/drawing/2014/main" id="{0ECFB493-B3B0-4791-8FC1-E94095D76190}"/>
              </a:ext>
            </a:extLst>
          </p:cNvPr>
          <p:cNvSpPr txBox="1"/>
          <p:nvPr/>
        </p:nvSpPr>
        <p:spPr>
          <a:xfrm>
            <a:off x="716692" y="3634996"/>
            <a:ext cx="8326354" cy="2724079"/>
          </a:xfrm>
          <a:prstGeom prst="rect">
            <a:avLst/>
          </a:prstGeom>
          <a:noFill/>
        </p:spPr>
        <p:txBody>
          <a:bodyPr wrap="square" rtlCol="0">
            <a:spAutoFit/>
          </a:bodyPr>
          <a:lstStyle/>
          <a:p>
            <a:pPr algn="r"/>
            <a:r>
              <a:rPr kumimoji="1" lang="ja-JP" altLang="en-US" sz="1710" b="1" dirty="0">
                <a:solidFill>
                  <a:schemeClr val="bg2">
                    <a:lumMod val="50000"/>
                  </a:schemeClr>
                </a:solidFill>
                <a:latin typeface="メイリオ" panose="020B0604030504040204" pitchFamily="50" charset="-128"/>
                <a:ea typeface="メイリオ" panose="020B0604030504040204" pitchFamily="50" charset="-128"/>
              </a:rPr>
              <a:t>上田　敬介 </a:t>
            </a:r>
            <a:r>
              <a:rPr kumimoji="1" lang="en-US" altLang="ja-JP" sz="1710" b="1" dirty="0">
                <a:solidFill>
                  <a:schemeClr val="bg2">
                    <a:lumMod val="50000"/>
                  </a:schemeClr>
                </a:solidFill>
                <a:latin typeface="メイリオ" panose="020B0604030504040204" pitchFamily="50" charset="-128"/>
                <a:ea typeface="メイリオ" panose="020B0604030504040204" pitchFamily="50" charset="-128"/>
              </a:rPr>
              <a:t>(</a:t>
            </a:r>
            <a:r>
              <a:rPr kumimoji="1" lang="ja-JP" altLang="en-US" sz="1710" b="1" dirty="0">
                <a:solidFill>
                  <a:schemeClr val="bg2">
                    <a:lumMod val="50000"/>
                  </a:schemeClr>
                </a:solidFill>
                <a:latin typeface="メイリオ" panose="020B0604030504040204" pitchFamily="50" charset="-128"/>
                <a:ea typeface="メイリオ" panose="020B0604030504040204" pitchFamily="50" charset="-128"/>
              </a:rPr>
              <a:t> うえだ　けいすけ </a:t>
            </a:r>
            <a:r>
              <a:rPr kumimoji="1" lang="en-US" altLang="ja-JP" sz="1710" b="1" dirty="0">
                <a:solidFill>
                  <a:schemeClr val="bg2">
                    <a:lumMod val="50000"/>
                  </a:schemeClr>
                </a:solidFill>
                <a:latin typeface="メイリオ" panose="020B0604030504040204" pitchFamily="50" charset="-128"/>
                <a:ea typeface="メイリオ" panose="020B0604030504040204" pitchFamily="50" charset="-128"/>
              </a:rPr>
              <a:t>)</a:t>
            </a:r>
          </a:p>
          <a:p>
            <a:pPr algn="r"/>
            <a:r>
              <a:rPr kumimoji="1" lang="ja-JP" altLang="en-US" sz="1539" dirty="0">
                <a:solidFill>
                  <a:schemeClr val="bg2">
                    <a:lumMod val="50000"/>
                  </a:schemeClr>
                </a:solidFill>
                <a:latin typeface="メイリオ" panose="020B0604030504040204" pitchFamily="50" charset="-128"/>
                <a:ea typeface="メイリオ" panose="020B0604030504040204" pitchFamily="50" charset="-128"/>
              </a:rPr>
              <a:t>岐阜県岐阜市出身の少しマイペースな人物</a:t>
            </a:r>
          </a:p>
          <a:p>
            <a:pPr algn="r"/>
            <a:r>
              <a:rPr kumimoji="1" lang="ja-JP" altLang="en-US" sz="1539" dirty="0">
                <a:solidFill>
                  <a:schemeClr val="bg2">
                    <a:lumMod val="50000"/>
                  </a:schemeClr>
                </a:solidFill>
                <a:latin typeface="メイリオ" panose="020B0604030504040204" pitchFamily="50" charset="-128"/>
                <a:ea typeface="メイリオ" panose="020B0604030504040204" pitchFamily="50" charset="-128"/>
              </a:rPr>
              <a:t>技術や知識は単独で、覚えるより、絡めて覚えたほうが効率がいいし、</a:t>
            </a:r>
            <a:endParaRPr kumimoji="1" lang="en-US" altLang="ja-JP" sz="1539" dirty="0">
              <a:solidFill>
                <a:schemeClr val="bg2">
                  <a:lumMod val="50000"/>
                </a:schemeClr>
              </a:solidFill>
              <a:latin typeface="メイリオ" panose="020B0604030504040204" pitchFamily="50" charset="-128"/>
              <a:ea typeface="メイリオ" panose="020B0604030504040204" pitchFamily="50" charset="-128"/>
            </a:endParaRPr>
          </a:p>
          <a:p>
            <a:pPr algn="r"/>
            <a:r>
              <a:rPr kumimoji="1" lang="ja-JP" altLang="en-US" sz="1539" dirty="0">
                <a:solidFill>
                  <a:schemeClr val="bg2">
                    <a:lumMod val="50000"/>
                  </a:schemeClr>
                </a:solidFill>
                <a:latin typeface="メイリオ" panose="020B0604030504040204" pitchFamily="50" charset="-128"/>
                <a:ea typeface="メイリオ" panose="020B0604030504040204" pitchFamily="50" charset="-128"/>
              </a:rPr>
              <a:t>身に付くということを一緒に体感していきましょう</a:t>
            </a:r>
            <a:endParaRPr kumimoji="1" lang="en-US" altLang="ja-JP" sz="1539" dirty="0">
              <a:solidFill>
                <a:schemeClr val="bg2">
                  <a:lumMod val="50000"/>
                </a:schemeClr>
              </a:solidFill>
              <a:latin typeface="メイリオ" panose="020B0604030504040204" pitchFamily="50" charset="-128"/>
              <a:ea typeface="メイリオ" panose="020B0604030504040204" pitchFamily="50" charset="-128"/>
            </a:endParaRPr>
          </a:p>
          <a:p>
            <a:pPr algn="r"/>
            <a:r>
              <a:rPr kumimoji="1" lang="ja-JP" altLang="en-US" sz="1539" dirty="0">
                <a:solidFill>
                  <a:schemeClr val="bg2">
                    <a:lumMod val="50000"/>
                  </a:schemeClr>
                </a:solidFill>
                <a:latin typeface="メイリオ" panose="020B0604030504040204" pitchFamily="50" charset="-128"/>
                <a:ea typeface="メイリオ" panose="020B0604030504040204" pitchFamily="50" charset="-128"/>
              </a:rPr>
              <a:t>経験だけでなく、国家資格、民間資格を取得している技術のため、品質には自信があります</a:t>
            </a:r>
            <a:endParaRPr kumimoji="1" lang="en-US" altLang="ja-JP" sz="1539" dirty="0">
              <a:solidFill>
                <a:schemeClr val="bg2">
                  <a:lumMod val="50000"/>
                </a:schemeClr>
              </a:solidFill>
              <a:latin typeface="メイリオ" panose="020B0604030504040204" pitchFamily="50" charset="-128"/>
              <a:ea typeface="メイリオ" panose="020B0604030504040204" pitchFamily="50" charset="-128"/>
            </a:endParaRPr>
          </a:p>
          <a:p>
            <a:pPr algn="r"/>
            <a:r>
              <a:rPr kumimoji="1" lang="en-US" altLang="ja-JP" sz="1539" dirty="0">
                <a:solidFill>
                  <a:schemeClr val="bg2">
                    <a:lumMod val="50000"/>
                  </a:schemeClr>
                </a:solidFill>
                <a:latin typeface="メイリオ" panose="020B0604030504040204" pitchFamily="50" charset="-128"/>
                <a:ea typeface="メイリオ" panose="020B0604030504040204" pitchFamily="50" charset="-128"/>
              </a:rPr>
              <a:t>■</a:t>
            </a:r>
            <a:r>
              <a:rPr kumimoji="1" lang="ja-JP" altLang="en-US" sz="1539" dirty="0">
                <a:solidFill>
                  <a:schemeClr val="bg2">
                    <a:lumMod val="50000"/>
                  </a:schemeClr>
                </a:solidFill>
                <a:latin typeface="メイリオ" panose="020B0604030504040204" pitchFamily="50" charset="-128"/>
                <a:ea typeface="メイリオ" panose="020B0604030504040204" pitchFamily="50" charset="-128"/>
              </a:rPr>
              <a:t>健康予防管理専門士</a:t>
            </a:r>
          </a:p>
          <a:p>
            <a:pPr algn="r"/>
            <a:r>
              <a:rPr kumimoji="1" lang="ja-JP" altLang="en-US" sz="1539" dirty="0">
                <a:solidFill>
                  <a:schemeClr val="bg2">
                    <a:lumMod val="50000"/>
                  </a:schemeClr>
                </a:solidFill>
                <a:latin typeface="メイリオ" panose="020B0604030504040204" pitchFamily="50" charset="-128"/>
                <a:ea typeface="メイリオ" panose="020B0604030504040204" pitchFamily="50" charset="-128"/>
              </a:rPr>
              <a:t>■エネルギー管理士</a:t>
            </a:r>
          </a:p>
          <a:p>
            <a:pPr algn="r"/>
            <a:r>
              <a:rPr kumimoji="1" lang="ja-JP" altLang="en-US" sz="1539" dirty="0">
                <a:solidFill>
                  <a:schemeClr val="bg2">
                    <a:lumMod val="50000"/>
                  </a:schemeClr>
                </a:solidFill>
                <a:latin typeface="メイリオ" panose="020B0604030504040204" pitchFamily="50" charset="-128"/>
                <a:ea typeface="メイリオ" panose="020B0604030504040204" pitchFamily="50" charset="-128"/>
              </a:rPr>
              <a:t>■</a:t>
            </a:r>
            <a:r>
              <a:rPr kumimoji="1" lang="en-US" altLang="ja-JP" sz="1539" dirty="0">
                <a:solidFill>
                  <a:schemeClr val="bg2">
                    <a:lumMod val="50000"/>
                  </a:schemeClr>
                </a:solidFill>
                <a:latin typeface="メイリオ" panose="020B0604030504040204" pitchFamily="50" charset="-128"/>
                <a:ea typeface="メイリオ" panose="020B0604030504040204" pitchFamily="50" charset="-128"/>
              </a:rPr>
              <a:t>IT</a:t>
            </a:r>
            <a:r>
              <a:rPr kumimoji="1" lang="ja-JP" altLang="en-US" sz="1539" dirty="0">
                <a:solidFill>
                  <a:schemeClr val="bg2">
                    <a:lumMod val="50000"/>
                  </a:schemeClr>
                </a:solidFill>
                <a:latin typeface="メイリオ" panose="020B0604030504040204" pitchFamily="50" charset="-128"/>
                <a:ea typeface="メイリオ" panose="020B0604030504040204" pitchFamily="50" charset="-128"/>
              </a:rPr>
              <a:t>パスポート</a:t>
            </a:r>
          </a:p>
          <a:p>
            <a:pPr algn="r"/>
            <a:r>
              <a:rPr kumimoji="1" lang="ja-JP" altLang="en-US" sz="1539" dirty="0">
                <a:solidFill>
                  <a:schemeClr val="bg2">
                    <a:lumMod val="50000"/>
                  </a:schemeClr>
                </a:solidFill>
                <a:latin typeface="メイリオ" panose="020B0604030504040204" pitchFamily="50" charset="-128"/>
                <a:ea typeface="メイリオ" panose="020B0604030504040204" pitchFamily="50" charset="-128"/>
              </a:rPr>
              <a:t>■米国</a:t>
            </a:r>
            <a:r>
              <a:rPr kumimoji="1" lang="en-US" altLang="ja-JP" sz="1539" dirty="0">
                <a:solidFill>
                  <a:schemeClr val="bg2">
                    <a:lumMod val="50000"/>
                  </a:schemeClr>
                </a:solidFill>
                <a:latin typeface="メイリオ" panose="020B0604030504040204" pitchFamily="50" charset="-128"/>
                <a:ea typeface="メイリオ" panose="020B0604030504040204" pitchFamily="50" charset="-128"/>
              </a:rPr>
              <a:t>NLP</a:t>
            </a:r>
            <a:r>
              <a:rPr kumimoji="1" lang="ja-JP" altLang="en-US" sz="1539" dirty="0">
                <a:solidFill>
                  <a:schemeClr val="bg2">
                    <a:lumMod val="50000"/>
                  </a:schemeClr>
                </a:solidFill>
                <a:latin typeface="メイリオ" panose="020B0604030504040204" pitchFamily="50" charset="-128"/>
                <a:ea typeface="メイリオ" panose="020B0604030504040204" pitchFamily="50" charset="-128"/>
              </a:rPr>
              <a:t>プラクティショナー</a:t>
            </a:r>
            <a:r>
              <a:rPr kumimoji="1" lang="en-US" altLang="ja-JP" sz="1539" dirty="0">
                <a:solidFill>
                  <a:schemeClr val="bg2">
                    <a:lumMod val="50000"/>
                  </a:schemeClr>
                </a:solidFill>
                <a:latin typeface="メイリオ" panose="020B0604030504040204" pitchFamily="50" charset="-128"/>
                <a:ea typeface="メイリオ" panose="020B0604030504040204" pitchFamily="50" charset="-128"/>
              </a:rPr>
              <a:t>(</a:t>
            </a:r>
            <a:r>
              <a:rPr kumimoji="1" lang="ja-JP" altLang="en-US" sz="1539" dirty="0">
                <a:solidFill>
                  <a:schemeClr val="bg2">
                    <a:lumMod val="50000"/>
                  </a:schemeClr>
                </a:solidFill>
                <a:latin typeface="メイリオ" panose="020B0604030504040204" pitchFamily="50" charset="-128"/>
                <a:ea typeface="メイリオ" panose="020B0604030504040204" pitchFamily="50" charset="-128"/>
              </a:rPr>
              <a:t>バンドラーライン</a:t>
            </a:r>
            <a:r>
              <a:rPr kumimoji="1" lang="en-US" altLang="ja-JP" sz="1539" dirty="0">
                <a:solidFill>
                  <a:schemeClr val="bg2">
                    <a:lumMod val="50000"/>
                  </a:schemeClr>
                </a:solidFill>
                <a:latin typeface="メイリオ" panose="020B0604030504040204" pitchFamily="50" charset="-128"/>
                <a:ea typeface="メイリオ" panose="020B0604030504040204" pitchFamily="50" charset="-128"/>
              </a:rPr>
              <a:t>)</a:t>
            </a:r>
          </a:p>
          <a:p>
            <a:pPr algn="r"/>
            <a:r>
              <a:rPr kumimoji="1" lang="en-US" altLang="ja-JP" sz="1539" dirty="0">
                <a:solidFill>
                  <a:schemeClr val="bg2">
                    <a:lumMod val="50000"/>
                  </a:schemeClr>
                </a:solidFill>
                <a:latin typeface="メイリオ" panose="020B0604030504040204" pitchFamily="50" charset="-128"/>
                <a:ea typeface="メイリオ" panose="020B0604030504040204" pitchFamily="50" charset="-128"/>
              </a:rPr>
              <a:t>■</a:t>
            </a:r>
            <a:r>
              <a:rPr kumimoji="1" lang="ja-JP" altLang="en-US" sz="1539" dirty="0">
                <a:solidFill>
                  <a:schemeClr val="bg2">
                    <a:lumMod val="50000"/>
                  </a:schemeClr>
                </a:solidFill>
                <a:latin typeface="メイリオ" panose="020B0604030504040204" pitchFamily="50" charset="-128"/>
                <a:ea typeface="メイリオ" panose="020B0604030504040204" pitchFamily="50" charset="-128"/>
              </a:rPr>
              <a:t>アロマセラピスト </a:t>
            </a:r>
            <a:r>
              <a:rPr kumimoji="1" lang="en-US" altLang="ja-JP" sz="1539" dirty="0">
                <a:solidFill>
                  <a:schemeClr val="bg2">
                    <a:lumMod val="50000"/>
                  </a:schemeClr>
                </a:solidFill>
                <a:latin typeface="メイリオ" panose="020B0604030504040204" pitchFamily="50" charset="-128"/>
                <a:ea typeface="メイリオ" panose="020B0604030504040204" pitchFamily="50" charset="-128"/>
              </a:rPr>
              <a:t>1</a:t>
            </a:r>
            <a:r>
              <a:rPr kumimoji="1" lang="ja-JP" altLang="en-US" sz="1539" dirty="0">
                <a:solidFill>
                  <a:schemeClr val="bg2">
                    <a:lumMod val="50000"/>
                  </a:schemeClr>
                </a:solidFill>
                <a:latin typeface="メイリオ" panose="020B0604030504040204" pitchFamily="50" charset="-128"/>
                <a:ea typeface="メイリオ" panose="020B0604030504040204" pitchFamily="50" charset="-128"/>
              </a:rPr>
              <a:t>級</a:t>
            </a:r>
          </a:p>
          <a:p>
            <a:pPr algn="r"/>
            <a:r>
              <a:rPr kumimoji="1" lang="en-US" altLang="ja-JP" sz="1539" dirty="0">
                <a:solidFill>
                  <a:schemeClr val="bg2">
                    <a:lumMod val="50000"/>
                  </a:schemeClr>
                </a:solidFill>
                <a:latin typeface="メイリオ" panose="020B0604030504040204" pitchFamily="50" charset="-128"/>
                <a:ea typeface="メイリオ" panose="020B0604030504040204" pitchFamily="50" charset="-128"/>
              </a:rPr>
              <a:t>(</a:t>
            </a:r>
            <a:r>
              <a:rPr kumimoji="1" lang="ja-JP" altLang="en-US" sz="1539" dirty="0">
                <a:solidFill>
                  <a:schemeClr val="bg2">
                    <a:lumMod val="50000"/>
                  </a:schemeClr>
                </a:solidFill>
                <a:latin typeface="メイリオ" panose="020B0604030504040204" pitchFamily="50" charset="-128"/>
                <a:ea typeface="メイリオ" panose="020B0604030504040204" pitchFamily="50" charset="-128"/>
              </a:rPr>
              <a:t>全</a:t>
            </a:r>
            <a:r>
              <a:rPr kumimoji="1" lang="en-US" altLang="ja-JP" sz="1539" dirty="0">
                <a:solidFill>
                  <a:schemeClr val="bg2">
                    <a:lumMod val="50000"/>
                  </a:schemeClr>
                </a:solidFill>
                <a:latin typeface="メイリオ" panose="020B0604030504040204" pitchFamily="50" charset="-128"/>
                <a:ea typeface="メイリオ" panose="020B0604030504040204" pitchFamily="50" charset="-128"/>
              </a:rPr>
              <a:t>55</a:t>
            </a:r>
            <a:r>
              <a:rPr kumimoji="1" lang="ja-JP" altLang="en-US" sz="1539" dirty="0">
                <a:solidFill>
                  <a:schemeClr val="bg2">
                    <a:lumMod val="50000"/>
                  </a:schemeClr>
                </a:solidFill>
                <a:latin typeface="メイリオ" panose="020B0604030504040204" pitchFamily="50" charset="-128"/>
                <a:ea typeface="メイリオ" panose="020B0604030504040204" pitchFamily="50" charset="-128"/>
              </a:rPr>
              <a:t>資格取得済み</a:t>
            </a:r>
            <a:r>
              <a:rPr kumimoji="1" lang="en-US" altLang="ja-JP" sz="1539" dirty="0">
                <a:solidFill>
                  <a:schemeClr val="bg2">
                    <a:lumMod val="50000"/>
                  </a:schemeClr>
                </a:solidFill>
                <a:latin typeface="メイリオ" panose="020B0604030504040204" pitchFamily="50" charset="-128"/>
                <a:ea typeface="メイリオ" panose="020B0604030504040204" pitchFamily="50" charset="-128"/>
              </a:rPr>
              <a:t>)</a:t>
            </a:r>
          </a:p>
        </p:txBody>
      </p:sp>
      <p:pic>
        <p:nvPicPr>
          <p:cNvPr id="5" name="図 4">
            <a:extLst>
              <a:ext uri="{FF2B5EF4-FFF2-40B4-BE49-F238E27FC236}">
                <a16:creationId xmlns:a16="http://schemas.microsoft.com/office/drawing/2014/main" id="{6C13B4FF-0340-42A3-A56A-944074E196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25770" y="652583"/>
            <a:ext cx="1752135" cy="1752135"/>
          </a:xfrm>
          <a:prstGeom prst="rect">
            <a:avLst/>
          </a:prstGeom>
        </p:spPr>
      </p:pic>
      <p:sp>
        <p:nvSpPr>
          <p:cNvPr id="6" name="正方形/長方形 5">
            <a:extLst>
              <a:ext uri="{FF2B5EF4-FFF2-40B4-BE49-F238E27FC236}">
                <a16:creationId xmlns:a16="http://schemas.microsoft.com/office/drawing/2014/main" id="{000D9D0E-3098-41A6-BE5D-5346AB3E951F}"/>
              </a:ext>
            </a:extLst>
          </p:cNvPr>
          <p:cNvSpPr/>
          <p:nvPr/>
        </p:nvSpPr>
        <p:spPr>
          <a:xfrm>
            <a:off x="1936367" y="2967335"/>
            <a:ext cx="7106679" cy="461665"/>
          </a:xfrm>
          <a:prstGeom prst="rect">
            <a:avLst/>
          </a:prstGeom>
        </p:spPr>
        <p:txBody>
          <a:bodyPr wrap="square">
            <a:spAutoFit/>
          </a:bodyPr>
          <a:lstStyle/>
          <a:p>
            <a:pPr algn="r"/>
            <a:r>
              <a:rPr lang="en-US" altLang="ja-JP" sz="2400" dirty="0">
                <a:hlinkClick r:id="rId4"/>
              </a:rPr>
              <a:t>https://www.street-academy.com/steachers/465170</a:t>
            </a:r>
            <a:endParaRPr lang="ja-JP" altLang="en-US" sz="2400" dirty="0"/>
          </a:p>
        </p:txBody>
      </p:sp>
      <p:sp>
        <p:nvSpPr>
          <p:cNvPr id="12" name="テキスト ボックス 11">
            <a:extLst>
              <a:ext uri="{FF2B5EF4-FFF2-40B4-BE49-F238E27FC236}">
                <a16:creationId xmlns:a16="http://schemas.microsoft.com/office/drawing/2014/main" id="{0051F17C-6116-4BD1-BB2D-E32F7B4092EC}"/>
              </a:ext>
            </a:extLst>
          </p:cNvPr>
          <p:cNvSpPr txBox="1"/>
          <p:nvPr/>
        </p:nvSpPr>
        <p:spPr>
          <a:xfrm>
            <a:off x="7043351" y="2637920"/>
            <a:ext cx="1855057" cy="461665"/>
          </a:xfrm>
          <a:prstGeom prst="rect">
            <a:avLst/>
          </a:prstGeom>
          <a:noFill/>
        </p:spPr>
        <p:txBody>
          <a:bodyPr wrap="square" rtlCol="0">
            <a:spAutoFit/>
          </a:bodyPr>
          <a:lstStyle/>
          <a:p>
            <a:pPr algn="r"/>
            <a:r>
              <a:rPr kumimoji="1" lang="ja-JP" altLang="en-US" sz="2400" b="1" dirty="0">
                <a:solidFill>
                  <a:schemeClr val="bg2">
                    <a:lumMod val="50000"/>
                  </a:schemeClr>
                </a:solidFill>
                <a:latin typeface="メイリオ" panose="020B0604030504040204" pitchFamily="50" charset="-128"/>
                <a:ea typeface="メイリオ" panose="020B0604030504040204" pitchFamily="50" charset="-128"/>
              </a:rPr>
              <a:t>教室ページ</a:t>
            </a:r>
            <a:endParaRPr kumimoji="1" lang="en-US" altLang="ja-JP" sz="2400" b="1" dirty="0">
              <a:solidFill>
                <a:schemeClr val="bg2">
                  <a:lumMod val="50000"/>
                </a:schemeClr>
              </a:solidFill>
              <a:latin typeface="メイリオ" panose="020B0604030504040204" pitchFamily="50" charset="-128"/>
              <a:ea typeface="メイリオ" panose="020B0604030504040204" pitchFamily="50" charset="-128"/>
            </a:endParaRPr>
          </a:p>
        </p:txBody>
      </p:sp>
      <p:sp>
        <p:nvSpPr>
          <p:cNvPr id="13" name="テキスト ボックス 12">
            <a:extLst>
              <a:ext uri="{FF2B5EF4-FFF2-40B4-BE49-F238E27FC236}">
                <a16:creationId xmlns:a16="http://schemas.microsoft.com/office/drawing/2014/main" id="{DAEB8224-3A9D-43AC-9137-2976B04F6F68}"/>
              </a:ext>
            </a:extLst>
          </p:cNvPr>
          <p:cNvSpPr txBox="1"/>
          <p:nvPr/>
        </p:nvSpPr>
        <p:spPr>
          <a:xfrm>
            <a:off x="6404931" y="223949"/>
            <a:ext cx="2585096" cy="461665"/>
          </a:xfrm>
          <a:prstGeom prst="rect">
            <a:avLst/>
          </a:prstGeom>
          <a:noFill/>
        </p:spPr>
        <p:txBody>
          <a:bodyPr wrap="square" rtlCol="0">
            <a:spAutoFit/>
          </a:bodyPr>
          <a:lstStyle/>
          <a:p>
            <a:pPr algn="r"/>
            <a:r>
              <a:rPr kumimoji="1" lang="ja-JP" altLang="en-US" sz="2400" b="1" dirty="0">
                <a:solidFill>
                  <a:schemeClr val="bg2">
                    <a:lumMod val="50000"/>
                  </a:schemeClr>
                </a:solidFill>
                <a:latin typeface="メイリオ" panose="020B0604030504040204" pitchFamily="50" charset="-128"/>
                <a:ea typeface="メイリオ" panose="020B0604030504040204" pitchFamily="50" charset="-128"/>
              </a:rPr>
              <a:t>公式</a:t>
            </a:r>
            <a:r>
              <a:rPr kumimoji="1" lang="en-US" altLang="ja-JP" sz="2400" b="1" dirty="0">
                <a:solidFill>
                  <a:schemeClr val="bg2">
                    <a:lumMod val="50000"/>
                  </a:schemeClr>
                </a:solidFill>
                <a:latin typeface="メイリオ" panose="020B0604030504040204" pitchFamily="50" charset="-128"/>
                <a:ea typeface="メイリオ" panose="020B0604030504040204" pitchFamily="50" charset="-128"/>
              </a:rPr>
              <a:t>LINE</a:t>
            </a:r>
            <a:r>
              <a:rPr kumimoji="1" lang="ja-JP" altLang="en-US" sz="2400" b="1" dirty="0">
                <a:solidFill>
                  <a:schemeClr val="bg2">
                    <a:lumMod val="50000"/>
                  </a:schemeClr>
                </a:solidFill>
                <a:latin typeface="メイリオ" panose="020B0604030504040204" pitchFamily="50" charset="-128"/>
                <a:ea typeface="メイリオ" panose="020B0604030504040204" pitchFamily="50" charset="-128"/>
              </a:rPr>
              <a:t>ページ</a:t>
            </a:r>
            <a:endParaRPr kumimoji="1" lang="en-US" altLang="ja-JP" sz="2400" b="1" dirty="0">
              <a:solidFill>
                <a:schemeClr val="bg2">
                  <a:lumMod val="50000"/>
                </a:schemeClr>
              </a:solidFill>
              <a:latin typeface="メイリオ" panose="020B0604030504040204" pitchFamily="50" charset="-128"/>
              <a:ea typeface="メイリオ" panose="020B0604030504040204" pitchFamily="50" charset="-128"/>
            </a:endParaRPr>
          </a:p>
        </p:txBody>
      </p:sp>
      <p:sp>
        <p:nvSpPr>
          <p:cNvPr id="9" name="楕円 8">
            <a:extLst>
              <a:ext uri="{FF2B5EF4-FFF2-40B4-BE49-F238E27FC236}">
                <a16:creationId xmlns:a16="http://schemas.microsoft.com/office/drawing/2014/main" id="{759EC242-7483-4F3C-9C47-8A3C21178EB8}"/>
              </a:ext>
            </a:extLst>
          </p:cNvPr>
          <p:cNvSpPr/>
          <p:nvPr/>
        </p:nvSpPr>
        <p:spPr>
          <a:xfrm>
            <a:off x="7717871" y="318781"/>
            <a:ext cx="964734" cy="964734"/>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OK</a:t>
            </a:r>
            <a:endParaRPr kumimoji="1" lang="ja-JP" altLang="en-US" dirty="0"/>
          </a:p>
        </p:txBody>
      </p:sp>
    </p:spTree>
    <p:extLst>
      <p:ext uri="{BB962C8B-B14F-4D97-AF65-F5344CB8AC3E}">
        <p14:creationId xmlns:p14="http://schemas.microsoft.com/office/powerpoint/2010/main" val="145617908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ABCA02E8-196B-4B7F-BF92-C13BA6F81B88}"/>
              </a:ext>
            </a:extLst>
          </p:cNvPr>
          <p:cNvSpPr txBox="1"/>
          <p:nvPr/>
        </p:nvSpPr>
        <p:spPr>
          <a:xfrm>
            <a:off x="111211" y="657813"/>
            <a:ext cx="6783859" cy="600164"/>
          </a:xfrm>
          <a:prstGeom prst="rect">
            <a:avLst/>
          </a:prstGeom>
          <a:noFill/>
        </p:spPr>
        <p:txBody>
          <a:bodyPr wrap="square" rtlCol="0">
            <a:spAutoFit/>
          </a:bodyPr>
          <a:lstStyle/>
          <a:p>
            <a:pPr>
              <a:lnSpc>
                <a:spcPct val="150000"/>
              </a:lnSpc>
            </a:pPr>
            <a:r>
              <a:rPr lang="en-US" altLang="ja-JP" sz="2400" b="1" dirty="0">
                <a:solidFill>
                  <a:schemeClr val="accent1"/>
                </a:solidFill>
                <a:latin typeface="メイリオ" panose="020B0604030504040204" pitchFamily="50" charset="-128"/>
                <a:ea typeface="メイリオ" panose="020B0604030504040204" pitchFamily="50" charset="-128"/>
              </a:rPr>
              <a:t>Python</a:t>
            </a:r>
            <a:endParaRPr lang="ja-JP" altLang="en-US" sz="2400" b="1" dirty="0">
              <a:solidFill>
                <a:schemeClr val="accent1"/>
              </a:solidFill>
              <a:latin typeface="メイリオ" panose="020B0604030504040204" pitchFamily="50" charset="-128"/>
              <a:ea typeface="メイリオ" panose="020B0604030504040204" pitchFamily="50" charset="-128"/>
            </a:endParaRPr>
          </a:p>
        </p:txBody>
      </p:sp>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45</a:t>
            </a:fld>
            <a:endParaRPr kumimoji="1" lang="ja-JP" altLang="en-US"/>
          </a:p>
        </p:txBody>
      </p:sp>
      <p:sp>
        <p:nvSpPr>
          <p:cNvPr id="16" name="テキスト ボックス 15">
            <a:extLst>
              <a:ext uri="{FF2B5EF4-FFF2-40B4-BE49-F238E27FC236}">
                <a16:creationId xmlns:a16="http://schemas.microsoft.com/office/drawing/2014/main" id="{7C11F730-6E7C-4F0B-BCC6-5E87864DC834}"/>
              </a:ext>
            </a:extLst>
          </p:cNvPr>
          <p:cNvSpPr txBox="1"/>
          <p:nvPr/>
        </p:nvSpPr>
        <p:spPr bwMode="auto">
          <a:xfrm>
            <a:off x="111211" y="1157037"/>
            <a:ext cx="8655284" cy="388568"/>
          </a:xfrm>
          <a:prstGeom prst="rect">
            <a:avLst/>
          </a:prstGeom>
          <a:noFill/>
        </p:spPr>
        <p:txBody>
          <a:bodyPr wrap="square" rtlCol="0">
            <a:spAutoFit/>
          </a:bodyPr>
          <a:lstStyle/>
          <a:p>
            <a:pPr>
              <a:lnSpc>
                <a:spcPct val="150000"/>
              </a:lnSpc>
            </a:pPr>
            <a:r>
              <a:rPr lang="ja-JP" altLang="en-US" sz="1400" dirty="0">
                <a:latin typeface="メイリオ" panose="020B0604030504040204" pitchFamily="50" charset="-128"/>
                <a:ea typeface="メイリオ" panose="020B0604030504040204" pitchFamily="50" charset="-128"/>
              </a:rPr>
              <a:t>　</a:t>
            </a:r>
            <a:r>
              <a:rPr lang="en-US" altLang="ja-JP" sz="1400" dirty="0">
                <a:latin typeface="メイリオ" panose="020B0604030504040204" pitchFamily="50" charset="-128"/>
                <a:ea typeface="メイリオ" panose="020B0604030504040204" pitchFamily="50" charset="-128"/>
              </a:rPr>
              <a:t>Python</a:t>
            </a:r>
            <a:r>
              <a:rPr lang="ja-JP" altLang="en-US" sz="1400" dirty="0">
                <a:latin typeface="メイリオ" panose="020B0604030504040204" pitchFamily="50" charset="-128"/>
                <a:ea typeface="メイリオ" panose="020B0604030504040204" pitchFamily="50" charset="-128"/>
              </a:rPr>
              <a:t>の</a:t>
            </a:r>
            <a:r>
              <a:rPr lang="en-US" altLang="ja-JP" sz="1400" dirty="0">
                <a:latin typeface="メイリオ" panose="020B0604030504040204" pitchFamily="50" charset="-128"/>
                <a:ea typeface="メイリオ" panose="020B0604030504040204" pitchFamily="50" charset="-128"/>
              </a:rPr>
              <a:t>Web</a:t>
            </a:r>
            <a:r>
              <a:rPr lang="ja-JP" altLang="en-US" sz="1400" dirty="0">
                <a:latin typeface="メイリオ" panose="020B0604030504040204" pitchFamily="50" charset="-128"/>
                <a:ea typeface="メイリオ" panose="020B0604030504040204" pitchFamily="50" charset="-128"/>
              </a:rPr>
              <a:t>サイトにアクセスして、上部メニューの「</a:t>
            </a:r>
            <a:r>
              <a:rPr lang="en-US" altLang="ja-JP" sz="1400" dirty="0">
                <a:latin typeface="メイリオ" panose="020B0604030504040204" pitchFamily="50" charset="-128"/>
                <a:ea typeface="メイリオ" panose="020B0604030504040204" pitchFamily="50" charset="-128"/>
              </a:rPr>
              <a:t>Downloads</a:t>
            </a:r>
            <a:r>
              <a:rPr lang="ja-JP" altLang="en-US" sz="1400" dirty="0">
                <a:latin typeface="メイリオ" panose="020B0604030504040204" pitchFamily="50" charset="-128"/>
                <a:ea typeface="メイリオ" panose="020B0604030504040204" pitchFamily="50" charset="-128"/>
              </a:rPr>
              <a:t>」⇒「</a:t>
            </a:r>
            <a:r>
              <a:rPr lang="en-US" altLang="ja-JP" sz="1400" dirty="0">
                <a:latin typeface="メイリオ" panose="020B0604030504040204" pitchFamily="50" charset="-128"/>
                <a:ea typeface="メイリオ" panose="020B0604030504040204" pitchFamily="50" charset="-128"/>
              </a:rPr>
              <a:t>Windows</a:t>
            </a:r>
            <a:r>
              <a:rPr lang="ja-JP" altLang="en-US" sz="1400" dirty="0">
                <a:latin typeface="メイリオ" panose="020B0604030504040204" pitchFamily="50" charset="-128"/>
                <a:ea typeface="メイリオ" panose="020B0604030504040204" pitchFamily="50" charset="-128"/>
              </a:rPr>
              <a:t>」をクリックする</a:t>
            </a:r>
            <a:endParaRPr lang="en-US" altLang="ja-JP" sz="1400" dirty="0">
              <a:latin typeface="メイリオ" panose="020B0604030504040204" pitchFamily="50" charset="-128"/>
              <a:ea typeface="メイリオ" panose="020B0604030504040204" pitchFamily="50" charset="-128"/>
            </a:endParaRPr>
          </a:p>
        </p:txBody>
      </p:sp>
      <p:sp>
        <p:nvSpPr>
          <p:cNvPr id="20" name="テキスト ボックス 19">
            <a:extLst>
              <a:ext uri="{FF2B5EF4-FFF2-40B4-BE49-F238E27FC236}">
                <a16:creationId xmlns:a16="http://schemas.microsoft.com/office/drawing/2014/main" id="{1E5370A3-99B1-4F77-BD64-29BF07AF83F1}"/>
              </a:ext>
            </a:extLst>
          </p:cNvPr>
          <p:cNvSpPr txBox="1"/>
          <p:nvPr/>
        </p:nvSpPr>
        <p:spPr>
          <a:xfrm>
            <a:off x="111212" y="117527"/>
            <a:ext cx="5828193"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各種インストール方法</a:t>
            </a:r>
          </a:p>
        </p:txBody>
      </p:sp>
      <p:pic>
        <p:nvPicPr>
          <p:cNvPr id="18" name="図 17" descr="Pythonをダウンロードする(2)">
            <a:extLst>
              <a:ext uri="{FF2B5EF4-FFF2-40B4-BE49-F238E27FC236}">
                <a16:creationId xmlns:a16="http://schemas.microsoft.com/office/drawing/2014/main" id="{2D388923-17A1-41C7-A98D-90563661069A}"/>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25382" y="1599402"/>
            <a:ext cx="4033473" cy="3016545"/>
          </a:xfrm>
          <a:prstGeom prst="rect">
            <a:avLst/>
          </a:prstGeom>
          <a:noFill/>
          <a:ln>
            <a:noFill/>
          </a:ln>
        </p:spPr>
      </p:pic>
      <p:sp>
        <p:nvSpPr>
          <p:cNvPr id="7" name="楕円 6">
            <a:extLst>
              <a:ext uri="{FF2B5EF4-FFF2-40B4-BE49-F238E27FC236}">
                <a16:creationId xmlns:a16="http://schemas.microsoft.com/office/drawing/2014/main" id="{7A917B8C-7E5F-40B0-8AE4-B2C2F43E1D37}"/>
              </a:ext>
            </a:extLst>
          </p:cNvPr>
          <p:cNvSpPr/>
          <p:nvPr/>
        </p:nvSpPr>
        <p:spPr>
          <a:xfrm>
            <a:off x="7717871" y="318781"/>
            <a:ext cx="964734" cy="964734"/>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OK</a:t>
            </a:r>
            <a:endParaRPr kumimoji="1" lang="ja-JP" altLang="en-US" dirty="0"/>
          </a:p>
        </p:txBody>
      </p:sp>
    </p:spTree>
    <p:extLst>
      <p:ext uri="{BB962C8B-B14F-4D97-AF65-F5344CB8AC3E}">
        <p14:creationId xmlns:p14="http://schemas.microsoft.com/office/powerpoint/2010/main" val="193288621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ABCA02E8-196B-4B7F-BF92-C13BA6F81B88}"/>
              </a:ext>
            </a:extLst>
          </p:cNvPr>
          <p:cNvSpPr txBox="1"/>
          <p:nvPr/>
        </p:nvSpPr>
        <p:spPr>
          <a:xfrm>
            <a:off x="111211" y="657813"/>
            <a:ext cx="6783859" cy="600164"/>
          </a:xfrm>
          <a:prstGeom prst="rect">
            <a:avLst/>
          </a:prstGeom>
          <a:noFill/>
        </p:spPr>
        <p:txBody>
          <a:bodyPr wrap="square" rtlCol="0">
            <a:spAutoFit/>
          </a:bodyPr>
          <a:lstStyle/>
          <a:p>
            <a:pPr>
              <a:lnSpc>
                <a:spcPct val="150000"/>
              </a:lnSpc>
            </a:pPr>
            <a:r>
              <a:rPr lang="en-US" altLang="ja-JP" sz="2400" b="1" dirty="0">
                <a:solidFill>
                  <a:schemeClr val="accent1"/>
                </a:solidFill>
                <a:latin typeface="メイリオ" panose="020B0604030504040204" pitchFamily="50" charset="-128"/>
                <a:ea typeface="メイリオ" panose="020B0604030504040204" pitchFamily="50" charset="-128"/>
              </a:rPr>
              <a:t>Python</a:t>
            </a:r>
            <a:endParaRPr lang="ja-JP" altLang="en-US" sz="2400" b="1" dirty="0">
              <a:solidFill>
                <a:schemeClr val="accent1"/>
              </a:solidFill>
              <a:latin typeface="メイリオ" panose="020B0604030504040204" pitchFamily="50" charset="-128"/>
              <a:ea typeface="メイリオ" panose="020B0604030504040204" pitchFamily="50" charset="-128"/>
            </a:endParaRPr>
          </a:p>
        </p:txBody>
      </p:sp>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46</a:t>
            </a:fld>
            <a:endParaRPr kumimoji="1" lang="ja-JP" altLang="en-US"/>
          </a:p>
        </p:txBody>
      </p:sp>
      <p:sp>
        <p:nvSpPr>
          <p:cNvPr id="16" name="テキスト ボックス 15">
            <a:extLst>
              <a:ext uri="{FF2B5EF4-FFF2-40B4-BE49-F238E27FC236}">
                <a16:creationId xmlns:a16="http://schemas.microsoft.com/office/drawing/2014/main" id="{7C11F730-6E7C-4F0B-BCC6-5E87864DC834}"/>
              </a:ext>
            </a:extLst>
          </p:cNvPr>
          <p:cNvSpPr txBox="1"/>
          <p:nvPr/>
        </p:nvSpPr>
        <p:spPr bwMode="auto">
          <a:xfrm>
            <a:off x="111211" y="1157037"/>
            <a:ext cx="8655284" cy="388568"/>
          </a:xfrm>
          <a:prstGeom prst="rect">
            <a:avLst/>
          </a:prstGeom>
          <a:noFill/>
        </p:spPr>
        <p:txBody>
          <a:bodyPr wrap="square" rtlCol="0">
            <a:spAutoFit/>
          </a:bodyPr>
          <a:lstStyle/>
          <a:p>
            <a:pPr>
              <a:lnSpc>
                <a:spcPct val="150000"/>
              </a:lnSpc>
            </a:pPr>
            <a:r>
              <a:rPr lang="ja-JP" altLang="en-US" sz="1400" dirty="0">
                <a:latin typeface="メイリオ" panose="020B0604030504040204" pitchFamily="50" charset="-128"/>
                <a:ea typeface="メイリオ" panose="020B0604030504040204" pitchFamily="50" charset="-128"/>
              </a:rPr>
              <a:t>　</a:t>
            </a:r>
            <a:r>
              <a:rPr lang="en-US" altLang="ja-JP" sz="1400" dirty="0">
                <a:latin typeface="メイリオ" panose="020B0604030504040204" pitchFamily="50" charset="-128"/>
                <a:ea typeface="メイリオ" panose="020B0604030504040204" pitchFamily="50" charset="-128"/>
              </a:rPr>
              <a:t>Python</a:t>
            </a:r>
            <a:r>
              <a:rPr lang="ja-JP" altLang="en-US" sz="1400" dirty="0">
                <a:latin typeface="メイリオ" panose="020B0604030504040204" pitchFamily="50" charset="-128"/>
                <a:ea typeface="メイリオ" panose="020B0604030504040204" pitchFamily="50" charset="-128"/>
              </a:rPr>
              <a:t>の</a:t>
            </a:r>
            <a:r>
              <a:rPr lang="en-US" altLang="ja-JP" sz="1400" dirty="0">
                <a:latin typeface="メイリオ" panose="020B0604030504040204" pitchFamily="50" charset="-128"/>
                <a:ea typeface="メイリオ" panose="020B0604030504040204" pitchFamily="50" charset="-128"/>
              </a:rPr>
              <a:t>Web</a:t>
            </a:r>
            <a:r>
              <a:rPr lang="ja-JP" altLang="en-US" sz="1400" dirty="0">
                <a:latin typeface="メイリオ" panose="020B0604030504040204" pitchFamily="50" charset="-128"/>
                <a:ea typeface="メイリオ" panose="020B0604030504040204" pitchFamily="50" charset="-128"/>
              </a:rPr>
              <a:t>サイトにアクセスして、上部メニューの「</a:t>
            </a:r>
            <a:r>
              <a:rPr lang="en-US" altLang="ja-JP" sz="1400" dirty="0">
                <a:latin typeface="メイリオ" panose="020B0604030504040204" pitchFamily="50" charset="-128"/>
                <a:ea typeface="メイリオ" panose="020B0604030504040204" pitchFamily="50" charset="-128"/>
              </a:rPr>
              <a:t>Downloads</a:t>
            </a:r>
            <a:r>
              <a:rPr lang="ja-JP" altLang="en-US" sz="1400" dirty="0">
                <a:latin typeface="メイリオ" panose="020B0604030504040204" pitchFamily="50" charset="-128"/>
                <a:ea typeface="メイリオ" panose="020B0604030504040204" pitchFamily="50" charset="-128"/>
              </a:rPr>
              <a:t>」⇒「</a:t>
            </a:r>
            <a:r>
              <a:rPr lang="en-US" altLang="ja-JP" sz="1400" dirty="0">
                <a:latin typeface="メイリオ" panose="020B0604030504040204" pitchFamily="50" charset="-128"/>
                <a:ea typeface="メイリオ" panose="020B0604030504040204" pitchFamily="50" charset="-128"/>
              </a:rPr>
              <a:t>Windows</a:t>
            </a:r>
            <a:r>
              <a:rPr lang="ja-JP" altLang="en-US" sz="1400" dirty="0">
                <a:latin typeface="メイリオ" panose="020B0604030504040204" pitchFamily="50" charset="-128"/>
                <a:ea typeface="メイリオ" panose="020B0604030504040204" pitchFamily="50" charset="-128"/>
              </a:rPr>
              <a:t>」をクリックする</a:t>
            </a:r>
            <a:endParaRPr lang="en-US" altLang="ja-JP" sz="1400" dirty="0">
              <a:latin typeface="メイリオ" panose="020B0604030504040204" pitchFamily="50" charset="-128"/>
              <a:ea typeface="メイリオ" panose="020B0604030504040204" pitchFamily="50" charset="-128"/>
            </a:endParaRPr>
          </a:p>
        </p:txBody>
      </p:sp>
      <p:sp>
        <p:nvSpPr>
          <p:cNvPr id="20" name="テキスト ボックス 19">
            <a:extLst>
              <a:ext uri="{FF2B5EF4-FFF2-40B4-BE49-F238E27FC236}">
                <a16:creationId xmlns:a16="http://schemas.microsoft.com/office/drawing/2014/main" id="{1E5370A3-99B1-4F77-BD64-29BF07AF83F1}"/>
              </a:ext>
            </a:extLst>
          </p:cNvPr>
          <p:cNvSpPr txBox="1"/>
          <p:nvPr/>
        </p:nvSpPr>
        <p:spPr>
          <a:xfrm>
            <a:off x="111212" y="117527"/>
            <a:ext cx="5828193"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各種インストール方法</a:t>
            </a:r>
          </a:p>
        </p:txBody>
      </p:sp>
      <p:pic>
        <p:nvPicPr>
          <p:cNvPr id="18" name="図 17" descr="Pythonをダウンロードする(2)">
            <a:extLst>
              <a:ext uri="{FF2B5EF4-FFF2-40B4-BE49-F238E27FC236}">
                <a16:creationId xmlns:a16="http://schemas.microsoft.com/office/drawing/2014/main" id="{2D388923-17A1-41C7-A98D-90563661069A}"/>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17130" y="2092654"/>
            <a:ext cx="5720553" cy="4278274"/>
          </a:xfrm>
          <a:prstGeom prst="rect">
            <a:avLst/>
          </a:prstGeom>
          <a:noFill/>
          <a:ln>
            <a:noFill/>
          </a:ln>
        </p:spPr>
      </p:pic>
      <p:sp>
        <p:nvSpPr>
          <p:cNvPr id="8" name="テキスト ボックス 7">
            <a:extLst>
              <a:ext uri="{FF2B5EF4-FFF2-40B4-BE49-F238E27FC236}">
                <a16:creationId xmlns:a16="http://schemas.microsoft.com/office/drawing/2014/main" id="{E2CAFCAF-F678-4509-AF38-69B335958AE9}"/>
              </a:ext>
            </a:extLst>
          </p:cNvPr>
          <p:cNvSpPr txBox="1"/>
          <p:nvPr/>
        </p:nvSpPr>
        <p:spPr>
          <a:xfrm>
            <a:off x="358629" y="1692364"/>
            <a:ext cx="4592972" cy="253531"/>
          </a:xfrm>
          <a:prstGeom prst="rect">
            <a:avLst/>
          </a:prstGeom>
          <a:noFill/>
        </p:spPr>
        <p:txBody>
          <a:bodyPr wrap="square">
            <a:spAutoFit/>
          </a:bodyPr>
          <a:lstStyle/>
          <a:p>
            <a:pPr marL="266700" indent="-266700">
              <a:lnSpc>
                <a:spcPts val="1200"/>
              </a:lnSpc>
              <a:spcBef>
                <a:spcPts val="500"/>
              </a:spcBef>
              <a:spcAft>
                <a:spcPts val="1000"/>
              </a:spcAft>
            </a:pPr>
            <a:r>
              <a:rPr lang="en-US" altLang="ja-JP" sz="1800" u="sng" dirty="0">
                <a:solidFill>
                  <a:srgbClr val="0000FF"/>
                </a:solidFill>
                <a:effectLst/>
                <a:latin typeface="Meiryo UI" panose="020B0604030504040204" pitchFamily="50" charset="-128"/>
                <a:ea typeface="Meiryo UI" panose="020B0604030504040204" pitchFamily="50" charset="-128"/>
                <a:cs typeface="Times New Roman" panose="02020603050405020304" pitchFamily="18" charset="0"/>
                <a:hlinkClick r:id="rId3"/>
              </a:rPr>
              <a:t>https://www.python.org/</a:t>
            </a:r>
            <a:endParaRPr lang="ja-JP" altLang="ja-JP" sz="1800" dirty="0">
              <a:effectLst/>
              <a:latin typeface="Meiryo UI" panose="020B0604030504040204" pitchFamily="50" charset="-128"/>
              <a:ea typeface="Meiryo UI" panose="020B0604030504040204" pitchFamily="50" charset="-128"/>
              <a:cs typeface="Times New Roman" panose="02020603050405020304" pitchFamily="18" charset="0"/>
            </a:endParaRPr>
          </a:p>
        </p:txBody>
      </p:sp>
      <p:sp>
        <p:nvSpPr>
          <p:cNvPr id="9" name="楕円 8">
            <a:extLst>
              <a:ext uri="{FF2B5EF4-FFF2-40B4-BE49-F238E27FC236}">
                <a16:creationId xmlns:a16="http://schemas.microsoft.com/office/drawing/2014/main" id="{5614C021-DA2C-4E98-A16F-0D405AD23A22}"/>
              </a:ext>
            </a:extLst>
          </p:cNvPr>
          <p:cNvSpPr/>
          <p:nvPr/>
        </p:nvSpPr>
        <p:spPr>
          <a:xfrm>
            <a:off x="7717871" y="318781"/>
            <a:ext cx="964734" cy="964734"/>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OK</a:t>
            </a:r>
            <a:endParaRPr kumimoji="1" lang="ja-JP" altLang="en-US" dirty="0"/>
          </a:p>
        </p:txBody>
      </p:sp>
    </p:spTree>
    <p:extLst>
      <p:ext uri="{BB962C8B-B14F-4D97-AF65-F5344CB8AC3E}">
        <p14:creationId xmlns:p14="http://schemas.microsoft.com/office/powerpoint/2010/main" val="427908944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ABCA02E8-196B-4B7F-BF92-C13BA6F81B88}"/>
              </a:ext>
            </a:extLst>
          </p:cNvPr>
          <p:cNvSpPr txBox="1"/>
          <p:nvPr/>
        </p:nvSpPr>
        <p:spPr>
          <a:xfrm>
            <a:off x="111211" y="657813"/>
            <a:ext cx="6783859" cy="600164"/>
          </a:xfrm>
          <a:prstGeom prst="rect">
            <a:avLst/>
          </a:prstGeom>
          <a:noFill/>
        </p:spPr>
        <p:txBody>
          <a:bodyPr wrap="square" rtlCol="0">
            <a:spAutoFit/>
          </a:bodyPr>
          <a:lstStyle/>
          <a:p>
            <a:pPr>
              <a:lnSpc>
                <a:spcPct val="150000"/>
              </a:lnSpc>
            </a:pPr>
            <a:r>
              <a:rPr lang="en-US" altLang="ja-JP" sz="2400" b="1" dirty="0">
                <a:solidFill>
                  <a:schemeClr val="accent1"/>
                </a:solidFill>
                <a:latin typeface="メイリオ" panose="020B0604030504040204" pitchFamily="50" charset="-128"/>
                <a:ea typeface="メイリオ" panose="020B0604030504040204" pitchFamily="50" charset="-128"/>
              </a:rPr>
              <a:t>Visual Studio Code</a:t>
            </a:r>
            <a:endParaRPr lang="ja-JP" altLang="en-US" sz="2400" b="1" dirty="0">
              <a:solidFill>
                <a:schemeClr val="accent1"/>
              </a:solidFill>
              <a:latin typeface="メイリオ" panose="020B0604030504040204" pitchFamily="50" charset="-128"/>
              <a:ea typeface="メイリオ" panose="020B0604030504040204" pitchFamily="50" charset="-128"/>
            </a:endParaRPr>
          </a:p>
        </p:txBody>
      </p:sp>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47</a:t>
            </a:fld>
            <a:endParaRPr kumimoji="1" lang="ja-JP" altLang="en-US"/>
          </a:p>
        </p:txBody>
      </p:sp>
      <p:sp>
        <p:nvSpPr>
          <p:cNvPr id="16" name="テキスト ボックス 15">
            <a:extLst>
              <a:ext uri="{FF2B5EF4-FFF2-40B4-BE49-F238E27FC236}">
                <a16:creationId xmlns:a16="http://schemas.microsoft.com/office/drawing/2014/main" id="{7C11F730-6E7C-4F0B-BCC6-5E87864DC834}"/>
              </a:ext>
            </a:extLst>
          </p:cNvPr>
          <p:cNvSpPr txBox="1"/>
          <p:nvPr/>
        </p:nvSpPr>
        <p:spPr bwMode="auto">
          <a:xfrm>
            <a:off x="111211" y="1157037"/>
            <a:ext cx="8921578" cy="388568"/>
          </a:xfrm>
          <a:prstGeom prst="rect">
            <a:avLst/>
          </a:prstGeom>
          <a:noFill/>
        </p:spPr>
        <p:txBody>
          <a:bodyPr wrap="square" rtlCol="0">
            <a:spAutoFit/>
          </a:bodyPr>
          <a:lstStyle/>
          <a:p>
            <a:pPr>
              <a:lnSpc>
                <a:spcPct val="150000"/>
              </a:lnSpc>
            </a:pPr>
            <a:r>
              <a:rPr lang="ja-JP" altLang="en-US" sz="1400" dirty="0">
                <a:latin typeface="メイリオ" panose="020B0604030504040204" pitchFamily="50" charset="-128"/>
                <a:ea typeface="メイリオ" panose="020B0604030504040204" pitchFamily="50" charset="-128"/>
              </a:rPr>
              <a:t>　</a:t>
            </a:r>
            <a:r>
              <a:rPr lang="en-US" altLang="ja-JP" sz="1400" dirty="0">
                <a:latin typeface="メイリオ" panose="020B0604030504040204" pitchFamily="50" charset="-128"/>
                <a:ea typeface="メイリオ" panose="020B0604030504040204" pitchFamily="50" charset="-128"/>
              </a:rPr>
              <a:t>【Python Releases for Windows】</a:t>
            </a:r>
            <a:r>
              <a:rPr lang="ja-JP" altLang="en-US" sz="1400" dirty="0">
                <a:latin typeface="メイリオ" panose="020B0604030504040204" pitchFamily="50" charset="-128"/>
                <a:ea typeface="メイリオ" panose="020B0604030504040204" pitchFamily="50" charset="-128"/>
              </a:rPr>
              <a:t>の</a:t>
            </a:r>
            <a:r>
              <a:rPr lang="en-US" altLang="ja-JP" sz="1400" dirty="0">
                <a:latin typeface="メイリオ" panose="020B0604030504040204" pitchFamily="50" charset="-128"/>
                <a:ea typeface="メイリオ" panose="020B0604030504040204" pitchFamily="50" charset="-128"/>
              </a:rPr>
              <a:t>【Latest Python 3 Release - Python 3.●.●】</a:t>
            </a:r>
            <a:r>
              <a:rPr lang="ja-JP" altLang="en-US" sz="1400" dirty="0">
                <a:latin typeface="メイリオ" panose="020B0604030504040204" pitchFamily="50" charset="-128"/>
                <a:ea typeface="メイリオ" panose="020B0604030504040204" pitchFamily="50" charset="-128"/>
              </a:rPr>
              <a:t>をクリックします</a:t>
            </a:r>
            <a:endParaRPr lang="en-US" altLang="ja-JP" sz="1400" dirty="0">
              <a:latin typeface="メイリオ" panose="020B0604030504040204" pitchFamily="50" charset="-128"/>
              <a:ea typeface="メイリオ" panose="020B0604030504040204" pitchFamily="50" charset="-128"/>
            </a:endParaRPr>
          </a:p>
        </p:txBody>
      </p:sp>
      <p:sp>
        <p:nvSpPr>
          <p:cNvPr id="20" name="テキスト ボックス 19">
            <a:extLst>
              <a:ext uri="{FF2B5EF4-FFF2-40B4-BE49-F238E27FC236}">
                <a16:creationId xmlns:a16="http://schemas.microsoft.com/office/drawing/2014/main" id="{1E5370A3-99B1-4F77-BD64-29BF07AF83F1}"/>
              </a:ext>
            </a:extLst>
          </p:cNvPr>
          <p:cNvSpPr txBox="1"/>
          <p:nvPr/>
        </p:nvSpPr>
        <p:spPr>
          <a:xfrm>
            <a:off x="111212" y="117527"/>
            <a:ext cx="5828193"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各種インストール方法</a:t>
            </a:r>
          </a:p>
        </p:txBody>
      </p:sp>
      <p:pic>
        <p:nvPicPr>
          <p:cNvPr id="19" name="図 18" descr="Pythonをダウンロードする(4)">
            <a:extLst>
              <a:ext uri="{FF2B5EF4-FFF2-40B4-BE49-F238E27FC236}">
                <a16:creationId xmlns:a16="http://schemas.microsoft.com/office/drawing/2014/main" id="{79DB276E-E8A7-4FB9-A219-DF40015DCA87}"/>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30089" y="1545605"/>
            <a:ext cx="2991202" cy="1972538"/>
          </a:xfrm>
          <a:prstGeom prst="rect">
            <a:avLst/>
          </a:prstGeom>
          <a:noFill/>
          <a:ln>
            <a:noFill/>
          </a:ln>
        </p:spPr>
      </p:pic>
      <p:sp>
        <p:nvSpPr>
          <p:cNvPr id="10" name="テキスト ボックス 9">
            <a:extLst>
              <a:ext uri="{FF2B5EF4-FFF2-40B4-BE49-F238E27FC236}">
                <a16:creationId xmlns:a16="http://schemas.microsoft.com/office/drawing/2014/main" id="{FA2B9AD3-FEF7-40DF-AD41-B95C91E0F08C}"/>
              </a:ext>
            </a:extLst>
          </p:cNvPr>
          <p:cNvSpPr txBox="1"/>
          <p:nvPr/>
        </p:nvSpPr>
        <p:spPr bwMode="auto">
          <a:xfrm>
            <a:off x="111211" y="3712563"/>
            <a:ext cx="8921578" cy="711733"/>
          </a:xfrm>
          <a:prstGeom prst="rect">
            <a:avLst/>
          </a:prstGeom>
          <a:noFill/>
        </p:spPr>
        <p:txBody>
          <a:bodyPr wrap="square" rtlCol="0">
            <a:spAutoFit/>
          </a:bodyPr>
          <a:lstStyle/>
          <a:p>
            <a:pPr>
              <a:lnSpc>
                <a:spcPct val="150000"/>
              </a:lnSpc>
            </a:pPr>
            <a:r>
              <a:rPr lang="ja-JP" altLang="en-US" sz="1400" dirty="0">
                <a:latin typeface="メイリオ" panose="020B0604030504040204" pitchFamily="50" charset="-128"/>
                <a:ea typeface="メイリオ" panose="020B0604030504040204" pitchFamily="50" charset="-128"/>
              </a:rPr>
              <a:t>　ページ下部の</a:t>
            </a:r>
            <a:r>
              <a:rPr lang="en-US" altLang="ja-JP" sz="1400" dirty="0">
                <a:latin typeface="メイリオ" panose="020B0604030504040204" pitchFamily="50" charset="-128"/>
                <a:ea typeface="メイリオ" panose="020B0604030504040204" pitchFamily="50" charset="-128"/>
              </a:rPr>
              <a:t>【Windows installer (●●-bit)】</a:t>
            </a:r>
            <a:r>
              <a:rPr lang="ja-JP" altLang="en-US" sz="1400" dirty="0">
                <a:latin typeface="メイリオ" panose="020B0604030504040204" pitchFamily="50" charset="-128"/>
                <a:ea typeface="メイリオ" panose="020B0604030504040204" pitchFamily="50" charset="-128"/>
              </a:rPr>
              <a:t>をクリックし、</a:t>
            </a:r>
            <a:r>
              <a:rPr lang="en-US" altLang="ja-JP" sz="1400" dirty="0">
                <a:latin typeface="メイリオ" panose="020B0604030504040204" pitchFamily="50" charset="-128"/>
                <a:ea typeface="メイリオ" panose="020B0604030504040204" pitchFamily="50" charset="-128"/>
              </a:rPr>
              <a:t>Python</a:t>
            </a:r>
            <a:r>
              <a:rPr lang="ja-JP" altLang="en-US" sz="1400" dirty="0">
                <a:latin typeface="メイリオ" panose="020B0604030504040204" pitchFamily="50" charset="-128"/>
                <a:ea typeface="メイリオ" panose="020B0604030504040204" pitchFamily="50" charset="-128"/>
              </a:rPr>
              <a:t>のインストーラーのダウンロードを開始します</a:t>
            </a:r>
            <a:endParaRPr lang="en-US" altLang="ja-JP" sz="1400" dirty="0">
              <a:latin typeface="メイリオ" panose="020B0604030504040204" pitchFamily="50" charset="-128"/>
              <a:ea typeface="メイリオ" panose="020B0604030504040204" pitchFamily="50" charset="-128"/>
            </a:endParaRPr>
          </a:p>
        </p:txBody>
      </p:sp>
      <p:pic>
        <p:nvPicPr>
          <p:cNvPr id="11" name="図 10">
            <a:extLst>
              <a:ext uri="{FF2B5EF4-FFF2-40B4-BE49-F238E27FC236}">
                <a16:creationId xmlns:a16="http://schemas.microsoft.com/office/drawing/2014/main" id="{D33A8808-52A2-4C60-A2CF-C7DB9368E300}"/>
              </a:ext>
            </a:extLst>
          </p:cNvPr>
          <p:cNvPicPr/>
          <p:nvPr/>
        </p:nvPicPr>
        <p:blipFill>
          <a:blip r:embed="rId3"/>
          <a:stretch>
            <a:fillRect/>
          </a:stretch>
        </p:blipFill>
        <p:spPr>
          <a:xfrm>
            <a:off x="2065917" y="4295551"/>
            <a:ext cx="4726940" cy="2306320"/>
          </a:xfrm>
          <a:prstGeom prst="rect">
            <a:avLst/>
          </a:prstGeom>
        </p:spPr>
      </p:pic>
      <p:sp>
        <p:nvSpPr>
          <p:cNvPr id="9" name="楕円 8">
            <a:extLst>
              <a:ext uri="{FF2B5EF4-FFF2-40B4-BE49-F238E27FC236}">
                <a16:creationId xmlns:a16="http://schemas.microsoft.com/office/drawing/2014/main" id="{C9F20C07-B031-4231-951D-6F470CAF4AB2}"/>
              </a:ext>
            </a:extLst>
          </p:cNvPr>
          <p:cNvSpPr/>
          <p:nvPr/>
        </p:nvSpPr>
        <p:spPr>
          <a:xfrm>
            <a:off x="7717871" y="318781"/>
            <a:ext cx="964734" cy="964734"/>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OK</a:t>
            </a:r>
            <a:endParaRPr kumimoji="1" lang="ja-JP" altLang="en-US" dirty="0"/>
          </a:p>
        </p:txBody>
      </p:sp>
    </p:spTree>
    <p:extLst>
      <p:ext uri="{BB962C8B-B14F-4D97-AF65-F5344CB8AC3E}">
        <p14:creationId xmlns:p14="http://schemas.microsoft.com/office/powerpoint/2010/main" val="131723654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ABCA02E8-196B-4B7F-BF92-C13BA6F81B88}"/>
              </a:ext>
            </a:extLst>
          </p:cNvPr>
          <p:cNvSpPr txBox="1"/>
          <p:nvPr/>
        </p:nvSpPr>
        <p:spPr>
          <a:xfrm>
            <a:off x="111211" y="657813"/>
            <a:ext cx="6783859" cy="600164"/>
          </a:xfrm>
          <a:prstGeom prst="rect">
            <a:avLst/>
          </a:prstGeom>
          <a:noFill/>
        </p:spPr>
        <p:txBody>
          <a:bodyPr wrap="square" rtlCol="0">
            <a:spAutoFit/>
          </a:bodyPr>
          <a:lstStyle/>
          <a:p>
            <a:pPr>
              <a:lnSpc>
                <a:spcPct val="150000"/>
              </a:lnSpc>
            </a:pPr>
            <a:r>
              <a:rPr lang="en-US" altLang="ja-JP" sz="2400" b="1" dirty="0">
                <a:solidFill>
                  <a:schemeClr val="accent1"/>
                </a:solidFill>
                <a:latin typeface="メイリオ" panose="020B0604030504040204" pitchFamily="50" charset="-128"/>
                <a:ea typeface="メイリオ" panose="020B0604030504040204" pitchFamily="50" charset="-128"/>
              </a:rPr>
              <a:t>Python</a:t>
            </a:r>
            <a:endParaRPr lang="ja-JP" altLang="en-US" sz="2400" b="1" dirty="0">
              <a:solidFill>
                <a:schemeClr val="accent1"/>
              </a:solidFill>
              <a:latin typeface="メイリオ" panose="020B0604030504040204" pitchFamily="50" charset="-128"/>
              <a:ea typeface="メイリオ" panose="020B0604030504040204" pitchFamily="50" charset="-128"/>
            </a:endParaRPr>
          </a:p>
        </p:txBody>
      </p:sp>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48</a:t>
            </a:fld>
            <a:endParaRPr kumimoji="1" lang="ja-JP" altLang="en-US"/>
          </a:p>
        </p:txBody>
      </p:sp>
      <p:sp>
        <p:nvSpPr>
          <p:cNvPr id="16" name="テキスト ボックス 15">
            <a:extLst>
              <a:ext uri="{FF2B5EF4-FFF2-40B4-BE49-F238E27FC236}">
                <a16:creationId xmlns:a16="http://schemas.microsoft.com/office/drawing/2014/main" id="{7C11F730-6E7C-4F0B-BCC6-5E87864DC834}"/>
              </a:ext>
            </a:extLst>
          </p:cNvPr>
          <p:cNvSpPr txBox="1"/>
          <p:nvPr/>
        </p:nvSpPr>
        <p:spPr bwMode="auto">
          <a:xfrm>
            <a:off x="111211" y="1157037"/>
            <a:ext cx="8921578" cy="2327560"/>
          </a:xfrm>
          <a:prstGeom prst="rect">
            <a:avLst/>
          </a:prstGeom>
          <a:noFill/>
        </p:spPr>
        <p:txBody>
          <a:bodyPr wrap="square" rtlCol="0">
            <a:spAutoFit/>
          </a:bodyPr>
          <a:lstStyle/>
          <a:p>
            <a:pPr>
              <a:lnSpc>
                <a:spcPct val="150000"/>
              </a:lnSpc>
            </a:pPr>
            <a:r>
              <a:rPr lang="ja-JP" altLang="en-US" sz="1400" dirty="0">
                <a:latin typeface="メイリオ" panose="020B0604030504040204" pitchFamily="50" charset="-128"/>
                <a:ea typeface="メイリオ" panose="020B0604030504040204" pitchFamily="50" charset="-128"/>
              </a:rPr>
              <a:t>　</a:t>
            </a:r>
            <a:r>
              <a:rPr lang="en-US" altLang="ja-JP" sz="1400" dirty="0">
                <a:latin typeface="メイリオ" panose="020B0604030504040204" pitchFamily="50" charset="-128"/>
                <a:ea typeface="メイリオ" panose="020B0604030504040204" pitchFamily="50" charset="-128"/>
              </a:rPr>
              <a:t>Python</a:t>
            </a:r>
            <a:r>
              <a:rPr lang="ja-JP" altLang="en-US" sz="1400" dirty="0">
                <a:latin typeface="メイリオ" panose="020B0604030504040204" pitchFamily="50" charset="-128"/>
                <a:ea typeface="メイリオ" panose="020B0604030504040204" pitchFamily="50" charset="-128"/>
              </a:rPr>
              <a:t>のインストーラーをダブルクリックし、インストーラーを起動します</a:t>
            </a:r>
            <a:endParaRPr lang="en-US" altLang="ja-JP" sz="1400" dirty="0">
              <a:latin typeface="メイリオ" panose="020B0604030504040204" pitchFamily="50" charset="-128"/>
              <a:ea typeface="メイリオ" panose="020B0604030504040204" pitchFamily="50" charset="-128"/>
            </a:endParaRPr>
          </a:p>
          <a:p>
            <a:pPr>
              <a:lnSpc>
                <a:spcPct val="150000"/>
              </a:lnSpc>
            </a:pPr>
            <a:r>
              <a:rPr lang="ja-JP" altLang="en-US" sz="1400" dirty="0">
                <a:latin typeface="メイリオ" panose="020B0604030504040204" pitchFamily="50" charset="-128"/>
                <a:ea typeface="メイリオ" panose="020B0604030504040204" pitchFamily="50" charset="-128"/>
              </a:rPr>
              <a:t>　</a:t>
            </a:r>
            <a:r>
              <a:rPr lang="en-US" altLang="ja-JP" sz="1400" dirty="0">
                <a:latin typeface="メイリオ" panose="020B0604030504040204" pitchFamily="50" charset="-128"/>
                <a:ea typeface="メイリオ" panose="020B0604030504040204" pitchFamily="50" charset="-128"/>
              </a:rPr>
              <a:t>【Add Python ●.● to PATH】</a:t>
            </a:r>
            <a:r>
              <a:rPr lang="ja-JP" altLang="en-US" sz="1400" dirty="0">
                <a:latin typeface="メイリオ" panose="020B0604030504040204" pitchFamily="50" charset="-128"/>
                <a:ea typeface="メイリオ" panose="020B0604030504040204" pitchFamily="50" charset="-128"/>
              </a:rPr>
              <a:t>のチェックボックスにチェックを入れ、</a:t>
            </a:r>
            <a:r>
              <a:rPr lang="en-US" altLang="ja-JP" sz="1400" dirty="0">
                <a:latin typeface="メイリオ" panose="020B0604030504040204" pitchFamily="50" charset="-128"/>
                <a:ea typeface="メイリオ" panose="020B0604030504040204" pitchFamily="50" charset="-128"/>
              </a:rPr>
              <a:t>【Install Now】</a:t>
            </a:r>
            <a:r>
              <a:rPr lang="ja-JP" altLang="en-US" sz="1400" dirty="0">
                <a:latin typeface="メイリオ" panose="020B0604030504040204" pitchFamily="50" charset="-128"/>
                <a:ea typeface="メイリオ" panose="020B0604030504040204" pitchFamily="50" charset="-128"/>
              </a:rPr>
              <a:t>をクリックすると、</a:t>
            </a:r>
            <a:r>
              <a:rPr lang="en-US" altLang="ja-JP" sz="1400" dirty="0">
                <a:latin typeface="メイリオ" panose="020B0604030504040204" pitchFamily="50" charset="-128"/>
                <a:ea typeface="メイリオ" panose="020B0604030504040204" pitchFamily="50" charset="-128"/>
              </a:rPr>
              <a:t>Python</a:t>
            </a:r>
            <a:r>
              <a:rPr lang="ja-JP" altLang="en-US" sz="1400" dirty="0">
                <a:latin typeface="メイリオ" panose="020B0604030504040204" pitchFamily="50" charset="-128"/>
                <a:ea typeface="メイリオ" panose="020B0604030504040204" pitchFamily="50" charset="-128"/>
              </a:rPr>
              <a:t>がインストールされます</a:t>
            </a:r>
            <a:endParaRPr lang="en-US" altLang="ja-JP" sz="1400" dirty="0">
              <a:latin typeface="メイリオ" panose="020B0604030504040204" pitchFamily="50" charset="-128"/>
              <a:ea typeface="メイリオ" panose="020B0604030504040204" pitchFamily="50" charset="-128"/>
            </a:endParaRPr>
          </a:p>
          <a:p>
            <a:pPr>
              <a:lnSpc>
                <a:spcPct val="150000"/>
              </a:lnSpc>
            </a:pPr>
            <a:r>
              <a:rPr lang="ja-JP" altLang="en-US" sz="1400" dirty="0">
                <a:latin typeface="メイリオ" panose="020B0604030504040204" pitchFamily="50" charset="-128"/>
                <a:ea typeface="メイリオ" panose="020B0604030504040204" pitchFamily="50" charset="-128"/>
              </a:rPr>
              <a:t>　</a:t>
            </a:r>
            <a:r>
              <a:rPr lang="en-US" altLang="ja-JP" sz="1400" dirty="0">
                <a:latin typeface="メイリオ" panose="020B0604030504040204" pitchFamily="50" charset="-128"/>
                <a:ea typeface="メイリオ" panose="020B0604030504040204" pitchFamily="50" charset="-128"/>
              </a:rPr>
              <a:t>Python</a:t>
            </a:r>
            <a:r>
              <a:rPr lang="ja-JP" altLang="en-US" sz="1400" dirty="0">
                <a:latin typeface="メイリオ" panose="020B0604030504040204" pitchFamily="50" charset="-128"/>
                <a:ea typeface="メイリオ" panose="020B0604030504040204" pitchFamily="50" charset="-128"/>
              </a:rPr>
              <a:t>のインストールが完了すると、</a:t>
            </a:r>
            <a:r>
              <a:rPr lang="en-US" altLang="ja-JP" sz="1400" dirty="0">
                <a:latin typeface="メイリオ" panose="020B0604030504040204" pitchFamily="50" charset="-128"/>
                <a:ea typeface="メイリオ" panose="020B0604030504040204" pitchFamily="50" charset="-128"/>
              </a:rPr>
              <a:t>【Setup was successful】</a:t>
            </a:r>
            <a:r>
              <a:rPr lang="ja-JP" altLang="en-US" sz="1400" dirty="0">
                <a:latin typeface="メイリオ" panose="020B0604030504040204" pitchFamily="50" charset="-128"/>
                <a:ea typeface="メイリオ" panose="020B0604030504040204" pitchFamily="50" charset="-128"/>
              </a:rPr>
              <a:t>と表示されますので、</a:t>
            </a:r>
            <a:r>
              <a:rPr lang="en-US" altLang="ja-JP" sz="1400" dirty="0">
                <a:latin typeface="メイリオ" panose="020B0604030504040204" pitchFamily="50" charset="-128"/>
                <a:ea typeface="メイリオ" panose="020B0604030504040204" pitchFamily="50" charset="-128"/>
              </a:rPr>
              <a:t>【Close】</a:t>
            </a:r>
            <a:r>
              <a:rPr lang="ja-JP" altLang="en-US" sz="1400" dirty="0">
                <a:latin typeface="メイリオ" panose="020B0604030504040204" pitchFamily="50" charset="-128"/>
                <a:ea typeface="メイリオ" panose="020B0604030504040204" pitchFamily="50" charset="-128"/>
              </a:rPr>
              <a:t>をクリックします</a:t>
            </a:r>
          </a:p>
          <a:p>
            <a:pPr>
              <a:lnSpc>
                <a:spcPct val="150000"/>
              </a:lnSpc>
            </a:pPr>
            <a:r>
              <a:rPr lang="ja-JP" altLang="en-US" sz="1400" dirty="0">
                <a:latin typeface="メイリオ" panose="020B0604030504040204" pitchFamily="50" charset="-128"/>
                <a:ea typeface="メイリオ" panose="020B0604030504040204" pitchFamily="50" charset="-128"/>
              </a:rPr>
              <a:t>これで</a:t>
            </a:r>
            <a:r>
              <a:rPr lang="en-US" altLang="ja-JP" sz="1400" dirty="0">
                <a:latin typeface="メイリオ" panose="020B0604030504040204" pitchFamily="50" charset="-128"/>
                <a:ea typeface="メイリオ" panose="020B0604030504040204" pitchFamily="50" charset="-128"/>
              </a:rPr>
              <a:t>Python</a:t>
            </a:r>
            <a:r>
              <a:rPr lang="ja-JP" altLang="en-US" sz="1400" dirty="0">
                <a:latin typeface="メイリオ" panose="020B0604030504040204" pitchFamily="50" charset="-128"/>
                <a:ea typeface="メイリオ" panose="020B0604030504040204" pitchFamily="50" charset="-128"/>
              </a:rPr>
              <a:t>のインストールは完了です。</a:t>
            </a:r>
          </a:p>
          <a:p>
            <a:pPr>
              <a:lnSpc>
                <a:spcPct val="150000"/>
              </a:lnSpc>
            </a:pPr>
            <a:endParaRPr lang="en-US" altLang="ja-JP" sz="1400" dirty="0">
              <a:latin typeface="メイリオ" panose="020B0604030504040204" pitchFamily="50" charset="-128"/>
              <a:ea typeface="メイリオ" panose="020B0604030504040204" pitchFamily="50" charset="-128"/>
            </a:endParaRPr>
          </a:p>
        </p:txBody>
      </p:sp>
      <p:sp>
        <p:nvSpPr>
          <p:cNvPr id="20" name="テキスト ボックス 19">
            <a:extLst>
              <a:ext uri="{FF2B5EF4-FFF2-40B4-BE49-F238E27FC236}">
                <a16:creationId xmlns:a16="http://schemas.microsoft.com/office/drawing/2014/main" id="{1E5370A3-99B1-4F77-BD64-29BF07AF83F1}"/>
              </a:ext>
            </a:extLst>
          </p:cNvPr>
          <p:cNvSpPr txBox="1"/>
          <p:nvPr/>
        </p:nvSpPr>
        <p:spPr>
          <a:xfrm>
            <a:off x="111212" y="117527"/>
            <a:ext cx="5828193"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各種インストール方法</a:t>
            </a:r>
          </a:p>
        </p:txBody>
      </p:sp>
      <p:grpSp>
        <p:nvGrpSpPr>
          <p:cNvPr id="3" name="グループ化 2">
            <a:extLst>
              <a:ext uri="{FF2B5EF4-FFF2-40B4-BE49-F238E27FC236}">
                <a16:creationId xmlns:a16="http://schemas.microsoft.com/office/drawing/2014/main" id="{481F9B00-B028-4D3F-9899-A1A23BF59840}"/>
              </a:ext>
            </a:extLst>
          </p:cNvPr>
          <p:cNvGrpSpPr/>
          <p:nvPr/>
        </p:nvGrpSpPr>
        <p:grpSpPr>
          <a:xfrm>
            <a:off x="1228026" y="3429000"/>
            <a:ext cx="6019145" cy="2861469"/>
            <a:chOff x="1353861" y="2044829"/>
            <a:chExt cx="6019145" cy="2861469"/>
          </a:xfrm>
        </p:grpSpPr>
        <p:pic>
          <p:nvPicPr>
            <p:cNvPr id="14" name="図 13" descr="Pythonをインストールする(1)">
              <a:extLst>
                <a:ext uri="{FF2B5EF4-FFF2-40B4-BE49-F238E27FC236}">
                  <a16:creationId xmlns:a16="http://schemas.microsoft.com/office/drawing/2014/main" id="{E5AA224E-5401-4A44-B616-FE64D7C3C540}"/>
                </a:ext>
              </a:extLst>
            </p:cNvPr>
            <p:cNvPicPr/>
            <p:nvPr/>
          </p:nvPicPr>
          <p:blipFill rotWithShape="1">
            <a:blip r:embed="rId2">
              <a:extLst>
                <a:ext uri="{28A0092B-C50C-407E-A947-70E740481C1C}">
                  <a14:useLocalDpi xmlns:a14="http://schemas.microsoft.com/office/drawing/2010/main" val="0"/>
                </a:ext>
              </a:extLst>
            </a:blip>
            <a:srcRect t="28170" r="7067"/>
            <a:stretch/>
          </p:blipFill>
          <p:spPr bwMode="auto">
            <a:xfrm>
              <a:off x="1353861" y="2044829"/>
              <a:ext cx="6019145" cy="2861469"/>
            </a:xfrm>
            <a:prstGeom prst="rect">
              <a:avLst/>
            </a:prstGeom>
            <a:noFill/>
            <a:ln>
              <a:noFill/>
            </a:ln>
            <a:extLst>
              <a:ext uri="{53640926-AAD7-44D8-BBD7-CCE9431645EC}">
                <a14:shadowObscured xmlns:a14="http://schemas.microsoft.com/office/drawing/2010/main"/>
              </a:ext>
            </a:extLst>
          </p:spPr>
        </p:pic>
        <p:sp>
          <p:nvSpPr>
            <p:cNvPr id="12" name="正方形/長方形 11">
              <a:extLst>
                <a:ext uri="{FF2B5EF4-FFF2-40B4-BE49-F238E27FC236}">
                  <a16:creationId xmlns:a16="http://schemas.microsoft.com/office/drawing/2014/main" id="{91C6B503-88B4-40C1-8188-D536CE221110}"/>
                </a:ext>
              </a:extLst>
            </p:cNvPr>
            <p:cNvSpPr/>
            <p:nvPr/>
          </p:nvSpPr>
          <p:spPr>
            <a:xfrm>
              <a:off x="3134360" y="4558181"/>
              <a:ext cx="175260" cy="16065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ja-JP" altLang="en-US"/>
            </a:p>
          </p:txBody>
        </p:sp>
        <p:sp>
          <p:nvSpPr>
            <p:cNvPr id="13" name="正方形/長方形 12">
              <a:extLst>
                <a:ext uri="{FF2B5EF4-FFF2-40B4-BE49-F238E27FC236}">
                  <a16:creationId xmlns:a16="http://schemas.microsoft.com/office/drawing/2014/main" id="{2A07FA57-FC05-4F1A-A267-1DFB0424025F}"/>
                </a:ext>
              </a:extLst>
            </p:cNvPr>
            <p:cNvSpPr/>
            <p:nvPr/>
          </p:nvSpPr>
          <p:spPr>
            <a:xfrm>
              <a:off x="3134360" y="2044829"/>
              <a:ext cx="3760710" cy="1344801"/>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ja-JP" altLang="en-US"/>
            </a:p>
          </p:txBody>
        </p:sp>
      </p:grpSp>
      <p:sp>
        <p:nvSpPr>
          <p:cNvPr id="10" name="楕円 9">
            <a:extLst>
              <a:ext uri="{FF2B5EF4-FFF2-40B4-BE49-F238E27FC236}">
                <a16:creationId xmlns:a16="http://schemas.microsoft.com/office/drawing/2014/main" id="{DCF2F31E-3FDD-4C56-9420-6C7FCE8E3BC6}"/>
              </a:ext>
            </a:extLst>
          </p:cNvPr>
          <p:cNvSpPr/>
          <p:nvPr/>
        </p:nvSpPr>
        <p:spPr>
          <a:xfrm>
            <a:off x="7717871" y="318781"/>
            <a:ext cx="964734" cy="964734"/>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OK</a:t>
            </a:r>
            <a:endParaRPr kumimoji="1" lang="ja-JP" altLang="en-US" dirty="0"/>
          </a:p>
        </p:txBody>
      </p:sp>
    </p:spTree>
    <p:extLst>
      <p:ext uri="{BB962C8B-B14F-4D97-AF65-F5344CB8AC3E}">
        <p14:creationId xmlns:p14="http://schemas.microsoft.com/office/powerpoint/2010/main" val="1646348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四角形: 角を丸くする 7">
            <a:extLst>
              <a:ext uri="{FF2B5EF4-FFF2-40B4-BE49-F238E27FC236}">
                <a16:creationId xmlns:a16="http://schemas.microsoft.com/office/drawing/2014/main" id="{0696E98D-4E74-4E23-8379-E7F2B02510AD}"/>
              </a:ext>
            </a:extLst>
          </p:cNvPr>
          <p:cNvSpPr/>
          <p:nvPr/>
        </p:nvSpPr>
        <p:spPr>
          <a:xfrm>
            <a:off x="988504" y="2542188"/>
            <a:ext cx="2127448" cy="1976795"/>
          </a:xfrm>
          <a:prstGeom prst="roundRec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accent5"/>
                </a:solidFill>
                <a:latin typeface="メイリオ" panose="020B0604030504040204" pitchFamily="50" charset="-128"/>
                <a:ea typeface="メイリオ" panose="020B0604030504040204" pitchFamily="50" charset="-128"/>
              </a:rPr>
              <a:t>モジュール</a:t>
            </a:r>
            <a:endParaRPr kumimoji="1" lang="en-US" altLang="ja-JP" b="1" dirty="0">
              <a:solidFill>
                <a:schemeClr val="accent5"/>
              </a:solidFill>
              <a:latin typeface="メイリオ" panose="020B0604030504040204" pitchFamily="50" charset="-128"/>
              <a:ea typeface="メイリオ" panose="020B0604030504040204" pitchFamily="50" charset="-128"/>
            </a:endParaRPr>
          </a:p>
          <a:p>
            <a:pPr algn="ctr"/>
            <a:endParaRPr kumimoji="1" lang="en-US" altLang="ja-JP" b="1" dirty="0">
              <a:solidFill>
                <a:schemeClr val="accent5"/>
              </a:solidFill>
              <a:latin typeface="メイリオ" panose="020B0604030504040204" pitchFamily="50" charset="-128"/>
              <a:ea typeface="メイリオ" panose="020B0604030504040204" pitchFamily="50" charset="-128"/>
            </a:endParaRPr>
          </a:p>
          <a:p>
            <a:pPr algn="ctr"/>
            <a:endParaRPr kumimoji="1" lang="en-US" altLang="ja-JP" b="1" dirty="0">
              <a:solidFill>
                <a:schemeClr val="accent5"/>
              </a:solidFill>
              <a:latin typeface="メイリオ" panose="020B0604030504040204" pitchFamily="50" charset="-128"/>
              <a:ea typeface="メイリオ" panose="020B0604030504040204" pitchFamily="50" charset="-128"/>
            </a:endParaRPr>
          </a:p>
          <a:p>
            <a:pPr algn="ctr"/>
            <a:endParaRPr kumimoji="1" lang="en-US" altLang="ja-JP" b="1" dirty="0">
              <a:solidFill>
                <a:schemeClr val="accent5"/>
              </a:solidFill>
              <a:latin typeface="メイリオ" panose="020B0604030504040204" pitchFamily="50" charset="-128"/>
              <a:ea typeface="メイリオ" panose="020B0604030504040204" pitchFamily="50" charset="-128"/>
            </a:endParaRPr>
          </a:p>
          <a:p>
            <a:pPr algn="ctr"/>
            <a:endParaRPr kumimoji="1" lang="en-US" altLang="ja-JP" b="1" dirty="0">
              <a:solidFill>
                <a:schemeClr val="accent5"/>
              </a:solidFill>
              <a:latin typeface="メイリオ" panose="020B0604030504040204" pitchFamily="50" charset="-128"/>
              <a:ea typeface="メイリオ" panose="020B0604030504040204" pitchFamily="50" charset="-128"/>
            </a:endParaRPr>
          </a:p>
          <a:p>
            <a:pPr algn="ctr"/>
            <a:r>
              <a:rPr kumimoji="1" lang="ja-JP" altLang="en-US" sz="1050" dirty="0">
                <a:solidFill>
                  <a:schemeClr val="tx1"/>
                </a:solidFill>
                <a:latin typeface="メイリオ" panose="020B0604030504040204" pitchFamily="50" charset="-128"/>
                <a:ea typeface="メイリオ" panose="020B0604030504040204" pitchFamily="50" charset="-128"/>
              </a:rPr>
              <a:t>拡張子が「</a:t>
            </a:r>
            <a:r>
              <a:rPr kumimoji="1" lang="en-US" altLang="ja-JP" sz="1050" dirty="0">
                <a:solidFill>
                  <a:schemeClr val="tx1"/>
                </a:solidFill>
                <a:latin typeface="メイリオ" panose="020B0604030504040204" pitchFamily="50" charset="-128"/>
                <a:ea typeface="メイリオ" panose="020B0604030504040204" pitchFamily="50" charset="-128"/>
              </a:rPr>
              <a:t>.</a:t>
            </a:r>
            <a:r>
              <a:rPr kumimoji="1" lang="en-US" altLang="ja-JP" sz="1050" dirty="0" err="1">
                <a:solidFill>
                  <a:schemeClr val="tx1"/>
                </a:solidFill>
                <a:latin typeface="メイリオ" panose="020B0604030504040204" pitchFamily="50" charset="-128"/>
                <a:ea typeface="メイリオ" panose="020B0604030504040204" pitchFamily="50" charset="-128"/>
              </a:rPr>
              <a:t>py</a:t>
            </a:r>
            <a:r>
              <a:rPr kumimoji="1" lang="ja-JP" altLang="en-US" sz="1050" dirty="0">
                <a:solidFill>
                  <a:schemeClr val="tx1"/>
                </a:solidFill>
                <a:latin typeface="メイリオ" panose="020B0604030504040204" pitchFamily="50" charset="-128"/>
                <a:ea typeface="メイリオ" panose="020B0604030504040204" pitchFamily="50" charset="-128"/>
              </a:rPr>
              <a:t>」のファイル</a:t>
            </a:r>
            <a:endParaRPr kumimoji="1" lang="en-US" altLang="ja-JP" sz="1050" dirty="0">
              <a:solidFill>
                <a:schemeClr val="tx1"/>
              </a:solidFill>
              <a:latin typeface="メイリオ" panose="020B0604030504040204" pitchFamily="50" charset="-128"/>
              <a:ea typeface="メイリオ" panose="020B0604030504040204" pitchFamily="50" charset="-128"/>
            </a:endParaRPr>
          </a:p>
          <a:p>
            <a:pPr algn="ctr"/>
            <a:r>
              <a:rPr kumimoji="1" lang="ja-JP" altLang="en-US" sz="1050" dirty="0">
                <a:solidFill>
                  <a:schemeClr val="tx1"/>
                </a:solidFill>
                <a:latin typeface="メイリオ" panose="020B0604030504040204" pitchFamily="50" charset="-128"/>
                <a:ea typeface="メイリオ" panose="020B0604030504040204" pitchFamily="50" charset="-128"/>
              </a:rPr>
              <a:t>単体でも動く</a:t>
            </a:r>
            <a:endParaRPr kumimoji="1" lang="ja-JP" altLang="en-US" sz="1200" dirty="0">
              <a:solidFill>
                <a:schemeClr val="tx1"/>
              </a:solidFill>
              <a:latin typeface="メイリオ" panose="020B0604030504040204" pitchFamily="50" charset="-128"/>
              <a:ea typeface="メイリオ" panose="020B0604030504040204" pitchFamily="50" charset="-128"/>
            </a:endParaRPr>
          </a:p>
        </p:txBody>
      </p:sp>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4</a:t>
            </a:fld>
            <a:endParaRPr kumimoji="1" lang="ja-JP" altLang="en-US"/>
          </a:p>
        </p:txBody>
      </p:sp>
      <p:sp>
        <p:nvSpPr>
          <p:cNvPr id="42" name="テキスト ボックス 41">
            <a:extLst>
              <a:ext uri="{FF2B5EF4-FFF2-40B4-BE49-F238E27FC236}">
                <a16:creationId xmlns:a16="http://schemas.microsoft.com/office/drawing/2014/main" id="{50B2579F-4FA1-49C7-9128-C011AF1164F5}"/>
              </a:ext>
            </a:extLst>
          </p:cNvPr>
          <p:cNvSpPr txBox="1"/>
          <p:nvPr/>
        </p:nvSpPr>
        <p:spPr>
          <a:xfrm>
            <a:off x="161075" y="657813"/>
            <a:ext cx="4738096" cy="600164"/>
          </a:xfrm>
          <a:prstGeom prst="rect">
            <a:avLst/>
          </a:prstGeom>
          <a:noFill/>
        </p:spPr>
        <p:txBody>
          <a:bodyPr wrap="square" rtlCol="0">
            <a:spAutoFit/>
          </a:bodyPr>
          <a:lstStyle/>
          <a:p>
            <a:pPr>
              <a:lnSpc>
                <a:spcPct val="150000"/>
              </a:lnSpc>
            </a:pPr>
            <a:r>
              <a:rPr lang="ja-JP" altLang="en-US" sz="2400" b="1" dirty="0">
                <a:solidFill>
                  <a:schemeClr val="accent1"/>
                </a:solidFill>
                <a:latin typeface="メイリオ" panose="020B0604030504040204" pitchFamily="50" charset="-128"/>
                <a:ea typeface="メイリオ" panose="020B0604030504040204" pitchFamily="50" charset="-128"/>
              </a:rPr>
              <a:t>違いがわかれば覚えやすい</a:t>
            </a:r>
            <a:endParaRPr lang="zh-TW" altLang="en-US" sz="2400" b="1" dirty="0">
              <a:solidFill>
                <a:schemeClr val="accent1"/>
              </a:solidFill>
              <a:latin typeface="メイリオ" panose="020B0604030504040204" pitchFamily="50" charset="-128"/>
              <a:ea typeface="メイリオ" panose="020B0604030504040204" pitchFamily="50" charset="-128"/>
            </a:endParaRPr>
          </a:p>
        </p:txBody>
      </p:sp>
      <p:sp>
        <p:nvSpPr>
          <p:cNvPr id="10" name="テキスト ボックス 9">
            <a:extLst>
              <a:ext uri="{FF2B5EF4-FFF2-40B4-BE49-F238E27FC236}">
                <a16:creationId xmlns:a16="http://schemas.microsoft.com/office/drawing/2014/main" id="{32ADA412-2421-48DC-BF66-2CF68B3AF5CE}"/>
              </a:ext>
            </a:extLst>
          </p:cNvPr>
          <p:cNvSpPr txBox="1"/>
          <p:nvPr/>
        </p:nvSpPr>
        <p:spPr>
          <a:xfrm>
            <a:off x="111212" y="117527"/>
            <a:ext cx="5828193"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ライブラリってなに？</a:t>
            </a:r>
          </a:p>
        </p:txBody>
      </p:sp>
      <p:sp>
        <p:nvSpPr>
          <p:cNvPr id="6" name="テキスト ボックス 5">
            <a:extLst>
              <a:ext uri="{FF2B5EF4-FFF2-40B4-BE49-F238E27FC236}">
                <a16:creationId xmlns:a16="http://schemas.microsoft.com/office/drawing/2014/main" id="{D7F3B760-4945-45F6-A71A-A15E134E19FA}"/>
              </a:ext>
            </a:extLst>
          </p:cNvPr>
          <p:cNvSpPr txBox="1"/>
          <p:nvPr/>
        </p:nvSpPr>
        <p:spPr bwMode="auto">
          <a:xfrm>
            <a:off x="272514" y="1117864"/>
            <a:ext cx="8242836" cy="1358064"/>
          </a:xfrm>
          <a:prstGeom prst="rect">
            <a:avLst/>
          </a:prstGeom>
          <a:noFill/>
        </p:spPr>
        <p:txBody>
          <a:bodyPr wrap="square" rtlCol="0">
            <a:spAutoFit/>
          </a:bodyPr>
          <a:lstStyle/>
          <a:p>
            <a:pPr>
              <a:lnSpc>
                <a:spcPct val="150000"/>
              </a:lnSpc>
            </a:pPr>
            <a:r>
              <a:rPr lang="ja-JP" altLang="en-US" sz="1400" dirty="0">
                <a:latin typeface="メイリオ" panose="020B0604030504040204" pitchFamily="50" charset="-128"/>
                <a:ea typeface="メイリオ" panose="020B0604030504040204" pitchFamily="50" charset="-128"/>
              </a:rPr>
              <a:t>　ライブラリとは、</a:t>
            </a:r>
            <a:r>
              <a:rPr lang="ja-JP" altLang="en-US" sz="1400" b="1" u="sng" dirty="0">
                <a:solidFill>
                  <a:schemeClr val="accent6"/>
                </a:solidFill>
                <a:latin typeface="メイリオ" panose="020B0604030504040204" pitchFamily="50" charset="-128"/>
                <a:ea typeface="メイリオ" panose="020B0604030504040204" pitchFamily="50" charset="-128"/>
              </a:rPr>
              <a:t>既にいろんな機能が書かれたプログラム</a:t>
            </a:r>
            <a:r>
              <a:rPr lang="ja-JP" altLang="en-US" sz="1400" dirty="0">
                <a:latin typeface="メイリオ" panose="020B0604030504040204" pitchFamily="50" charset="-128"/>
                <a:ea typeface="メイリオ" panose="020B0604030504040204" pitchFamily="50" charset="-128"/>
              </a:rPr>
              <a:t>のようなものです</a:t>
            </a:r>
            <a:endParaRPr lang="en-US" altLang="ja-JP" sz="1400" dirty="0">
              <a:latin typeface="メイリオ" panose="020B0604030504040204" pitchFamily="50" charset="-128"/>
              <a:ea typeface="メイリオ" panose="020B0604030504040204" pitchFamily="50" charset="-128"/>
            </a:endParaRPr>
          </a:p>
          <a:p>
            <a:pPr>
              <a:lnSpc>
                <a:spcPct val="150000"/>
              </a:lnSpc>
            </a:pPr>
            <a:r>
              <a:rPr lang="ja-JP" altLang="en-US" sz="1400" dirty="0">
                <a:latin typeface="メイリオ" panose="020B0604030504040204" pitchFamily="50" charset="-128"/>
                <a:ea typeface="メイリオ" panose="020B0604030504040204" pitchFamily="50" charset="-128"/>
              </a:rPr>
              <a:t>　これを使うことによって、</a:t>
            </a:r>
            <a:r>
              <a:rPr lang="ja-JP" altLang="en-US" sz="1400" b="1" u="sng" dirty="0">
                <a:solidFill>
                  <a:schemeClr val="accent6"/>
                </a:solidFill>
                <a:latin typeface="メイリオ" panose="020B0604030504040204" pitchFamily="50" charset="-128"/>
                <a:ea typeface="メイリオ" panose="020B0604030504040204" pitchFamily="50" charset="-128"/>
              </a:rPr>
              <a:t>ゼロからプログラムを組まなくてもいい</a:t>
            </a:r>
            <a:r>
              <a:rPr lang="ja-JP" altLang="en-US" sz="1400" dirty="0">
                <a:latin typeface="メイリオ" panose="020B0604030504040204" pitchFamily="50" charset="-128"/>
                <a:ea typeface="メイリオ" panose="020B0604030504040204" pitchFamily="50" charset="-128"/>
              </a:rPr>
              <a:t>ことがあります</a:t>
            </a:r>
            <a:endParaRPr lang="en-US" altLang="ja-JP" sz="1400" dirty="0">
              <a:latin typeface="メイリオ" panose="020B0604030504040204" pitchFamily="50" charset="-128"/>
              <a:ea typeface="メイリオ" panose="020B0604030504040204" pitchFamily="50" charset="-128"/>
            </a:endParaRPr>
          </a:p>
          <a:p>
            <a:pPr>
              <a:lnSpc>
                <a:spcPct val="150000"/>
              </a:lnSpc>
            </a:pPr>
            <a:r>
              <a:rPr lang="ja-JP" altLang="en-US" sz="1400" dirty="0">
                <a:latin typeface="メイリオ" panose="020B0604030504040204" pitchFamily="50" charset="-128"/>
                <a:ea typeface="メイリオ" panose="020B0604030504040204" pitchFamily="50" charset="-128"/>
              </a:rPr>
              <a:t>　ライブラリだけで考えてしまうとわかりづらいと思うので、他のことと併せて覚えていきましょう</a:t>
            </a:r>
            <a:endParaRPr lang="en-US" altLang="ja-JP" sz="1400" dirty="0">
              <a:latin typeface="メイリオ" panose="020B0604030504040204" pitchFamily="50" charset="-128"/>
              <a:ea typeface="メイリオ" panose="020B0604030504040204" pitchFamily="50" charset="-128"/>
            </a:endParaRPr>
          </a:p>
          <a:p>
            <a:pPr>
              <a:lnSpc>
                <a:spcPct val="150000"/>
              </a:lnSpc>
            </a:pPr>
            <a:r>
              <a:rPr lang="ja-JP" altLang="en-US" sz="1400" dirty="0">
                <a:latin typeface="メイリオ" panose="020B0604030504040204" pitchFamily="50" charset="-128"/>
                <a:ea typeface="メイリオ" panose="020B0604030504040204" pitchFamily="50" charset="-128"/>
              </a:rPr>
              <a:t>　下の図のように覚えることがオススメです</a:t>
            </a:r>
            <a:endParaRPr lang="en-US" altLang="ja-JP" sz="1400" dirty="0">
              <a:latin typeface="メイリオ" panose="020B0604030504040204" pitchFamily="50" charset="-128"/>
              <a:ea typeface="メイリオ" panose="020B0604030504040204" pitchFamily="50" charset="-128"/>
            </a:endParaRPr>
          </a:p>
        </p:txBody>
      </p:sp>
      <p:pic>
        <p:nvPicPr>
          <p:cNvPr id="2050" name="Picture 2" descr="Pythonのファイルのシンボル | 無料のアイコン">
            <a:extLst>
              <a:ext uri="{FF2B5EF4-FFF2-40B4-BE49-F238E27FC236}">
                <a16:creationId xmlns:a16="http://schemas.microsoft.com/office/drawing/2014/main" id="{9A6E8B0E-ED9F-4F4C-8740-76DF2C8C64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53150" y="3081107"/>
            <a:ext cx="798155" cy="798155"/>
          </a:xfrm>
          <a:prstGeom prst="rect">
            <a:avLst/>
          </a:prstGeom>
          <a:noFill/>
          <a:extLst>
            <a:ext uri="{909E8E84-426E-40DD-AFC4-6F175D3DCCD1}">
              <a14:hiddenFill xmlns:a14="http://schemas.microsoft.com/office/drawing/2010/main">
                <a:solidFill>
                  <a:srgbClr val="FFFFFF"/>
                </a:solidFill>
              </a14:hiddenFill>
            </a:ext>
          </a:extLst>
        </p:spPr>
      </p:pic>
      <p:sp>
        <p:nvSpPr>
          <p:cNvPr id="22" name="四角形: 角を丸くする 21">
            <a:extLst>
              <a:ext uri="{FF2B5EF4-FFF2-40B4-BE49-F238E27FC236}">
                <a16:creationId xmlns:a16="http://schemas.microsoft.com/office/drawing/2014/main" id="{10342BD7-4481-4877-BF94-D39D3DB3307F}"/>
              </a:ext>
            </a:extLst>
          </p:cNvPr>
          <p:cNvSpPr/>
          <p:nvPr/>
        </p:nvSpPr>
        <p:spPr>
          <a:xfrm>
            <a:off x="988504" y="4652614"/>
            <a:ext cx="2127448" cy="1976795"/>
          </a:xfrm>
          <a:prstGeom prst="roundRect">
            <a:avLst/>
          </a:prstGeom>
          <a:solidFill>
            <a:schemeClr val="bg1"/>
          </a:solidFill>
          <a:ln>
            <a:solidFill>
              <a:srgbClr val="FF7C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rgbClr val="FF7C80"/>
                </a:solidFill>
                <a:latin typeface="メイリオ" panose="020B0604030504040204" pitchFamily="50" charset="-128"/>
                <a:ea typeface="メイリオ" panose="020B0604030504040204" pitchFamily="50" charset="-128"/>
              </a:rPr>
              <a:t>パッケージ</a:t>
            </a:r>
            <a:endParaRPr kumimoji="1" lang="en-US" altLang="ja-JP" b="1" dirty="0">
              <a:solidFill>
                <a:srgbClr val="FF7C80"/>
              </a:solidFill>
              <a:latin typeface="メイリオ" panose="020B0604030504040204" pitchFamily="50" charset="-128"/>
              <a:ea typeface="メイリオ" panose="020B0604030504040204" pitchFamily="50" charset="-128"/>
            </a:endParaRPr>
          </a:p>
          <a:p>
            <a:pPr algn="ctr"/>
            <a:endParaRPr kumimoji="1" lang="en-US" altLang="ja-JP" b="1" dirty="0">
              <a:solidFill>
                <a:schemeClr val="accent5"/>
              </a:solidFill>
              <a:latin typeface="メイリオ" panose="020B0604030504040204" pitchFamily="50" charset="-128"/>
              <a:ea typeface="メイリオ" panose="020B0604030504040204" pitchFamily="50" charset="-128"/>
            </a:endParaRPr>
          </a:p>
          <a:p>
            <a:pPr algn="ctr"/>
            <a:endParaRPr kumimoji="1" lang="en-US" altLang="ja-JP" b="1" dirty="0">
              <a:solidFill>
                <a:schemeClr val="accent5"/>
              </a:solidFill>
              <a:latin typeface="メイリオ" panose="020B0604030504040204" pitchFamily="50" charset="-128"/>
              <a:ea typeface="メイリオ" panose="020B0604030504040204" pitchFamily="50" charset="-128"/>
            </a:endParaRPr>
          </a:p>
          <a:p>
            <a:pPr algn="ctr"/>
            <a:endParaRPr kumimoji="1" lang="en-US" altLang="ja-JP" b="1" dirty="0">
              <a:solidFill>
                <a:schemeClr val="accent5"/>
              </a:solidFill>
              <a:latin typeface="メイリオ" panose="020B0604030504040204" pitchFamily="50" charset="-128"/>
              <a:ea typeface="メイリオ" panose="020B0604030504040204" pitchFamily="50" charset="-128"/>
            </a:endParaRPr>
          </a:p>
          <a:p>
            <a:pPr algn="ctr"/>
            <a:endParaRPr kumimoji="1" lang="en-US" altLang="ja-JP" b="1" dirty="0">
              <a:solidFill>
                <a:schemeClr val="accent5"/>
              </a:solidFill>
              <a:latin typeface="メイリオ" panose="020B0604030504040204" pitchFamily="50" charset="-128"/>
              <a:ea typeface="メイリオ" panose="020B0604030504040204" pitchFamily="50" charset="-128"/>
            </a:endParaRPr>
          </a:p>
          <a:p>
            <a:pPr algn="ctr"/>
            <a:r>
              <a:rPr kumimoji="1" lang="ja-JP" altLang="en-US" sz="1050" dirty="0">
                <a:solidFill>
                  <a:schemeClr val="tx1"/>
                </a:solidFill>
                <a:latin typeface="メイリオ" panose="020B0604030504040204" pitchFamily="50" charset="-128"/>
                <a:ea typeface="メイリオ" panose="020B0604030504040204" pitchFamily="50" charset="-128"/>
              </a:rPr>
              <a:t>モジュールの集まったもの</a:t>
            </a:r>
            <a:endParaRPr kumimoji="1" lang="ja-JP" altLang="en-US" sz="1200" dirty="0">
              <a:solidFill>
                <a:schemeClr val="tx1"/>
              </a:solidFill>
              <a:latin typeface="メイリオ" panose="020B0604030504040204" pitchFamily="50" charset="-128"/>
              <a:ea typeface="メイリオ" panose="020B0604030504040204" pitchFamily="50" charset="-128"/>
            </a:endParaRPr>
          </a:p>
        </p:txBody>
      </p:sp>
      <p:pic>
        <p:nvPicPr>
          <p:cNvPr id="18" name="Picture 2" descr="Pythonのファイルのシンボル | 無料のアイコン">
            <a:extLst>
              <a:ext uri="{FF2B5EF4-FFF2-40B4-BE49-F238E27FC236}">
                <a16:creationId xmlns:a16="http://schemas.microsoft.com/office/drawing/2014/main" id="{EEB6C05B-BAEE-48C4-919D-C6FFD045AA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26436" y="5148625"/>
            <a:ext cx="402542" cy="40254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Pythonのファイルのシンボル | 無料のアイコン">
            <a:extLst>
              <a:ext uri="{FF2B5EF4-FFF2-40B4-BE49-F238E27FC236}">
                <a16:creationId xmlns:a16="http://schemas.microsoft.com/office/drawing/2014/main" id="{5D77DDED-48A8-4A4C-B472-41E02F7685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3655" y="5148625"/>
            <a:ext cx="402542" cy="402542"/>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descr="Pythonのファイルのシンボル | 無料のアイコン">
            <a:extLst>
              <a:ext uri="{FF2B5EF4-FFF2-40B4-BE49-F238E27FC236}">
                <a16:creationId xmlns:a16="http://schemas.microsoft.com/office/drawing/2014/main" id="{F1AA2D8C-1F91-43F9-85D1-BDC4F48E44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1962" y="5148625"/>
            <a:ext cx="402542" cy="402542"/>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Pythonのファイルのシンボル | 無料のアイコン">
            <a:extLst>
              <a:ext uri="{FF2B5EF4-FFF2-40B4-BE49-F238E27FC236}">
                <a16:creationId xmlns:a16="http://schemas.microsoft.com/office/drawing/2014/main" id="{20BBF1DC-AFE0-42A8-9D09-62B346DC5F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23576" y="5644636"/>
            <a:ext cx="402542" cy="402542"/>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Pythonのファイルのシンボル | 無料のアイコン">
            <a:extLst>
              <a:ext uri="{FF2B5EF4-FFF2-40B4-BE49-F238E27FC236}">
                <a16:creationId xmlns:a16="http://schemas.microsoft.com/office/drawing/2014/main" id="{4B2EE63C-9194-42DF-BE7C-61F0C8DB4E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0795" y="5644636"/>
            <a:ext cx="402542" cy="402542"/>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descr="Pythonのファイルのシンボル | 無料のアイコン">
            <a:extLst>
              <a:ext uri="{FF2B5EF4-FFF2-40B4-BE49-F238E27FC236}">
                <a16:creationId xmlns:a16="http://schemas.microsoft.com/office/drawing/2014/main" id="{AA7A14B7-4FEA-4A4B-BDB5-6B2F98D9C1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79102" y="5644636"/>
            <a:ext cx="402542" cy="402542"/>
          </a:xfrm>
          <a:prstGeom prst="rect">
            <a:avLst/>
          </a:prstGeom>
          <a:noFill/>
          <a:extLst>
            <a:ext uri="{909E8E84-426E-40DD-AFC4-6F175D3DCCD1}">
              <a14:hiddenFill xmlns:a14="http://schemas.microsoft.com/office/drawing/2010/main">
                <a:solidFill>
                  <a:srgbClr val="FFFFFF"/>
                </a:solidFill>
              </a14:hiddenFill>
            </a:ext>
          </a:extLst>
        </p:spPr>
      </p:pic>
      <p:sp>
        <p:nvSpPr>
          <p:cNvPr id="26" name="四角形: 角を丸くする 25">
            <a:extLst>
              <a:ext uri="{FF2B5EF4-FFF2-40B4-BE49-F238E27FC236}">
                <a16:creationId xmlns:a16="http://schemas.microsoft.com/office/drawing/2014/main" id="{AF6F398C-CBD8-46A4-ACC6-41D4600DFBFB}"/>
              </a:ext>
            </a:extLst>
          </p:cNvPr>
          <p:cNvSpPr/>
          <p:nvPr/>
        </p:nvSpPr>
        <p:spPr>
          <a:xfrm>
            <a:off x="3346316" y="2542188"/>
            <a:ext cx="2127448" cy="1976795"/>
          </a:xfrm>
          <a:prstGeom prst="round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accent6"/>
                </a:solidFill>
                <a:latin typeface="メイリオ" panose="020B0604030504040204" pitchFamily="50" charset="-128"/>
                <a:ea typeface="メイリオ" panose="020B0604030504040204" pitchFamily="50" charset="-128"/>
              </a:rPr>
              <a:t>コンポーネント</a:t>
            </a:r>
            <a:endParaRPr kumimoji="1" lang="en-US" altLang="ja-JP" b="1" dirty="0">
              <a:solidFill>
                <a:schemeClr val="accent6"/>
              </a:solidFill>
              <a:latin typeface="メイリオ" panose="020B0604030504040204" pitchFamily="50" charset="-128"/>
              <a:ea typeface="メイリオ" panose="020B0604030504040204" pitchFamily="50" charset="-128"/>
            </a:endParaRPr>
          </a:p>
          <a:p>
            <a:pPr algn="ctr"/>
            <a:endParaRPr kumimoji="1" lang="en-US" altLang="ja-JP" b="1" dirty="0">
              <a:solidFill>
                <a:schemeClr val="accent5"/>
              </a:solidFill>
              <a:latin typeface="メイリオ" panose="020B0604030504040204" pitchFamily="50" charset="-128"/>
              <a:ea typeface="メイリオ" panose="020B0604030504040204" pitchFamily="50" charset="-128"/>
            </a:endParaRPr>
          </a:p>
          <a:p>
            <a:pPr algn="ctr"/>
            <a:endParaRPr kumimoji="1" lang="en-US" altLang="ja-JP" b="1" dirty="0">
              <a:solidFill>
                <a:schemeClr val="accent5"/>
              </a:solidFill>
              <a:latin typeface="メイリオ" panose="020B0604030504040204" pitchFamily="50" charset="-128"/>
              <a:ea typeface="メイリオ" panose="020B0604030504040204" pitchFamily="50" charset="-128"/>
            </a:endParaRPr>
          </a:p>
          <a:p>
            <a:pPr algn="ctr"/>
            <a:endParaRPr kumimoji="1" lang="en-US" altLang="ja-JP" b="1" dirty="0">
              <a:solidFill>
                <a:schemeClr val="accent5"/>
              </a:solidFill>
              <a:latin typeface="メイリオ" panose="020B0604030504040204" pitchFamily="50" charset="-128"/>
              <a:ea typeface="メイリオ" panose="020B0604030504040204" pitchFamily="50" charset="-128"/>
            </a:endParaRPr>
          </a:p>
          <a:p>
            <a:pPr algn="ctr"/>
            <a:endParaRPr kumimoji="1" lang="en-US" altLang="ja-JP" b="1" dirty="0">
              <a:solidFill>
                <a:schemeClr val="accent5"/>
              </a:solidFill>
              <a:latin typeface="メイリオ" panose="020B0604030504040204" pitchFamily="50" charset="-128"/>
              <a:ea typeface="メイリオ" panose="020B0604030504040204" pitchFamily="50" charset="-128"/>
            </a:endParaRPr>
          </a:p>
          <a:p>
            <a:pPr algn="ctr"/>
            <a:r>
              <a:rPr kumimoji="1" lang="ja-JP" altLang="en-US" sz="1050" dirty="0">
                <a:solidFill>
                  <a:schemeClr val="tx1"/>
                </a:solidFill>
                <a:latin typeface="メイリオ" panose="020B0604030504040204" pitchFamily="50" charset="-128"/>
                <a:ea typeface="メイリオ" panose="020B0604030504040204" pitchFamily="50" charset="-128"/>
              </a:rPr>
              <a:t>拡張子が「</a:t>
            </a:r>
            <a:r>
              <a:rPr kumimoji="1" lang="en-US" altLang="ja-JP" sz="1050" dirty="0">
                <a:solidFill>
                  <a:schemeClr val="tx1"/>
                </a:solidFill>
                <a:latin typeface="メイリオ" panose="020B0604030504040204" pitchFamily="50" charset="-128"/>
                <a:ea typeface="メイリオ" panose="020B0604030504040204" pitchFamily="50" charset="-128"/>
              </a:rPr>
              <a:t>.</a:t>
            </a:r>
            <a:r>
              <a:rPr kumimoji="1" lang="en-US" altLang="ja-JP" sz="1050" dirty="0" err="1">
                <a:solidFill>
                  <a:schemeClr val="tx1"/>
                </a:solidFill>
                <a:latin typeface="メイリオ" panose="020B0604030504040204" pitchFamily="50" charset="-128"/>
                <a:ea typeface="メイリオ" panose="020B0604030504040204" pitchFamily="50" charset="-128"/>
              </a:rPr>
              <a:t>py</a:t>
            </a:r>
            <a:r>
              <a:rPr kumimoji="1" lang="ja-JP" altLang="en-US" sz="1050" dirty="0">
                <a:solidFill>
                  <a:schemeClr val="tx1"/>
                </a:solidFill>
                <a:latin typeface="メイリオ" panose="020B0604030504040204" pitchFamily="50" charset="-128"/>
                <a:ea typeface="メイリオ" panose="020B0604030504040204" pitchFamily="50" charset="-128"/>
              </a:rPr>
              <a:t>」のファイル</a:t>
            </a:r>
            <a:endParaRPr kumimoji="1" lang="en-US" altLang="ja-JP" sz="1050" dirty="0">
              <a:solidFill>
                <a:schemeClr val="tx1"/>
              </a:solidFill>
              <a:latin typeface="メイリオ" panose="020B0604030504040204" pitchFamily="50" charset="-128"/>
              <a:ea typeface="メイリオ" panose="020B0604030504040204" pitchFamily="50" charset="-128"/>
            </a:endParaRPr>
          </a:p>
          <a:p>
            <a:pPr algn="ctr"/>
            <a:r>
              <a:rPr kumimoji="1" lang="ja-JP" altLang="en-US" sz="1050" dirty="0">
                <a:solidFill>
                  <a:schemeClr val="tx1"/>
                </a:solidFill>
                <a:latin typeface="メイリオ" panose="020B0604030504040204" pitchFamily="50" charset="-128"/>
                <a:ea typeface="メイリオ" panose="020B0604030504040204" pitchFamily="50" charset="-128"/>
              </a:rPr>
              <a:t>単体では動かない</a:t>
            </a:r>
            <a:endParaRPr kumimoji="1" lang="ja-JP" altLang="en-US" sz="1200" dirty="0">
              <a:solidFill>
                <a:schemeClr val="tx1"/>
              </a:solidFill>
              <a:latin typeface="メイリオ" panose="020B0604030504040204" pitchFamily="50" charset="-128"/>
              <a:ea typeface="メイリオ" panose="020B0604030504040204" pitchFamily="50" charset="-128"/>
            </a:endParaRPr>
          </a:p>
        </p:txBody>
      </p:sp>
      <p:pic>
        <p:nvPicPr>
          <p:cNvPr id="27" name="Picture 2" descr="Pythonのファイルのシンボル | 無料のアイコン">
            <a:extLst>
              <a:ext uri="{FF2B5EF4-FFF2-40B4-BE49-F238E27FC236}">
                <a16:creationId xmlns:a16="http://schemas.microsoft.com/office/drawing/2014/main" id="{ED2A2F73-0640-4118-9B4E-0C4B137DCC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10962" y="3081107"/>
            <a:ext cx="798155" cy="798155"/>
          </a:xfrm>
          <a:prstGeom prst="rect">
            <a:avLst/>
          </a:prstGeom>
          <a:noFill/>
          <a:extLst>
            <a:ext uri="{909E8E84-426E-40DD-AFC4-6F175D3DCCD1}">
              <a14:hiddenFill xmlns:a14="http://schemas.microsoft.com/office/drawing/2010/main">
                <a:solidFill>
                  <a:srgbClr val="FFFFFF"/>
                </a:solidFill>
              </a14:hiddenFill>
            </a:ext>
          </a:extLst>
        </p:spPr>
      </p:pic>
      <p:sp>
        <p:nvSpPr>
          <p:cNvPr id="28" name="四角形: 角を丸くする 27">
            <a:extLst>
              <a:ext uri="{FF2B5EF4-FFF2-40B4-BE49-F238E27FC236}">
                <a16:creationId xmlns:a16="http://schemas.microsoft.com/office/drawing/2014/main" id="{6CB67929-BB4A-48CC-A06E-5A05231CC5E2}"/>
              </a:ext>
            </a:extLst>
          </p:cNvPr>
          <p:cNvSpPr/>
          <p:nvPr/>
        </p:nvSpPr>
        <p:spPr>
          <a:xfrm>
            <a:off x="3346316" y="4656238"/>
            <a:ext cx="2127448" cy="1976795"/>
          </a:xfrm>
          <a:prstGeom prst="roundRect">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accent4"/>
                </a:solidFill>
                <a:latin typeface="メイリオ" panose="020B0604030504040204" pitchFamily="50" charset="-128"/>
                <a:ea typeface="メイリオ" panose="020B0604030504040204" pitchFamily="50" charset="-128"/>
              </a:rPr>
              <a:t>ライブラリ</a:t>
            </a:r>
            <a:endParaRPr kumimoji="1" lang="en-US" altLang="ja-JP" b="1" dirty="0">
              <a:solidFill>
                <a:schemeClr val="accent4"/>
              </a:solidFill>
              <a:latin typeface="メイリオ" panose="020B0604030504040204" pitchFamily="50" charset="-128"/>
              <a:ea typeface="メイリオ" panose="020B0604030504040204" pitchFamily="50" charset="-128"/>
            </a:endParaRPr>
          </a:p>
          <a:p>
            <a:pPr algn="ctr"/>
            <a:endParaRPr kumimoji="1" lang="en-US" altLang="ja-JP" b="1" dirty="0">
              <a:solidFill>
                <a:schemeClr val="accent5"/>
              </a:solidFill>
              <a:latin typeface="メイリオ" panose="020B0604030504040204" pitchFamily="50" charset="-128"/>
              <a:ea typeface="メイリオ" panose="020B0604030504040204" pitchFamily="50" charset="-128"/>
            </a:endParaRPr>
          </a:p>
          <a:p>
            <a:pPr algn="ctr"/>
            <a:endParaRPr kumimoji="1" lang="en-US" altLang="ja-JP" b="1" dirty="0">
              <a:solidFill>
                <a:schemeClr val="accent5"/>
              </a:solidFill>
              <a:latin typeface="メイリオ" panose="020B0604030504040204" pitchFamily="50" charset="-128"/>
              <a:ea typeface="メイリオ" panose="020B0604030504040204" pitchFamily="50" charset="-128"/>
            </a:endParaRPr>
          </a:p>
          <a:p>
            <a:pPr algn="ctr"/>
            <a:endParaRPr kumimoji="1" lang="en-US" altLang="ja-JP" b="1" dirty="0">
              <a:solidFill>
                <a:schemeClr val="accent5"/>
              </a:solidFill>
              <a:latin typeface="メイリオ" panose="020B0604030504040204" pitchFamily="50" charset="-128"/>
              <a:ea typeface="メイリオ" panose="020B0604030504040204" pitchFamily="50" charset="-128"/>
            </a:endParaRPr>
          </a:p>
          <a:p>
            <a:pPr algn="ctr"/>
            <a:endParaRPr kumimoji="1" lang="en-US" altLang="ja-JP" b="1" dirty="0">
              <a:solidFill>
                <a:schemeClr val="accent5"/>
              </a:solidFill>
              <a:latin typeface="メイリオ" panose="020B0604030504040204" pitchFamily="50" charset="-128"/>
              <a:ea typeface="メイリオ" panose="020B0604030504040204" pitchFamily="50" charset="-128"/>
            </a:endParaRPr>
          </a:p>
          <a:p>
            <a:pPr algn="ctr"/>
            <a:r>
              <a:rPr kumimoji="1" lang="ja-JP" altLang="en-US" sz="1050" dirty="0">
                <a:solidFill>
                  <a:schemeClr val="tx1"/>
                </a:solidFill>
                <a:latin typeface="メイリオ" panose="020B0604030504040204" pitchFamily="50" charset="-128"/>
                <a:ea typeface="メイリオ" panose="020B0604030504040204" pitchFamily="50" charset="-128"/>
              </a:rPr>
              <a:t>複数の機能のまとめられたプログラム</a:t>
            </a:r>
            <a:endParaRPr kumimoji="1" lang="en-US" altLang="ja-JP" sz="1050" dirty="0">
              <a:solidFill>
                <a:schemeClr val="tx1"/>
              </a:solidFill>
              <a:latin typeface="メイリオ" panose="020B0604030504040204" pitchFamily="50" charset="-128"/>
              <a:ea typeface="メイリオ" panose="020B0604030504040204" pitchFamily="50" charset="-128"/>
            </a:endParaRPr>
          </a:p>
          <a:p>
            <a:pPr algn="ctr"/>
            <a:r>
              <a:rPr kumimoji="1" lang="ja-JP" altLang="en-US" sz="1050" dirty="0">
                <a:solidFill>
                  <a:schemeClr val="tx1"/>
                </a:solidFill>
                <a:latin typeface="メイリオ" panose="020B0604030504040204" pitchFamily="50" charset="-128"/>
                <a:ea typeface="メイリオ" panose="020B0604030504040204" pitchFamily="50" charset="-128"/>
              </a:rPr>
              <a:t>単体では動かない</a:t>
            </a:r>
            <a:endParaRPr kumimoji="1" lang="ja-JP" altLang="en-US" sz="1200" dirty="0">
              <a:solidFill>
                <a:schemeClr val="tx1"/>
              </a:solidFill>
              <a:latin typeface="メイリオ" panose="020B0604030504040204" pitchFamily="50" charset="-128"/>
              <a:ea typeface="メイリオ" panose="020B0604030504040204" pitchFamily="50" charset="-128"/>
            </a:endParaRPr>
          </a:p>
        </p:txBody>
      </p:sp>
      <p:pic>
        <p:nvPicPr>
          <p:cNvPr id="29" name="Picture 2" descr="Pythonのファイルのシンボル | 無料のアイコン">
            <a:extLst>
              <a:ext uri="{FF2B5EF4-FFF2-40B4-BE49-F238E27FC236}">
                <a16:creationId xmlns:a16="http://schemas.microsoft.com/office/drawing/2014/main" id="{47E262CB-75EA-4A36-9D18-23F0F77F72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10962" y="5131847"/>
            <a:ext cx="798155" cy="798155"/>
          </a:xfrm>
          <a:prstGeom prst="rect">
            <a:avLst/>
          </a:prstGeom>
          <a:noFill/>
          <a:extLst>
            <a:ext uri="{909E8E84-426E-40DD-AFC4-6F175D3DCCD1}">
              <a14:hiddenFill xmlns:a14="http://schemas.microsoft.com/office/drawing/2010/main">
                <a:solidFill>
                  <a:srgbClr val="FFFFFF"/>
                </a:solidFill>
              </a14:hiddenFill>
            </a:ext>
          </a:extLst>
        </p:spPr>
      </p:pic>
      <p:sp>
        <p:nvSpPr>
          <p:cNvPr id="30" name="楕円 29">
            <a:extLst>
              <a:ext uri="{FF2B5EF4-FFF2-40B4-BE49-F238E27FC236}">
                <a16:creationId xmlns:a16="http://schemas.microsoft.com/office/drawing/2014/main" id="{30136B52-3EAA-42E2-8D9E-767B18F89344}"/>
              </a:ext>
            </a:extLst>
          </p:cNvPr>
          <p:cNvSpPr/>
          <p:nvPr/>
        </p:nvSpPr>
        <p:spPr>
          <a:xfrm>
            <a:off x="7717871" y="318781"/>
            <a:ext cx="964734" cy="964734"/>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OK</a:t>
            </a:r>
            <a:endParaRPr kumimoji="1" lang="ja-JP" altLang="en-US" dirty="0"/>
          </a:p>
        </p:txBody>
      </p:sp>
      <p:pic>
        <p:nvPicPr>
          <p:cNvPr id="31" name="図 30" descr="テーブル, 異なる, 多い, 束 が含まれている画像&#10;&#10;自動的に生成された説明">
            <a:extLst>
              <a:ext uri="{FF2B5EF4-FFF2-40B4-BE49-F238E27FC236}">
                <a16:creationId xmlns:a16="http://schemas.microsoft.com/office/drawing/2014/main" id="{7752D3C4-F66D-4935-834C-155BE420F65C}"/>
              </a:ext>
            </a:extLst>
          </p:cNvPr>
          <p:cNvPicPr>
            <a:picLocks noChangeAspect="1"/>
          </p:cNvPicPr>
          <p:nvPr/>
        </p:nvPicPr>
        <p:blipFill rotWithShape="1">
          <a:blip r:embed="rId3">
            <a:extLst>
              <a:ext uri="{28A0092B-C50C-407E-A947-70E740481C1C}">
                <a14:useLocalDpi xmlns:a14="http://schemas.microsoft.com/office/drawing/2010/main" val="0"/>
              </a:ext>
            </a:extLst>
          </a:blip>
          <a:srcRect l="70625" t="70528" r="18349"/>
          <a:stretch/>
        </p:blipFill>
        <p:spPr>
          <a:xfrm>
            <a:off x="5655437" y="3074071"/>
            <a:ext cx="1880707" cy="3555338"/>
          </a:xfrm>
          <a:prstGeom prst="rect">
            <a:avLst/>
          </a:prstGeom>
        </p:spPr>
      </p:pic>
    </p:spTree>
    <p:extLst>
      <p:ext uri="{BB962C8B-B14F-4D97-AF65-F5344CB8AC3E}">
        <p14:creationId xmlns:p14="http://schemas.microsoft.com/office/powerpoint/2010/main" val="62870426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ABCA02E8-196B-4B7F-BF92-C13BA6F81B88}"/>
              </a:ext>
            </a:extLst>
          </p:cNvPr>
          <p:cNvSpPr txBox="1"/>
          <p:nvPr/>
        </p:nvSpPr>
        <p:spPr>
          <a:xfrm>
            <a:off x="111211" y="657813"/>
            <a:ext cx="6783859" cy="600164"/>
          </a:xfrm>
          <a:prstGeom prst="rect">
            <a:avLst/>
          </a:prstGeom>
          <a:noFill/>
        </p:spPr>
        <p:txBody>
          <a:bodyPr wrap="square" rtlCol="0">
            <a:spAutoFit/>
          </a:bodyPr>
          <a:lstStyle/>
          <a:p>
            <a:pPr>
              <a:lnSpc>
                <a:spcPct val="150000"/>
              </a:lnSpc>
            </a:pPr>
            <a:r>
              <a:rPr lang="en-US" altLang="ja-JP" sz="2400" b="1" dirty="0">
                <a:solidFill>
                  <a:schemeClr val="accent1"/>
                </a:solidFill>
                <a:latin typeface="メイリオ" panose="020B0604030504040204" pitchFamily="50" charset="-128"/>
                <a:ea typeface="メイリオ" panose="020B0604030504040204" pitchFamily="50" charset="-128"/>
              </a:rPr>
              <a:t>Visual Studio Code</a:t>
            </a:r>
            <a:endParaRPr lang="ja-JP" altLang="en-US" sz="2400" b="1" dirty="0">
              <a:solidFill>
                <a:schemeClr val="accent1"/>
              </a:solidFill>
              <a:latin typeface="メイリオ" panose="020B0604030504040204" pitchFamily="50" charset="-128"/>
              <a:ea typeface="メイリオ" panose="020B0604030504040204" pitchFamily="50" charset="-128"/>
            </a:endParaRPr>
          </a:p>
        </p:txBody>
      </p:sp>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49</a:t>
            </a:fld>
            <a:endParaRPr kumimoji="1" lang="ja-JP" altLang="en-US"/>
          </a:p>
        </p:txBody>
      </p:sp>
      <p:sp>
        <p:nvSpPr>
          <p:cNvPr id="16" name="テキスト ボックス 15">
            <a:extLst>
              <a:ext uri="{FF2B5EF4-FFF2-40B4-BE49-F238E27FC236}">
                <a16:creationId xmlns:a16="http://schemas.microsoft.com/office/drawing/2014/main" id="{7C11F730-6E7C-4F0B-BCC6-5E87864DC834}"/>
              </a:ext>
            </a:extLst>
          </p:cNvPr>
          <p:cNvSpPr txBox="1"/>
          <p:nvPr/>
        </p:nvSpPr>
        <p:spPr bwMode="auto">
          <a:xfrm>
            <a:off x="111211" y="1157037"/>
            <a:ext cx="8921578" cy="388568"/>
          </a:xfrm>
          <a:prstGeom prst="rect">
            <a:avLst/>
          </a:prstGeom>
          <a:noFill/>
        </p:spPr>
        <p:txBody>
          <a:bodyPr wrap="square" rtlCol="0">
            <a:spAutoFit/>
          </a:bodyPr>
          <a:lstStyle/>
          <a:p>
            <a:pPr>
              <a:lnSpc>
                <a:spcPct val="150000"/>
              </a:lnSpc>
            </a:pPr>
            <a:r>
              <a:rPr lang="ja-JP" altLang="en-US" sz="1400" dirty="0">
                <a:latin typeface="メイリオ" panose="020B0604030504040204" pitchFamily="50" charset="-128"/>
                <a:ea typeface="メイリオ" panose="020B0604030504040204" pitchFamily="50" charset="-128"/>
              </a:rPr>
              <a:t>　</a:t>
            </a:r>
            <a:r>
              <a:rPr lang="en-US" altLang="ja-JP" sz="1400" dirty="0">
                <a:latin typeface="メイリオ" panose="020B0604030504040204" pitchFamily="50" charset="-128"/>
                <a:ea typeface="メイリオ" panose="020B0604030504040204" pitchFamily="50" charset="-128"/>
              </a:rPr>
              <a:t>Visual Studio Code</a:t>
            </a:r>
            <a:r>
              <a:rPr lang="ja-JP" altLang="en-US" sz="1400" dirty="0">
                <a:latin typeface="メイリオ" panose="020B0604030504040204" pitchFamily="50" charset="-128"/>
                <a:ea typeface="メイリオ" panose="020B0604030504040204" pitchFamily="50" charset="-128"/>
              </a:rPr>
              <a:t>の</a:t>
            </a:r>
            <a:r>
              <a:rPr lang="en-US" altLang="ja-JP" sz="1400" dirty="0">
                <a:latin typeface="メイリオ" panose="020B0604030504040204" pitchFamily="50" charset="-128"/>
                <a:ea typeface="メイリオ" panose="020B0604030504040204" pitchFamily="50" charset="-128"/>
              </a:rPr>
              <a:t>Web</a:t>
            </a:r>
            <a:r>
              <a:rPr lang="ja-JP" altLang="en-US" sz="1400" dirty="0">
                <a:latin typeface="メイリオ" panose="020B0604030504040204" pitchFamily="50" charset="-128"/>
                <a:ea typeface="メイリオ" panose="020B0604030504040204" pitchFamily="50" charset="-128"/>
              </a:rPr>
              <a:t>サイトにアクセスして、</a:t>
            </a:r>
            <a:r>
              <a:rPr lang="en-US" altLang="ja-JP" sz="1400" dirty="0">
                <a:latin typeface="メイリオ" panose="020B0604030504040204" pitchFamily="50" charset="-128"/>
                <a:ea typeface="メイリオ" panose="020B0604030504040204" pitchFamily="50" charset="-128"/>
              </a:rPr>
              <a:t>【Download now】</a:t>
            </a:r>
            <a:r>
              <a:rPr lang="ja-JP" altLang="en-US" sz="1400" dirty="0">
                <a:latin typeface="メイリオ" panose="020B0604030504040204" pitchFamily="50" charset="-128"/>
                <a:ea typeface="メイリオ" panose="020B0604030504040204" pitchFamily="50" charset="-128"/>
              </a:rPr>
              <a:t>をクリックします</a:t>
            </a:r>
            <a:endParaRPr lang="en-US" altLang="ja-JP" sz="1400" dirty="0">
              <a:latin typeface="メイリオ" panose="020B0604030504040204" pitchFamily="50" charset="-128"/>
              <a:ea typeface="メイリオ" panose="020B0604030504040204" pitchFamily="50" charset="-128"/>
            </a:endParaRPr>
          </a:p>
        </p:txBody>
      </p:sp>
      <p:sp>
        <p:nvSpPr>
          <p:cNvPr id="20" name="テキスト ボックス 19">
            <a:extLst>
              <a:ext uri="{FF2B5EF4-FFF2-40B4-BE49-F238E27FC236}">
                <a16:creationId xmlns:a16="http://schemas.microsoft.com/office/drawing/2014/main" id="{1E5370A3-99B1-4F77-BD64-29BF07AF83F1}"/>
              </a:ext>
            </a:extLst>
          </p:cNvPr>
          <p:cNvSpPr txBox="1"/>
          <p:nvPr/>
        </p:nvSpPr>
        <p:spPr>
          <a:xfrm>
            <a:off x="111212" y="117527"/>
            <a:ext cx="5828193"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各種インストール方法</a:t>
            </a:r>
          </a:p>
        </p:txBody>
      </p:sp>
      <p:sp>
        <p:nvSpPr>
          <p:cNvPr id="10" name="テキスト ボックス 9">
            <a:extLst>
              <a:ext uri="{FF2B5EF4-FFF2-40B4-BE49-F238E27FC236}">
                <a16:creationId xmlns:a16="http://schemas.microsoft.com/office/drawing/2014/main" id="{FA2B9AD3-FEF7-40DF-AD41-B95C91E0F08C}"/>
              </a:ext>
            </a:extLst>
          </p:cNvPr>
          <p:cNvSpPr txBox="1"/>
          <p:nvPr/>
        </p:nvSpPr>
        <p:spPr bwMode="auto">
          <a:xfrm>
            <a:off x="111211" y="3962573"/>
            <a:ext cx="8921578" cy="711733"/>
          </a:xfrm>
          <a:prstGeom prst="rect">
            <a:avLst/>
          </a:prstGeom>
          <a:noFill/>
        </p:spPr>
        <p:txBody>
          <a:bodyPr wrap="square" rtlCol="0">
            <a:spAutoFit/>
          </a:bodyPr>
          <a:lstStyle/>
          <a:p>
            <a:pPr>
              <a:lnSpc>
                <a:spcPct val="150000"/>
              </a:lnSpc>
            </a:pPr>
            <a:r>
              <a:rPr lang="ja-JP" altLang="en-US" sz="1400" dirty="0">
                <a:latin typeface="メイリオ" panose="020B0604030504040204" pitchFamily="50" charset="-128"/>
                <a:ea typeface="メイリオ" panose="020B0604030504040204" pitchFamily="50" charset="-128"/>
              </a:rPr>
              <a:t>　</a:t>
            </a:r>
            <a:r>
              <a:rPr lang="en-US" altLang="ja-JP" sz="1400" dirty="0">
                <a:latin typeface="メイリオ" panose="020B0604030504040204" pitchFamily="50" charset="-128"/>
                <a:ea typeface="メイリオ" panose="020B0604030504040204" pitchFamily="50" charset="-128"/>
              </a:rPr>
              <a:t>【Windows】</a:t>
            </a:r>
            <a:r>
              <a:rPr lang="ja-JP" altLang="en-US" sz="1400" dirty="0">
                <a:latin typeface="メイリオ" panose="020B0604030504040204" pitchFamily="50" charset="-128"/>
                <a:ea typeface="メイリオ" panose="020B0604030504040204" pitchFamily="50" charset="-128"/>
              </a:rPr>
              <a:t>のダウンロードマークをクリックし、</a:t>
            </a:r>
            <a:r>
              <a:rPr lang="en-US" altLang="ja-JP" sz="1400" dirty="0">
                <a:latin typeface="メイリオ" panose="020B0604030504040204" pitchFamily="50" charset="-128"/>
                <a:ea typeface="メイリオ" panose="020B0604030504040204" pitchFamily="50" charset="-128"/>
              </a:rPr>
              <a:t>Visual Studio Code</a:t>
            </a:r>
            <a:r>
              <a:rPr lang="ja-JP" altLang="en-US" sz="1400" dirty="0">
                <a:latin typeface="メイリオ" panose="020B0604030504040204" pitchFamily="50" charset="-128"/>
                <a:ea typeface="メイリオ" panose="020B0604030504040204" pitchFamily="50" charset="-128"/>
              </a:rPr>
              <a:t>のインストーラーのダウンロードを開始します</a:t>
            </a:r>
            <a:endParaRPr lang="en-US" altLang="ja-JP" sz="1400" dirty="0">
              <a:latin typeface="メイリオ" panose="020B0604030504040204" pitchFamily="50" charset="-128"/>
              <a:ea typeface="メイリオ" panose="020B0604030504040204" pitchFamily="50" charset="-128"/>
            </a:endParaRPr>
          </a:p>
        </p:txBody>
      </p:sp>
      <p:grpSp>
        <p:nvGrpSpPr>
          <p:cNvPr id="3" name="グループ化 2">
            <a:extLst>
              <a:ext uri="{FF2B5EF4-FFF2-40B4-BE49-F238E27FC236}">
                <a16:creationId xmlns:a16="http://schemas.microsoft.com/office/drawing/2014/main" id="{D03487C8-3E6B-453D-8A37-7EA17E201A54}"/>
              </a:ext>
            </a:extLst>
          </p:cNvPr>
          <p:cNvGrpSpPr/>
          <p:nvPr/>
        </p:nvGrpSpPr>
        <p:grpSpPr>
          <a:xfrm>
            <a:off x="2508287" y="1576878"/>
            <a:ext cx="4294505" cy="2385695"/>
            <a:chOff x="2508287" y="1576878"/>
            <a:chExt cx="4294505" cy="2385695"/>
          </a:xfrm>
        </p:grpSpPr>
        <p:pic>
          <p:nvPicPr>
            <p:cNvPr id="12" name="図 11">
              <a:extLst>
                <a:ext uri="{FF2B5EF4-FFF2-40B4-BE49-F238E27FC236}">
                  <a16:creationId xmlns:a16="http://schemas.microsoft.com/office/drawing/2014/main" id="{CE48ACB6-8C61-4B17-A873-3369C830C5B6}"/>
                </a:ext>
              </a:extLst>
            </p:cNvPr>
            <p:cNvPicPr/>
            <p:nvPr/>
          </p:nvPicPr>
          <p:blipFill>
            <a:blip r:embed="rId2"/>
            <a:stretch>
              <a:fillRect/>
            </a:stretch>
          </p:blipFill>
          <p:spPr>
            <a:xfrm>
              <a:off x="2508287" y="1576878"/>
              <a:ext cx="4294505" cy="2385695"/>
            </a:xfrm>
            <a:prstGeom prst="rect">
              <a:avLst/>
            </a:prstGeom>
          </p:spPr>
        </p:pic>
        <p:sp>
          <p:nvSpPr>
            <p:cNvPr id="14" name="正方形/長方形 13">
              <a:extLst>
                <a:ext uri="{FF2B5EF4-FFF2-40B4-BE49-F238E27FC236}">
                  <a16:creationId xmlns:a16="http://schemas.microsoft.com/office/drawing/2014/main" id="{6E6D3761-0C04-4854-846C-AB60377DA0FA}"/>
                </a:ext>
              </a:extLst>
            </p:cNvPr>
            <p:cNvSpPr/>
            <p:nvPr/>
          </p:nvSpPr>
          <p:spPr>
            <a:xfrm>
              <a:off x="2525065" y="3390399"/>
              <a:ext cx="805180" cy="36830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ja-JP" altLang="en-US"/>
            </a:p>
          </p:txBody>
        </p:sp>
      </p:grpSp>
      <p:grpSp>
        <p:nvGrpSpPr>
          <p:cNvPr id="4" name="グループ化 3">
            <a:extLst>
              <a:ext uri="{FF2B5EF4-FFF2-40B4-BE49-F238E27FC236}">
                <a16:creationId xmlns:a16="http://schemas.microsoft.com/office/drawing/2014/main" id="{432E93BA-C6F1-425D-B0A1-BDEEFC73D05C}"/>
              </a:ext>
            </a:extLst>
          </p:cNvPr>
          <p:cNvGrpSpPr/>
          <p:nvPr/>
        </p:nvGrpSpPr>
        <p:grpSpPr>
          <a:xfrm>
            <a:off x="2927655" y="4396670"/>
            <a:ext cx="3110350" cy="2237318"/>
            <a:chOff x="2927655" y="4396670"/>
            <a:chExt cx="3110350" cy="2237318"/>
          </a:xfrm>
        </p:grpSpPr>
        <p:pic>
          <p:nvPicPr>
            <p:cNvPr id="15" name="図 14">
              <a:extLst>
                <a:ext uri="{FF2B5EF4-FFF2-40B4-BE49-F238E27FC236}">
                  <a16:creationId xmlns:a16="http://schemas.microsoft.com/office/drawing/2014/main" id="{20733066-CA6D-481E-8E2F-DF7F25BABB77}"/>
                </a:ext>
              </a:extLst>
            </p:cNvPr>
            <p:cNvPicPr/>
            <p:nvPr/>
          </p:nvPicPr>
          <p:blipFill>
            <a:blip r:embed="rId3"/>
            <a:stretch>
              <a:fillRect/>
            </a:stretch>
          </p:blipFill>
          <p:spPr>
            <a:xfrm>
              <a:off x="2927655" y="4396670"/>
              <a:ext cx="3110350" cy="2237318"/>
            </a:xfrm>
            <a:prstGeom prst="rect">
              <a:avLst/>
            </a:prstGeom>
          </p:spPr>
        </p:pic>
        <p:sp>
          <p:nvSpPr>
            <p:cNvPr id="17" name="正方形/長方形 16">
              <a:extLst>
                <a:ext uri="{FF2B5EF4-FFF2-40B4-BE49-F238E27FC236}">
                  <a16:creationId xmlns:a16="http://schemas.microsoft.com/office/drawing/2014/main" id="{263EA6B9-9CB9-4A80-B3E2-7FC6E120767F}"/>
                </a:ext>
              </a:extLst>
            </p:cNvPr>
            <p:cNvSpPr/>
            <p:nvPr/>
          </p:nvSpPr>
          <p:spPr>
            <a:xfrm>
              <a:off x="3399589" y="5922628"/>
              <a:ext cx="920742" cy="31950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ja-JP" altLang="en-US"/>
            </a:p>
          </p:txBody>
        </p:sp>
      </p:grpSp>
      <p:sp>
        <p:nvSpPr>
          <p:cNvPr id="13" name="楕円 12">
            <a:extLst>
              <a:ext uri="{FF2B5EF4-FFF2-40B4-BE49-F238E27FC236}">
                <a16:creationId xmlns:a16="http://schemas.microsoft.com/office/drawing/2014/main" id="{3476329E-DBED-4A7E-A9DC-B848C5BD5B4D}"/>
              </a:ext>
            </a:extLst>
          </p:cNvPr>
          <p:cNvSpPr/>
          <p:nvPr/>
        </p:nvSpPr>
        <p:spPr>
          <a:xfrm>
            <a:off x="7717871" y="318781"/>
            <a:ext cx="964734" cy="964734"/>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OK</a:t>
            </a:r>
            <a:endParaRPr kumimoji="1" lang="ja-JP" altLang="en-US" dirty="0"/>
          </a:p>
        </p:txBody>
      </p:sp>
    </p:spTree>
    <p:extLst>
      <p:ext uri="{BB962C8B-B14F-4D97-AF65-F5344CB8AC3E}">
        <p14:creationId xmlns:p14="http://schemas.microsoft.com/office/powerpoint/2010/main" val="165419649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ABCA02E8-196B-4B7F-BF92-C13BA6F81B88}"/>
              </a:ext>
            </a:extLst>
          </p:cNvPr>
          <p:cNvSpPr txBox="1"/>
          <p:nvPr/>
        </p:nvSpPr>
        <p:spPr>
          <a:xfrm>
            <a:off x="111211" y="657813"/>
            <a:ext cx="6783859" cy="600164"/>
          </a:xfrm>
          <a:prstGeom prst="rect">
            <a:avLst/>
          </a:prstGeom>
          <a:noFill/>
        </p:spPr>
        <p:txBody>
          <a:bodyPr wrap="square" rtlCol="0">
            <a:spAutoFit/>
          </a:bodyPr>
          <a:lstStyle/>
          <a:p>
            <a:pPr>
              <a:lnSpc>
                <a:spcPct val="150000"/>
              </a:lnSpc>
            </a:pPr>
            <a:r>
              <a:rPr lang="en-US" altLang="ja-JP" sz="2400" b="1" dirty="0">
                <a:solidFill>
                  <a:schemeClr val="accent1"/>
                </a:solidFill>
                <a:latin typeface="メイリオ" panose="020B0604030504040204" pitchFamily="50" charset="-128"/>
                <a:ea typeface="メイリオ" panose="020B0604030504040204" pitchFamily="50" charset="-128"/>
              </a:rPr>
              <a:t>Visual Studio Code</a:t>
            </a:r>
            <a:endParaRPr lang="ja-JP" altLang="en-US" sz="2400" b="1" dirty="0">
              <a:solidFill>
                <a:schemeClr val="accent1"/>
              </a:solidFill>
              <a:latin typeface="メイリオ" panose="020B0604030504040204" pitchFamily="50" charset="-128"/>
              <a:ea typeface="メイリオ" panose="020B0604030504040204" pitchFamily="50" charset="-128"/>
            </a:endParaRPr>
          </a:p>
        </p:txBody>
      </p:sp>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50</a:t>
            </a:fld>
            <a:endParaRPr kumimoji="1" lang="ja-JP" altLang="en-US"/>
          </a:p>
        </p:txBody>
      </p:sp>
      <p:sp>
        <p:nvSpPr>
          <p:cNvPr id="16" name="テキスト ボックス 15">
            <a:extLst>
              <a:ext uri="{FF2B5EF4-FFF2-40B4-BE49-F238E27FC236}">
                <a16:creationId xmlns:a16="http://schemas.microsoft.com/office/drawing/2014/main" id="{7C11F730-6E7C-4F0B-BCC6-5E87864DC834}"/>
              </a:ext>
            </a:extLst>
          </p:cNvPr>
          <p:cNvSpPr txBox="1"/>
          <p:nvPr/>
        </p:nvSpPr>
        <p:spPr bwMode="auto">
          <a:xfrm>
            <a:off x="111211" y="1157037"/>
            <a:ext cx="8921578" cy="388568"/>
          </a:xfrm>
          <a:prstGeom prst="rect">
            <a:avLst/>
          </a:prstGeom>
          <a:noFill/>
        </p:spPr>
        <p:txBody>
          <a:bodyPr wrap="square" rtlCol="0">
            <a:spAutoFit/>
          </a:bodyPr>
          <a:lstStyle/>
          <a:p>
            <a:pPr>
              <a:lnSpc>
                <a:spcPct val="150000"/>
              </a:lnSpc>
            </a:pPr>
            <a:r>
              <a:rPr lang="ja-JP" altLang="en-US" sz="1400" dirty="0">
                <a:latin typeface="メイリオ" panose="020B0604030504040204" pitchFamily="50" charset="-128"/>
                <a:ea typeface="メイリオ" panose="020B0604030504040204" pitchFamily="50" charset="-128"/>
              </a:rPr>
              <a:t>　</a:t>
            </a:r>
            <a:r>
              <a:rPr lang="en-US" altLang="ja-JP" sz="1400" dirty="0">
                <a:latin typeface="メイリオ" panose="020B0604030504040204" pitchFamily="50" charset="-128"/>
                <a:ea typeface="メイリオ" panose="020B0604030504040204" pitchFamily="50" charset="-128"/>
              </a:rPr>
              <a:t>Visual Studio Code</a:t>
            </a:r>
            <a:r>
              <a:rPr lang="ja-JP" altLang="en-US" sz="1400" dirty="0">
                <a:latin typeface="メイリオ" panose="020B0604030504040204" pitchFamily="50" charset="-128"/>
                <a:ea typeface="メイリオ" panose="020B0604030504040204" pitchFamily="50" charset="-128"/>
              </a:rPr>
              <a:t>のインストーラーをダブルクリックし、インストーラーを起動します</a:t>
            </a:r>
            <a:endParaRPr lang="en-US" altLang="ja-JP" sz="1400" dirty="0">
              <a:latin typeface="メイリオ" panose="020B0604030504040204" pitchFamily="50" charset="-128"/>
              <a:ea typeface="メイリオ" panose="020B0604030504040204" pitchFamily="50" charset="-128"/>
            </a:endParaRPr>
          </a:p>
        </p:txBody>
      </p:sp>
      <p:sp>
        <p:nvSpPr>
          <p:cNvPr id="20" name="テキスト ボックス 19">
            <a:extLst>
              <a:ext uri="{FF2B5EF4-FFF2-40B4-BE49-F238E27FC236}">
                <a16:creationId xmlns:a16="http://schemas.microsoft.com/office/drawing/2014/main" id="{1E5370A3-99B1-4F77-BD64-29BF07AF83F1}"/>
              </a:ext>
            </a:extLst>
          </p:cNvPr>
          <p:cNvSpPr txBox="1"/>
          <p:nvPr/>
        </p:nvSpPr>
        <p:spPr>
          <a:xfrm>
            <a:off x="111212" y="117527"/>
            <a:ext cx="5828193"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各種インストール方法</a:t>
            </a:r>
          </a:p>
        </p:txBody>
      </p:sp>
      <p:sp>
        <p:nvSpPr>
          <p:cNvPr id="10" name="テキスト ボックス 9">
            <a:extLst>
              <a:ext uri="{FF2B5EF4-FFF2-40B4-BE49-F238E27FC236}">
                <a16:creationId xmlns:a16="http://schemas.microsoft.com/office/drawing/2014/main" id="{FA2B9AD3-FEF7-40DF-AD41-B95C91E0F08C}"/>
              </a:ext>
            </a:extLst>
          </p:cNvPr>
          <p:cNvSpPr txBox="1"/>
          <p:nvPr/>
        </p:nvSpPr>
        <p:spPr bwMode="auto">
          <a:xfrm>
            <a:off x="111211" y="3962573"/>
            <a:ext cx="8921578" cy="388568"/>
          </a:xfrm>
          <a:prstGeom prst="rect">
            <a:avLst/>
          </a:prstGeom>
          <a:noFill/>
        </p:spPr>
        <p:txBody>
          <a:bodyPr wrap="square" rtlCol="0">
            <a:spAutoFit/>
          </a:bodyPr>
          <a:lstStyle/>
          <a:p>
            <a:pPr>
              <a:lnSpc>
                <a:spcPct val="150000"/>
              </a:lnSpc>
            </a:pPr>
            <a:r>
              <a:rPr lang="en-US" altLang="ja-JP" sz="1400" dirty="0">
                <a:latin typeface="メイリオ" panose="020B0604030504040204" pitchFamily="50" charset="-128"/>
                <a:ea typeface="メイリオ" panose="020B0604030504040204" pitchFamily="50" charset="-128"/>
              </a:rPr>
              <a:t>【</a:t>
            </a:r>
            <a:r>
              <a:rPr lang="ja-JP" altLang="en-US" sz="1400" dirty="0">
                <a:latin typeface="メイリオ" panose="020B0604030504040204" pitchFamily="50" charset="-128"/>
                <a:ea typeface="メイリオ" panose="020B0604030504040204" pitchFamily="50" charset="-128"/>
              </a:rPr>
              <a:t>同意する</a:t>
            </a:r>
            <a:r>
              <a:rPr lang="en-US" altLang="ja-JP" sz="1400" dirty="0">
                <a:latin typeface="メイリオ" panose="020B0604030504040204" pitchFamily="50" charset="-128"/>
                <a:ea typeface="メイリオ" panose="020B0604030504040204" pitchFamily="50" charset="-128"/>
              </a:rPr>
              <a:t>】</a:t>
            </a:r>
            <a:r>
              <a:rPr lang="ja-JP" altLang="en-US" sz="1400" dirty="0">
                <a:latin typeface="メイリオ" panose="020B0604030504040204" pitchFamily="50" charset="-128"/>
                <a:ea typeface="メイリオ" panose="020B0604030504040204" pitchFamily="50" charset="-128"/>
              </a:rPr>
              <a:t>を選択し、</a:t>
            </a:r>
            <a:r>
              <a:rPr lang="en-US" altLang="ja-JP" sz="1400" dirty="0">
                <a:latin typeface="メイリオ" panose="020B0604030504040204" pitchFamily="50" charset="-128"/>
                <a:ea typeface="メイリオ" panose="020B0604030504040204" pitchFamily="50" charset="-128"/>
              </a:rPr>
              <a:t>【</a:t>
            </a:r>
            <a:r>
              <a:rPr lang="ja-JP" altLang="en-US" sz="1400" dirty="0">
                <a:latin typeface="メイリオ" panose="020B0604030504040204" pitchFamily="50" charset="-128"/>
                <a:ea typeface="メイリオ" panose="020B0604030504040204" pitchFamily="50" charset="-128"/>
              </a:rPr>
              <a:t>次へ</a:t>
            </a:r>
            <a:r>
              <a:rPr lang="en-US" altLang="ja-JP" sz="1400" dirty="0">
                <a:latin typeface="メイリオ" panose="020B0604030504040204" pitchFamily="50" charset="-128"/>
                <a:ea typeface="メイリオ" panose="020B0604030504040204" pitchFamily="50" charset="-128"/>
              </a:rPr>
              <a:t>】</a:t>
            </a:r>
            <a:r>
              <a:rPr lang="ja-JP" altLang="en-US" sz="1400" dirty="0">
                <a:latin typeface="メイリオ" panose="020B0604030504040204" pitchFamily="50" charset="-128"/>
                <a:ea typeface="メイリオ" panose="020B0604030504040204" pitchFamily="50" charset="-128"/>
              </a:rPr>
              <a:t>をクリックします</a:t>
            </a:r>
            <a:endParaRPr lang="en-US" altLang="ja-JP" sz="1400" dirty="0">
              <a:latin typeface="メイリオ" panose="020B0604030504040204" pitchFamily="50" charset="-128"/>
              <a:ea typeface="メイリオ" panose="020B0604030504040204" pitchFamily="50" charset="-128"/>
            </a:endParaRPr>
          </a:p>
        </p:txBody>
      </p:sp>
      <p:pic>
        <p:nvPicPr>
          <p:cNvPr id="18" name="図 17">
            <a:extLst>
              <a:ext uri="{FF2B5EF4-FFF2-40B4-BE49-F238E27FC236}">
                <a16:creationId xmlns:a16="http://schemas.microsoft.com/office/drawing/2014/main" id="{224D7ABE-AFD5-4303-872C-95A6CC38A6E3}"/>
              </a:ext>
            </a:extLst>
          </p:cNvPr>
          <p:cNvPicPr/>
          <p:nvPr/>
        </p:nvPicPr>
        <p:blipFill>
          <a:blip r:embed="rId2"/>
          <a:stretch>
            <a:fillRect/>
          </a:stretch>
        </p:blipFill>
        <p:spPr>
          <a:xfrm>
            <a:off x="2637341" y="1545605"/>
            <a:ext cx="3097530" cy="2401570"/>
          </a:xfrm>
          <a:prstGeom prst="rect">
            <a:avLst/>
          </a:prstGeom>
        </p:spPr>
      </p:pic>
      <p:pic>
        <p:nvPicPr>
          <p:cNvPr id="19" name="図 18">
            <a:extLst>
              <a:ext uri="{FF2B5EF4-FFF2-40B4-BE49-F238E27FC236}">
                <a16:creationId xmlns:a16="http://schemas.microsoft.com/office/drawing/2014/main" id="{1CE4B9A4-A191-4333-B25F-493D80A6692C}"/>
              </a:ext>
            </a:extLst>
          </p:cNvPr>
          <p:cNvPicPr/>
          <p:nvPr/>
        </p:nvPicPr>
        <p:blipFill>
          <a:blip r:embed="rId2"/>
          <a:stretch>
            <a:fillRect/>
          </a:stretch>
        </p:blipFill>
        <p:spPr>
          <a:xfrm>
            <a:off x="2637341" y="4370364"/>
            <a:ext cx="3096895" cy="2400935"/>
          </a:xfrm>
          <a:prstGeom prst="rect">
            <a:avLst/>
          </a:prstGeom>
        </p:spPr>
      </p:pic>
      <p:sp>
        <p:nvSpPr>
          <p:cNvPr id="9" name="楕円 8">
            <a:extLst>
              <a:ext uri="{FF2B5EF4-FFF2-40B4-BE49-F238E27FC236}">
                <a16:creationId xmlns:a16="http://schemas.microsoft.com/office/drawing/2014/main" id="{241521A1-460C-4CC1-B0A8-4D9F273B192A}"/>
              </a:ext>
            </a:extLst>
          </p:cNvPr>
          <p:cNvSpPr/>
          <p:nvPr/>
        </p:nvSpPr>
        <p:spPr>
          <a:xfrm>
            <a:off x="7717871" y="318781"/>
            <a:ext cx="964734" cy="964734"/>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OK</a:t>
            </a:r>
            <a:endParaRPr kumimoji="1" lang="ja-JP" altLang="en-US" dirty="0"/>
          </a:p>
        </p:txBody>
      </p:sp>
    </p:spTree>
    <p:extLst>
      <p:ext uri="{BB962C8B-B14F-4D97-AF65-F5344CB8AC3E}">
        <p14:creationId xmlns:p14="http://schemas.microsoft.com/office/powerpoint/2010/main" val="133798137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ABCA02E8-196B-4B7F-BF92-C13BA6F81B88}"/>
              </a:ext>
            </a:extLst>
          </p:cNvPr>
          <p:cNvSpPr txBox="1"/>
          <p:nvPr/>
        </p:nvSpPr>
        <p:spPr>
          <a:xfrm>
            <a:off x="111211" y="657813"/>
            <a:ext cx="6783859" cy="600164"/>
          </a:xfrm>
          <a:prstGeom prst="rect">
            <a:avLst/>
          </a:prstGeom>
          <a:noFill/>
        </p:spPr>
        <p:txBody>
          <a:bodyPr wrap="square" rtlCol="0">
            <a:spAutoFit/>
          </a:bodyPr>
          <a:lstStyle/>
          <a:p>
            <a:pPr>
              <a:lnSpc>
                <a:spcPct val="150000"/>
              </a:lnSpc>
            </a:pPr>
            <a:r>
              <a:rPr lang="en-US" altLang="ja-JP" sz="2400" b="1" dirty="0">
                <a:solidFill>
                  <a:schemeClr val="accent1"/>
                </a:solidFill>
                <a:latin typeface="メイリオ" panose="020B0604030504040204" pitchFamily="50" charset="-128"/>
                <a:ea typeface="メイリオ" panose="020B0604030504040204" pitchFamily="50" charset="-128"/>
              </a:rPr>
              <a:t>Visual Studio Code</a:t>
            </a:r>
            <a:endParaRPr lang="ja-JP" altLang="en-US" sz="2400" b="1" dirty="0">
              <a:solidFill>
                <a:schemeClr val="accent1"/>
              </a:solidFill>
              <a:latin typeface="メイリオ" panose="020B0604030504040204" pitchFamily="50" charset="-128"/>
              <a:ea typeface="メイリオ" panose="020B0604030504040204" pitchFamily="50" charset="-128"/>
            </a:endParaRPr>
          </a:p>
        </p:txBody>
      </p:sp>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51</a:t>
            </a:fld>
            <a:endParaRPr kumimoji="1" lang="ja-JP" altLang="en-US"/>
          </a:p>
        </p:txBody>
      </p:sp>
      <p:sp>
        <p:nvSpPr>
          <p:cNvPr id="16" name="テキスト ボックス 15">
            <a:extLst>
              <a:ext uri="{FF2B5EF4-FFF2-40B4-BE49-F238E27FC236}">
                <a16:creationId xmlns:a16="http://schemas.microsoft.com/office/drawing/2014/main" id="{7C11F730-6E7C-4F0B-BCC6-5E87864DC834}"/>
              </a:ext>
            </a:extLst>
          </p:cNvPr>
          <p:cNvSpPr txBox="1"/>
          <p:nvPr/>
        </p:nvSpPr>
        <p:spPr bwMode="auto">
          <a:xfrm>
            <a:off x="111211" y="1157037"/>
            <a:ext cx="8921578" cy="3620222"/>
          </a:xfrm>
          <a:prstGeom prst="rect">
            <a:avLst/>
          </a:prstGeom>
          <a:noFill/>
        </p:spPr>
        <p:txBody>
          <a:bodyPr wrap="square" rtlCol="0">
            <a:spAutoFit/>
          </a:bodyPr>
          <a:lstStyle/>
          <a:p>
            <a:pPr>
              <a:lnSpc>
                <a:spcPct val="150000"/>
              </a:lnSpc>
            </a:pPr>
            <a:r>
              <a:rPr lang="ja-JP" altLang="en-US" sz="1400" dirty="0">
                <a:latin typeface="メイリオ" panose="020B0604030504040204" pitchFamily="50" charset="-128"/>
                <a:ea typeface="メイリオ" panose="020B0604030504040204" pitchFamily="50" charset="-128"/>
              </a:rPr>
              <a:t>インストール先の任意のディレクトリを指定し、</a:t>
            </a:r>
            <a:r>
              <a:rPr lang="en-US" altLang="ja-JP" sz="1400" dirty="0">
                <a:latin typeface="メイリオ" panose="020B0604030504040204" pitchFamily="50" charset="-128"/>
                <a:ea typeface="メイリオ" panose="020B0604030504040204" pitchFamily="50" charset="-128"/>
              </a:rPr>
              <a:t>【’</a:t>
            </a:r>
            <a:r>
              <a:rPr lang="ja-JP" altLang="en-US" sz="1400" dirty="0">
                <a:latin typeface="メイリオ" panose="020B0604030504040204" pitchFamily="50" charset="-128"/>
                <a:ea typeface="メイリオ" panose="020B0604030504040204" pitchFamily="50" charset="-128"/>
              </a:rPr>
              <a:t>次へ</a:t>
            </a:r>
            <a:r>
              <a:rPr lang="en-US" altLang="ja-JP" sz="1400" dirty="0">
                <a:latin typeface="メイリオ" panose="020B0604030504040204" pitchFamily="50" charset="-128"/>
                <a:ea typeface="メイリオ" panose="020B0604030504040204" pitchFamily="50" charset="-128"/>
              </a:rPr>
              <a:t>】</a:t>
            </a:r>
            <a:r>
              <a:rPr lang="ja-JP" altLang="en-US" sz="1400" dirty="0">
                <a:latin typeface="メイリオ" panose="020B0604030504040204" pitchFamily="50" charset="-128"/>
                <a:ea typeface="メイリオ" panose="020B0604030504040204" pitchFamily="50" charset="-128"/>
              </a:rPr>
              <a:t>をクリックします</a:t>
            </a:r>
            <a:endParaRPr lang="en-US" altLang="ja-JP" sz="1400" dirty="0">
              <a:latin typeface="メイリオ" panose="020B0604030504040204" pitchFamily="50" charset="-128"/>
              <a:ea typeface="メイリオ" panose="020B0604030504040204" pitchFamily="50" charset="-128"/>
            </a:endParaRPr>
          </a:p>
          <a:p>
            <a:pPr>
              <a:lnSpc>
                <a:spcPct val="150000"/>
              </a:lnSpc>
            </a:pPr>
            <a:endParaRPr lang="ja-JP" altLang="en-US" sz="1400" dirty="0">
              <a:latin typeface="メイリオ" panose="020B0604030504040204" pitchFamily="50" charset="-128"/>
              <a:ea typeface="メイリオ" panose="020B0604030504040204" pitchFamily="50" charset="-128"/>
            </a:endParaRPr>
          </a:p>
          <a:p>
            <a:pPr>
              <a:lnSpc>
                <a:spcPct val="150000"/>
              </a:lnSpc>
            </a:pPr>
            <a:r>
              <a:rPr lang="ja-JP" altLang="en-US" sz="1400" dirty="0">
                <a:latin typeface="メイリオ" panose="020B0604030504040204" pitchFamily="50" charset="-128"/>
                <a:ea typeface="メイリオ" panose="020B0604030504040204" pitchFamily="50" charset="-128"/>
              </a:rPr>
              <a:t>スタートメニューフォルダーを作成する任意のディレクトリを指定し、</a:t>
            </a:r>
            <a:r>
              <a:rPr lang="en-US" altLang="ja-JP" sz="1400" dirty="0">
                <a:latin typeface="メイリオ" panose="020B0604030504040204" pitchFamily="50" charset="-128"/>
                <a:ea typeface="メイリオ" panose="020B0604030504040204" pitchFamily="50" charset="-128"/>
              </a:rPr>
              <a:t>【</a:t>
            </a:r>
            <a:r>
              <a:rPr lang="ja-JP" altLang="en-US" sz="1400" dirty="0">
                <a:latin typeface="メイリオ" panose="020B0604030504040204" pitchFamily="50" charset="-128"/>
                <a:ea typeface="メイリオ" panose="020B0604030504040204" pitchFamily="50" charset="-128"/>
              </a:rPr>
              <a:t>次へ</a:t>
            </a:r>
            <a:r>
              <a:rPr lang="en-US" altLang="ja-JP" sz="1400" dirty="0">
                <a:latin typeface="メイリオ" panose="020B0604030504040204" pitchFamily="50" charset="-128"/>
                <a:ea typeface="メイリオ" panose="020B0604030504040204" pitchFamily="50" charset="-128"/>
              </a:rPr>
              <a:t>】</a:t>
            </a:r>
            <a:r>
              <a:rPr lang="ja-JP" altLang="en-US" sz="1400" dirty="0">
                <a:latin typeface="メイリオ" panose="020B0604030504040204" pitchFamily="50" charset="-128"/>
                <a:ea typeface="メイリオ" panose="020B0604030504040204" pitchFamily="50" charset="-128"/>
              </a:rPr>
              <a:t>をクリックする</a:t>
            </a:r>
            <a:endParaRPr lang="en-US" altLang="ja-JP" sz="1400" dirty="0">
              <a:latin typeface="メイリオ" panose="020B0604030504040204" pitchFamily="50" charset="-128"/>
              <a:ea typeface="メイリオ" panose="020B0604030504040204" pitchFamily="50" charset="-128"/>
            </a:endParaRPr>
          </a:p>
          <a:p>
            <a:pPr>
              <a:lnSpc>
                <a:spcPct val="150000"/>
              </a:lnSpc>
            </a:pPr>
            <a:endParaRPr lang="ja-JP" altLang="en-US" sz="1400" dirty="0">
              <a:latin typeface="メイリオ" panose="020B0604030504040204" pitchFamily="50" charset="-128"/>
              <a:ea typeface="メイリオ" panose="020B0604030504040204" pitchFamily="50" charset="-128"/>
            </a:endParaRPr>
          </a:p>
          <a:p>
            <a:pPr>
              <a:lnSpc>
                <a:spcPct val="150000"/>
              </a:lnSpc>
            </a:pPr>
            <a:r>
              <a:rPr lang="en-US" altLang="ja-JP" sz="1400" dirty="0">
                <a:latin typeface="メイリオ" panose="020B0604030504040204" pitchFamily="50" charset="-128"/>
                <a:ea typeface="メイリオ" panose="020B0604030504040204" pitchFamily="50" charset="-128"/>
              </a:rPr>
              <a:t>【PATH</a:t>
            </a:r>
            <a:r>
              <a:rPr lang="ja-JP" altLang="en-US" sz="1400" dirty="0">
                <a:latin typeface="メイリオ" panose="020B0604030504040204" pitchFamily="50" charset="-128"/>
                <a:ea typeface="メイリオ" panose="020B0604030504040204" pitchFamily="50" charset="-128"/>
              </a:rPr>
              <a:t>への追加</a:t>
            </a:r>
            <a:r>
              <a:rPr lang="en-US" altLang="ja-JP" sz="1400" dirty="0">
                <a:latin typeface="メイリオ" panose="020B0604030504040204" pitchFamily="50" charset="-128"/>
                <a:ea typeface="メイリオ" panose="020B0604030504040204" pitchFamily="50" charset="-128"/>
              </a:rPr>
              <a:t>】</a:t>
            </a:r>
            <a:r>
              <a:rPr lang="ja-JP" altLang="en-US" sz="1400" dirty="0">
                <a:latin typeface="メイリオ" panose="020B0604030504040204" pitchFamily="50" charset="-128"/>
                <a:ea typeface="メイリオ" panose="020B0604030504040204" pitchFamily="50" charset="-128"/>
              </a:rPr>
              <a:t>にチェックを入れ、</a:t>
            </a:r>
            <a:r>
              <a:rPr lang="en-US" altLang="ja-JP" sz="1400" dirty="0">
                <a:latin typeface="メイリオ" panose="020B0604030504040204" pitchFamily="50" charset="-128"/>
                <a:ea typeface="メイリオ" panose="020B0604030504040204" pitchFamily="50" charset="-128"/>
              </a:rPr>
              <a:t>【</a:t>
            </a:r>
            <a:r>
              <a:rPr lang="ja-JP" altLang="en-US" sz="1400" dirty="0">
                <a:latin typeface="メイリオ" panose="020B0604030504040204" pitchFamily="50" charset="-128"/>
                <a:ea typeface="メイリオ" panose="020B0604030504040204" pitchFamily="50" charset="-128"/>
              </a:rPr>
              <a:t>次へ</a:t>
            </a:r>
            <a:r>
              <a:rPr lang="en-US" altLang="ja-JP" sz="1400" dirty="0">
                <a:latin typeface="メイリオ" panose="020B0604030504040204" pitchFamily="50" charset="-128"/>
                <a:ea typeface="メイリオ" panose="020B0604030504040204" pitchFamily="50" charset="-128"/>
              </a:rPr>
              <a:t>】</a:t>
            </a:r>
            <a:r>
              <a:rPr lang="ja-JP" altLang="en-US" sz="1400" dirty="0">
                <a:latin typeface="メイリオ" panose="020B0604030504040204" pitchFamily="50" charset="-128"/>
                <a:ea typeface="メイリオ" panose="020B0604030504040204" pitchFamily="50" charset="-128"/>
              </a:rPr>
              <a:t>をクリックする</a:t>
            </a:r>
            <a:endParaRPr lang="en-US" altLang="ja-JP" sz="1400" dirty="0">
              <a:latin typeface="メイリオ" panose="020B0604030504040204" pitchFamily="50" charset="-128"/>
              <a:ea typeface="メイリオ" panose="020B0604030504040204" pitchFamily="50" charset="-128"/>
            </a:endParaRPr>
          </a:p>
          <a:p>
            <a:pPr>
              <a:lnSpc>
                <a:spcPct val="150000"/>
              </a:lnSpc>
            </a:pPr>
            <a:endParaRPr lang="ja-JP" altLang="en-US" sz="1400" dirty="0">
              <a:latin typeface="メイリオ" panose="020B0604030504040204" pitchFamily="50" charset="-128"/>
              <a:ea typeface="メイリオ" panose="020B0604030504040204" pitchFamily="50" charset="-128"/>
            </a:endParaRPr>
          </a:p>
          <a:p>
            <a:pPr>
              <a:lnSpc>
                <a:spcPct val="150000"/>
              </a:lnSpc>
            </a:pPr>
            <a:r>
              <a:rPr lang="en-US" altLang="ja-JP" sz="1400" dirty="0">
                <a:latin typeface="メイリオ" panose="020B0604030504040204" pitchFamily="50" charset="-128"/>
                <a:ea typeface="メイリオ" panose="020B0604030504040204" pitchFamily="50" charset="-128"/>
              </a:rPr>
              <a:t>【</a:t>
            </a:r>
            <a:r>
              <a:rPr lang="ja-JP" altLang="en-US" sz="1400" dirty="0">
                <a:latin typeface="メイリオ" panose="020B0604030504040204" pitchFamily="50" charset="-128"/>
                <a:ea typeface="メイリオ" panose="020B0604030504040204" pitchFamily="50" charset="-128"/>
              </a:rPr>
              <a:t>インストール</a:t>
            </a:r>
            <a:r>
              <a:rPr lang="en-US" altLang="ja-JP" sz="1400" dirty="0">
                <a:latin typeface="メイリオ" panose="020B0604030504040204" pitchFamily="50" charset="-128"/>
                <a:ea typeface="メイリオ" panose="020B0604030504040204" pitchFamily="50" charset="-128"/>
              </a:rPr>
              <a:t>】</a:t>
            </a:r>
            <a:r>
              <a:rPr lang="ja-JP" altLang="en-US" sz="1400" dirty="0">
                <a:latin typeface="メイリオ" panose="020B0604030504040204" pitchFamily="50" charset="-128"/>
                <a:ea typeface="メイリオ" panose="020B0604030504040204" pitchFamily="50" charset="-128"/>
              </a:rPr>
              <a:t>をクリックすると、インストールが開始される</a:t>
            </a:r>
          </a:p>
          <a:p>
            <a:pPr>
              <a:lnSpc>
                <a:spcPct val="150000"/>
              </a:lnSpc>
            </a:pPr>
            <a:endParaRPr lang="en-US" altLang="ja-JP" sz="1400" dirty="0">
              <a:latin typeface="メイリオ" panose="020B0604030504040204" pitchFamily="50" charset="-128"/>
              <a:ea typeface="メイリオ" panose="020B0604030504040204" pitchFamily="50" charset="-128"/>
            </a:endParaRPr>
          </a:p>
          <a:p>
            <a:pPr>
              <a:lnSpc>
                <a:spcPct val="150000"/>
              </a:lnSpc>
            </a:pPr>
            <a:r>
              <a:rPr lang="en-US" altLang="ja-JP" sz="1400" dirty="0">
                <a:latin typeface="メイリオ" panose="020B0604030504040204" pitchFamily="50" charset="-128"/>
                <a:ea typeface="メイリオ" panose="020B0604030504040204" pitchFamily="50" charset="-128"/>
              </a:rPr>
              <a:t>【Visual Studio Code </a:t>
            </a:r>
            <a:r>
              <a:rPr lang="ja-JP" altLang="en-US" sz="1400" dirty="0">
                <a:latin typeface="メイリオ" panose="020B0604030504040204" pitchFamily="50" charset="-128"/>
                <a:ea typeface="メイリオ" panose="020B0604030504040204" pitchFamily="50" charset="-128"/>
              </a:rPr>
              <a:t>セットアップウィザードの完了</a:t>
            </a:r>
            <a:r>
              <a:rPr lang="en-US" altLang="ja-JP" sz="1400" dirty="0">
                <a:latin typeface="メイリオ" panose="020B0604030504040204" pitchFamily="50" charset="-128"/>
                <a:ea typeface="メイリオ" panose="020B0604030504040204" pitchFamily="50" charset="-128"/>
              </a:rPr>
              <a:t>】</a:t>
            </a:r>
            <a:r>
              <a:rPr lang="ja-JP" altLang="en-US" sz="1400" dirty="0">
                <a:latin typeface="メイリオ" panose="020B0604030504040204" pitchFamily="50" charset="-128"/>
                <a:ea typeface="メイリオ" panose="020B0604030504040204" pitchFamily="50" charset="-128"/>
              </a:rPr>
              <a:t>が表示されますので、</a:t>
            </a:r>
            <a:r>
              <a:rPr lang="en-US" altLang="ja-JP" sz="1400" dirty="0">
                <a:latin typeface="メイリオ" panose="020B0604030504040204" pitchFamily="50" charset="-128"/>
                <a:ea typeface="メイリオ" panose="020B0604030504040204" pitchFamily="50" charset="-128"/>
              </a:rPr>
              <a:t>【</a:t>
            </a:r>
            <a:r>
              <a:rPr lang="ja-JP" altLang="en-US" sz="1400" dirty="0">
                <a:latin typeface="メイリオ" panose="020B0604030504040204" pitchFamily="50" charset="-128"/>
                <a:ea typeface="メイリオ" panose="020B0604030504040204" pitchFamily="50" charset="-128"/>
              </a:rPr>
              <a:t>完了</a:t>
            </a:r>
            <a:r>
              <a:rPr lang="en-US" altLang="ja-JP" sz="1400" dirty="0">
                <a:latin typeface="メイリオ" panose="020B0604030504040204" pitchFamily="50" charset="-128"/>
                <a:ea typeface="メイリオ" panose="020B0604030504040204" pitchFamily="50" charset="-128"/>
              </a:rPr>
              <a:t>】</a:t>
            </a:r>
            <a:r>
              <a:rPr lang="ja-JP" altLang="en-US" sz="1400" dirty="0">
                <a:latin typeface="メイリオ" panose="020B0604030504040204" pitchFamily="50" charset="-128"/>
                <a:ea typeface="メイリオ" panose="020B0604030504040204" pitchFamily="50" charset="-128"/>
              </a:rPr>
              <a:t>をクリックする</a:t>
            </a:r>
            <a:endParaRPr lang="en-US" altLang="ja-JP" sz="1400" dirty="0">
              <a:latin typeface="メイリオ" panose="020B0604030504040204" pitchFamily="50" charset="-128"/>
              <a:ea typeface="メイリオ" panose="020B0604030504040204" pitchFamily="50" charset="-128"/>
            </a:endParaRPr>
          </a:p>
          <a:p>
            <a:pPr>
              <a:lnSpc>
                <a:spcPct val="150000"/>
              </a:lnSpc>
            </a:pPr>
            <a:endParaRPr lang="ja-JP" altLang="en-US" sz="1400" dirty="0">
              <a:latin typeface="メイリオ" panose="020B0604030504040204" pitchFamily="50" charset="-128"/>
              <a:ea typeface="メイリオ" panose="020B0604030504040204" pitchFamily="50" charset="-128"/>
            </a:endParaRPr>
          </a:p>
          <a:p>
            <a:pPr>
              <a:lnSpc>
                <a:spcPct val="150000"/>
              </a:lnSpc>
            </a:pPr>
            <a:r>
              <a:rPr lang="ja-JP" altLang="en-US" sz="1400" dirty="0">
                <a:latin typeface="メイリオ" panose="020B0604030504040204" pitchFamily="50" charset="-128"/>
                <a:ea typeface="メイリオ" panose="020B0604030504040204" pitchFamily="50" charset="-128"/>
              </a:rPr>
              <a:t>これで</a:t>
            </a:r>
            <a:r>
              <a:rPr lang="en-US" altLang="ja-JP" sz="1400" dirty="0">
                <a:latin typeface="メイリオ" panose="020B0604030504040204" pitchFamily="50" charset="-128"/>
                <a:ea typeface="メイリオ" panose="020B0604030504040204" pitchFamily="50" charset="-128"/>
              </a:rPr>
              <a:t>Visual Studio Code</a:t>
            </a:r>
            <a:r>
              <a:rPr lang="ja-JP" altLang="en-US" sz="1400" dirty="0">
                <a:latin typeface="メイリオ" panose="020B0604030504040204" pitchFamily="50" charset="-128"/>
                <a:ea typeface="メイリオ" panose="020B0604030504040204" pitchFamily="50" charset="-128"/>
              </a:rPr>
              <a:t>のインストールは完了です</a:t>
            </a:r>
          </a:p>
        </p:txBody>
      </p:sp>
      <p:sp>
        <p:nvSpPr>
          <p:cNvPr id="20" name="テキスト ボックス 19">
            <a:extLst>
              <a:ext uri="{FF2B5EF4-FFF2-40B4-BE49-F238E27FC236}">
                <a16:creationId xmlns:a16="http://schemas.microsoft.com/office/drawing/2014/main" id="{1E5370A3-99B1-4F77-BD64-29BF07AF83F1}"/>
              </a:ext>
            </a:extLst>
          </p:cNvPr>
          <p:cNvSpPr txBox="1"/>
          <p:nvPr/>
        </p:nvSpPr>
        <p:spPr>
          <a:xfrm>
            <a:off x="111212" y="117527"/>
            <a:ext cx="5828193"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各種インストール方法</a:t>
            </a:r>
          </a:p>
        </p:txBody>
      </p:sp>
      <p:pic>
        <p:nvPicPr>
          <p:cNvPr id="4" name="図 3" descr="部屋 が含まれている画像&#10;&#10;自動的に生成された説明">
            <a:extLst>
              <a:ext uri="{FF2B5EF4-FFF2-40B4-BE49-F238E27FC236}">
                <a16:creationId xmlns:a16="http://schemas.microsoft.com/office/drawing/2014/main" id="{ECC7B094-CCC9-4850-A459-A91DAF5CA397}"/>
              </a:ext>
            </a:extLst>
          </p:cNvPr>
          <p:cNvPicPr>
            <a:picLocks noChangeAspect="1"/>
          </p:cNvPicPr>
          <p:nvPr/>
        </p:nvPicPr>
        <p:blipFill rotWithShape="1">
          <a:blip r:embed="rId2">
            <a:extLst>
              <a:ext uri="{28A0092B-C50C-407E-A947-70E740481C1C}">
                <a14:useLocalDpi xmlns:a14="http://schemas.microsoft.com/office/drawing/2010/main" val="0"/>
              </a:ext>
            </a:extLst>
          </a:blip>
          <a:srcRect l="1972" t="42623" r="76458" b="32942"/>
          <a:stretch/>
        </p:blipFill>
        <p:spPr>
          <a:xfrm>
            <a:off x="4046628" y="4172812"/>
            <a:ext cx="3351425" cy="2685188"/>
          </a:xfrm>
          <a:prstGeom prst="rect">
            <a:avLst/>
          </a:prstGeom>
        </p:spPr>
      </p:pic>
      <p:sp>
        <p:nvSpPr>
          <p:cNvPr id="7" name="楕円 6">
            <a:extLst>
              <a:ext uri="{FF2B5EF4-FFF2-40B4-BE49-F238E27FC236}">
                <a16:creationId xmlns:a16="http://schemas.microsoft.com/office/drawing/2014/main" id="{3312120E-6300-4361-B8B5-14782292BAFD}"/>
              </a:ext>
            </a:extLst>
          </p:cNvPr>
          <p:cNvSpPr/>
          <p:nvPr/>
        </p:nvSpPr>
        <p:spPr>
          <a:xfrm>
            <a:off x="7717871" y="318781"/>
            <a:ext cx="964734" cy="964734"/>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OK</a:t>
            </a:r>
            <a:endParaRPr kumimoji="1" lang="ja-JP" altLang="en-US" dirty="0"/>
          </a:p>
        </p:txBody>
      </p:sp>
    </p:spTree>
    <p:extLst>
      <p:ext uri="{BB962C8B-B14F-4D97-AF65-F5344CB8AC3E}">
        <p14:creationId xmlns:p14="http://schemas.microsoft.com/office/powerpoint/2010/main" val="414667120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ABCA02E8-196B-4B7F-BF92-C13BA6F81B88}"/>
              </a:ext>
            </a:extLst>
          </p:cNvPr>
          <p:cNvSpPr txBox="1"/>
          <p:nvPr/>
        </p:nvSpPr>
        <p:spPr>
          <a:xfrm>
            <a:off x="111211" y="657813"/>
            <a:ext cx="6783859" cy="600164"/>
          </a:xfrm>
          <a:prstGeom prst="rect">
            <a:avLst/>
          </a:prstGeom>
          <a:noFill/>
        </p:spPr>
        <p:txBody>
          <a:bodyPr wrap="square" rtlCol="0">
            <a:spAutoFit/>
          </a:bodyPr>
          <a:lstStyle/>
          <a:p>
            <a:pPr>
              <a:lnSpc>
                <a:spcPct val="150000"/>
              </a:lnSpc>
            </a:pPr>
            <a:r>
              <a:rPr lang="en-US" altLang="ja-JP" sz="2400" b="1" dirty="0">
                <a:solidFill>
                  <a:schemeClr val="accent1"/>
                </a:solidFill>
                <a:latin typeface="メイリオ" panose="020B0604030504040204" pitchFamily="50" charset="-128"/>
                <a:ea typeface="メイリオ" panose="020B0604030504040204" pitchFamily="50" charset="-128"/>
              </a:rPr>
              <a:t>Visual Studio Code</a:t>
            </a:r>
            <a:r>
              <a:rPr lang="ja-JP" altLang="en-US" sz="2400" b="1" dirty="0">
                <a:solidFill>
                  <a:schemeClr val="accent1"/>
                </a:solidFill>
                <a:latin typeface="メイリオ" panose="020B0604030504040204" pitchFamily="50" charset="-128"/>
                <a:ea typeface="メイリオ" panose="020B0604030504040204" pitchFamily="50" charset="-128"/>
              </a:rPr>
              <a:t>　日本語拡張機能</a:t>
            </a:r>
          </a:p>
        </p:txBody>
      </p:sp>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52</a:t>
            </a:fld>
            <a:endParaRPr kumimoji="1" lang="ja-JP" altLang="en-US"/>
          </a:p>
        </p:txBody>
      </p:sp>
      <p:sp>
        <p:nvSpPr>
          <p:cNvPr id="16" name="テキスト ボックス 15">
            <a:extLst>
              <a:ext uri="{FF2B5EF4-FFF2-40B4-BE49-F238E27FC236}">
                <a16:creationId xmlns:a16="http://schemas.microsoft.com/office/drawing/2014/main" id="{7C11F730-6E7C-4F0B-BCC6-5E87864DC834}"/>
              </a:ext>
            </a:extLst>
          </p:cNvPr>
          <p:cNvSpPr txBox="1"/>
          <p:nvPr/>
        </p:nvSpPr>
        <p:spPr bwMode="auto">
          <a:xfrm>
            <a:off x="111211" y="1157037"/>
            <a:ext cx="8921578" cy="388568"/>
          </a:xfrm>
          <a:prstGeom prst="rect">
            <a:avLst/>
          </a:prstGeom>
          <a:noFill/>
        </p:spPr>
        <p:txBody>
          <a:bodyPr wrap="square" rtlCol="0">
            <a:spAutoFit/>
          </a:bodyPr>
          <a:lstStyle/>
          <a:p>
            <a:pPr>
              <a:lnSpc>
                <a:spcPct val="150000"/>
              </a:lnSpc>
            </a:pPr>
            <a:r>
              <a:rPr lang="ja-JP" altLang="en-US" sz="1400" dirty="0">
                <a:latin typeface="メイリオ" panose="020B0604030504040204" pitchFamily="50" charset="-128"/>
                <a:ea typeface="メイリオ" panose="020B0604030504040204" pitchFamily="50" charset="-128"/>
              </a:rPr>
              <a:t>　</a:t>
            </a:r>
            <a:r>
              <a:rPr lang="en-US" altLang="ja-JP" sz="1400" dirty="0">
                <a:latin typeface="メイリオ" panose="020B0604030504040204" pitchFamily="50" charset="-128"/>
                <a:ea typeface="メイリオ" panose="020B0604030504040204" pitchFamily="50" charset="-128"/>
              </a:rPr>
              <a:t>VS-Code</a:t>
            </a:r>
            <a:r>
              <a:rPr lang="ja-JP" altLang="en-US" sz="1400" dirty="0">
                <a:latin typeface="メイリオ" panose="020B0604030504040204" pitchFamily="50" charset="-128"/>
                <a:ea typeface="メイリオ" panose="020B0604030504040204" pitchFamily="50" charset="-128"/>
              </a:rPr>
              <a:t>のの日本語設定は拡張機能でできます</a:t>
            </a:r>
          </a:p>
        </p:txBody>
      </p:sp>
      <p:sp>
        <p:nvSpPr>
          <p:cNvPr id="20" name="テキスト ボックス 19">
            <a:extLst>
              <a:ext uri="{FF2B5EF4-FFF2-40B4-BE49-F238E27FC236}">
                <a16:creationId xmlns:a16="http://schemas.microsoft.com/office/drawing/2014/main" id="{1E5370A3-99B1-4F77-BD64-29BF07AF83F1}"/>
              </a:ext>
            </a:extLst>
          </p:cNvPr>
          <p:cNvSpPr txBox="1"/>
          <p:nvPr/>
        </p:nvSpPr>
        <p:spPr>
          <a:xfrm>
            <a:off x="111212" y="117527"/>
            <a:ext cx="5828193"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各種インストール方法</a:t>
            </a:r>
          </a:p>
        </p:txBody>
      </p:sp>
      <p:grpSp>
        <p:nvGrpSpPr>
          <p:cNvPr id="8" name="グループ化 7">
            <a:extLst>
              <a:ext uri="{FF2B5EF4-FFF2-40B4-BE49-F238E27FC236}">
                <a16:creationId xmlns:a16="http://schemas.microsoft.com/office/drawing/2014/main" id="{D1D8C21A-AC83-4E26-B574-EF1CB808DBDD}"/>
              </a:ext>
            </a:extLst>
          </p:cNvPr>
          <p:cNvGrpSpPr/>
          <p:nvPr/>
        </p:nvGrpSpPr>
        <p:grpSpPr>
          <a:xfrm>
            <a:off x="2597097" y="1608325"/>
            <a:ext cx="3949806" cy="2448227"/>
            <a:chOff x="962940" y="1757201"/>
            <a:chExt cx="6916115" cy="4286848"/>
          </a:xfrm>
        </p:grpSpPr>
        <p:pic>
          <p:nvPicPr>
            <p:cNvPr id="6" name="図 5" descr="携帯電話の画面のスクリーンショット&#10;&#10;自動的に生成された説明">
              <a:extLst>
                <a:ext uri="{FF2B5EF4-FFF2-40B4-BE49-F238E27FC236}">
                  <a16:creationId xmlns:a16="http://schemas.microsoft.com/office/drawing/2014/main" id="{1B3ACAD3-C845-4712-AAFF-AC12684A6249}"/>
                </a:ext>
              </a:extLst>
            </p:cNvPr>
            <p:cNvPicPr>
              <a:picLocks noChangeAspect="1"/>
            </p:cNvPicPr>
            <p:nvPr/>
          </p:nvPicPr>
          <p:blipFill>
            <a:blip r:embed="rId2"/>
            <a:stretch>
              <a:fillRect/>
            </a:stretch>
          </p:blipFill>
          <p:spPr>
            <a:xfrm>
              <a:off x="962940" y="1757201"/>
              <a:ext cx="6916115" cy="4286848"/>
            </a:xfrm>
            <a:prstGeom prst="rect">
              <a:avLst/>
            </a:prstGeom>
          </p:spPr>
        </p:pic>
        <p:sp>
          <p:nvSpPr>
            <p:cNvPr id="7" name="正方形/長方形 6">
              <a:extLst>
                <a:ext uri="{FF2B5EF4-FFF2-40B4-BE49-F238E27FC236}">
                  <a16:creationId xmlns:a16="http://schemas.microsoft.com/office/drawing/2014/main" id="{9575C177-93D4-4181-8341-018E058137D7}"/>
                </a:ext>
              </a:extLst>
            </p:cNvPr>
            <p:cNvSpPr/>
            <p:nvPr/>
          </p:nvSpPr>
          <p:spPr>
            <a:xfrm>
              <a:off x="962941" y="3984770"/>
              <a:ext cx="479966" cy="58723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1" name="矢印: 右 10">
            <a:extLst>
              <a:ext uri="{FF2B5EF4-FFF2-40B4-BE49-F238E27FC236}">
                <a16:creationId xmlns:a16="http://schemas.microsoft.com/office/drawing/2014/main" id="{2E7810F6-C46D-40BF-A2C7-23E895F3EDB3}"/>
              </a:ext>
            </a:extLst>
          </p:cNvPr>
          <p:cNvSpPr/>
          <p:nvPr/>
        </p:nvSpPr>
        <p:spPr>
          <a:xfrm rot="5400000">
            <a:off x="1829911" y="3336979"/>
            <a:ext cx="761299" cy="600164"/>
          </a:xfrm>
          <a:prstGeom prst="right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dirty="0">
              <a:latin typeface="メイリオ" panose="020B0604030504040204" pitchFamily="50" charset="-128"/>
              <a:ea typeface="メイリオ" panose="020B0604030504040204" pitchFamily="50" charset="-128"/>
            </a:endParaRPr>
          </a:p>
        </p:txBody>
      </p:sp>
      <p:grpSp>
        <p:nvGrpSpPr>
          <p:cNvPr id="14" name="グループ化 13">
            <a:extLst>
              <a:ext uri="{FF2B5EF4-FFF2-40B4-BE49-F238E27FC236}">
                <a16:creationId xmlns:a16="http://schemas.microsoft.com/office/drawing/2014/main" id="{8ED408B5-A3B3-4869-B6B7-E07C29FE9D1B}"/>
              </a:ext>
            </a:extLst>
          </p:cNvPr>
          <p:cNvGrpSpPr/>
          <p:nvPr/>
        </p:nvGrpSpPr>
        <p:grpSpPr>
          <a:xfrm>
            <a:off x="1659126" y="4056552"/>
            <a:ext cx="5827524" cy="2695551"/>
            <a:chOff x="1659126" y="4056552"/>
            <a:chExt cx="5827524" cy="2695551"/>
          </a:xfrm>
        </p:grpSpPr>
        <p:grpSp>
          <p:nvGrpSpPr>
            <p:cNvPr id="13" name="グループ化 12">
              <a:extLst>
                <a:ext uri="{FF2B5EF4-FFF2-40B4-BE49-F238E27FC236}">
                  <a16:creationId xmlns:a16="http://schemas.microsoft.com/office/drawing/2014/main" id="{84E7D328-4789-4272-89B1-EB77BB54B604}"/>
                </a:ext>
              </a:extLst>
            </p:cNvPr>
            <p:cNvGrpSpPr/>
            <p:nvPr/>
          </p:nvGrpSpPr>
          <p:grpSpPr>
            <a:xfrm>
              <a:off x="1659126" y="4056552"/>
              <a:ext cx="5827524" cy="2695551"/>
              <a:chOff x="2013779" y="3952357"/>
              <a:chExt cx="5827524" cy="2695551"/>
            </a:xfrm>
          </p:grpSpPr>
          <p:pic>
            <p:nvPicPr>
              <p:cNvPr id="10" name="図 9" descr="テキスト&#10;&#10;自動的に生成された説明">
                <a:extLst>
                  <a:ext uri="{FF2B5EF4-FFF2-40B4-BE49-F238E27FC236}">
                    <a16:creationId xmlns:a16="http://schemas.microsoft.com/office/drawing/2014/main" id="{52822873-33A8-4C72-A934-BD842A1061BB}"/>
                  </a:ext>
                </a:extLst>
              </p:cNvPr>
              <p:cNvPicPr>
                <a:picLocks noChangeAspect="1"/>
              </p:cNvPicPr>
              <p:nvPr/>
            </p:nvPicPr>
            <p:blipFill>
              <a:blip r:embed="rId3"/>
              <a:stretch>
                <a:fillRect/>
              </a:stretch>
            </p:blipFill>
            <p:spPr>
              <a:xfrm>
                <a:off x="2013779" y="3952357"/>
                <a:ext cx="5827524" cy="2695551"/>
              </a:xfrm>
              <a:prstGeom prst="rect">
                <a:avLst/>
              </a:prstGeom>
            </p:spPr>
          </p:pic>
          <p:sp>
            <p:nvSpPr>
              <p:cNvPr id="12" name="正方形/長方形 11">
                <a:extLst>
                  <a:ext uri="{FF2B5EF4-FFF2-40B4-BE49-F238E27FC236}">
                    <a16:creationId xmlns:a16="http://schemas.microsoft.com/office/drawing/2014/main" id="{65D6A7FB-F561-4E67-B44A-214A50BF00D4}"/>
                  </a:ext>
                </a:extLst>
              </p:cNvPr>
              <p:cNvSpPr/>
              <p:nvPr/>
            </p:nvSpPr>
            <p:spPr>
              <a:xfrm>
                <a:off x="3405930" y="4244829"/>
                <a:ext cx="4244830" cy="6768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a:extLst>
                  <a:ext uri="{FF2B5EF4-FFF2-40B4-BE49-F238E27FC236}">
                    <a16:creationId xmlns:a16="http://schemas.microsoft.com/office/drawing/2014/main" id="{503425E3-01DA-41FF-9BD7-802401534498}"/>
                  </a:ext>
                </a:extLst>
              </p:cNvPr>
              <p:cNvSpPr/>
              <p:nvPr/>
            </p:nvSpPr>
            <p:spPr>
              <a:xfrm>
                <a:off x="2213120" y="4937655"/>
                <a:ext cx="1117309" cy="30546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7" name="正方形/長方形 16">
              <a:extLst>
                <a:ext uri="{FF2B5EF4-FFF2-40B4-BE49-F238E27FC236}">
                  <a16:creationId xmlns:a16="http://schemas.microsoft.com/office/drawing/2014/main" id="{1540A3FE-95F5-4876-8A33-144BE41D11A9}"/>
                </a:ext>
              </a:extLst>
            </p:cNvPr>
            <p:cNvSpPr/>
            <p:nvPr/>
          </p:nvSpPr>
          <p:spPr>
            <a:xfrm>
              <a:off x="3680276" y="4800482"/>
              <a:ext cx="187049" cy="19096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9" name="吹き出し: 角を丸めた四角形 18">
            <a:extLst>
              <a:ext uri="{FF2B5EF4-FFF2-40B4-BE49-F238E27FC236}">
                <a16:creationId xmlns:a16="http://schemas.microsoft.com/office/drawing/2014/main" id="{C2CFF8BD-B7F3-42D7-BEF2-8AB5B3AB3217}"/>
              </a:ext>
            </a:extLst>
          </p:cNvPr>
          <p:cNvSpPr/>
          <p:nvPr/>
        </p:nvSpPr>
        <p:spPr>
          <a:xfrm>
            <a:off x="5939405" y="3658556"/>
            <a:ext cx="1545469" cy="292422"/>
          </a:xfrm>
          <a:prstGeom prst="wedgeRoundRectCallout">
            <a:avLst>
              <a:gd name="adj1" fmla="val -171353"/>
              <a:gd name="adj2" fmla="val 323249"/>
              <a:gd name="adj3" fmla="val 16667"/>
            </a:avLst>
          </a:prstGeom>
          <a:solidFill>
            <a:schemeClr val="bg1"/>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200" dirty="0">
                <a:solidFill>
                  <a:schemeClr val="accent6"/>
                </a:solidFill>
                <a:latin typeface="メイリオ" panose="020B0604030504040204" pitchFamily="50" charset="-128"/>
                <a:ea typeface="メイリオ" panose="020B0604030504040204" pitchFamily="50" charset="-128"/>
              </a:rPr>
              <a:t>Install</a:t>
            </a:r>
            <a:r>
              <a:rPr kumimoji="1" lang="ja-JP" altLang="en-US" sz="1200" dirty="0">
                <a:solidFill>
                  <a:schemeClr val="accent6"/>
                </a:solidFill>
                <a:latin typeface="メイリオ" panose="020B0604030504040204" pitchFamily="50" charset="-128"/>
                <a:ea typeface="メイリオ" panose="020B0604030504040204" pitchFamily="50" charset="-128"/>
              </a:rPr>
              <a:t>をクリック</a:t>
            </a:r>
            <a:endParaRPr kumimoji="1" lang="en-US" altLang="ja-JP" sz="1200" dirty="0">
              <a:solidFill>
                <a:schemeClr val="accent6"/>
              </a:solidFill>
              <a:latin typeface="メイリオ" panose="020B0604030504040204" pitchFamily="50" charset="-128"/>
              <a:ea typeface="メイリオ" panose="020B0604030504040204" pitchFamily="50" charset="-128"/>
            </a:endParaRPr>
          </a:p>
        </p:txBody>
      </p:sp>
      <p:sp>
        <p:nvSpPr>
          <p:cNvPr id="18" name="楕円 17">
            <a:extLst>
              <a:ext uri="{FF2B5EF4-FFF2-40B4-BE49-F238E27FC236}">
                <a16:creationId xmlns:a16="http://schemas.microsoft.com/office/drawing/2014/main" id="{B1ED1E18-EE27-418A-B17B-6CDD97EEB349}"/>
              </a:ext>
            </a:extLst>
          </p:cNvPr>
          <p:cNvSpPr/>
          <p:nvPr/>
        </p:nvSpPr>
        <p:spPr>
          <a:xfrm>
            <a:off x="7717871" y="318781"/>
            <a:ext cx="964734" cy="964734"/>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OK</a:t>
            </a:r>
            <a:endParaRPr kumimoji="1" lang="ja-JP" altLang="en-US" dirty="0"/>
          </a:p>
        </p:txBody>
      </p:sp>
    </p:spTree>
    <p:extLst>
      <p:ext uri="{BB962C8B-B14F-4D97-AF65-F5344CB8AC3E}">
        <p14:creationId xmlns:p14="http://schemas.microsoft.com/office/powerpoint/2010/main" val="33961727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ABCA02E8-196B-4B7F-BF92-C13BA6F81B88}"/>
              </a:ext>
            </a:extLst>
          </p:cNvPr>
          <p:cNvSpPr txBox="1"/>
          <p:nvPr/>
        </p:nvSpPr>
        <p:spPr>
          <a:xfrm>
            <a:off x="111211" y="657813"/>
            <a:ext cx="6783859" cy="600164"/>
          </a:xfrm>
          <a:prstGeom prst="rect">
            <a:avLst/>
          </a:prstGeom>
          <a:noFill/>
        </p:spPr>
        <p:txBody>
          <a:bodyPr wrap="square" rtlCol="0">
            <a:spAutoFit/>
          </a:bodyPr>
          <a:lstStyle/>
          <a:p>
            <a:pPr>
              <a:lnSpc>
                <a:spcPct val="150000"/>
              </a:lnSpc>
            </a:pPr>
            <a:r>
              <a:rPr lang="en-US" altLang="ja-JP" sz="2400" b="1" dirty="0">
                <a:solidFill>
                  <a:schemeClr val="accent1"/>
                </a:solidFill>
                <a:latin typeface="メイリオ" panose="020B0604030504040204" pitchFamily="50" charset="-128"/>
                <a:ea typeface="メイリオ" panose="020B0604030504040204" pitchFamily="50" charset="-128"/>
              </a:rPr>
              <a:t>Visual Studio Code</a:t>
            </a:r>
            <a:r>
              <a:rPr lang="ja-JP" altLang="en-US" sz="2400" b="1" dirty="0">
                <a:solidFill>
                  <a:schemeClr val="accent1"/>
                </a:solidFill>
                <a:latin typeface="メイリオ" panose="020B0604030504040204" pitchFamily="50" charset="-128"/>
                <a:ea typeface="メイリオ" panose="020B0604030504040204" pitchFamily="50" charset="-128"/>
              </a:rPr>
              <a:t>　</a:t>
            </a:r>
            <a:r>
              <a:rPr lang="en-US" altLang="ja-JP" sz="2400" b="1" dirty="0">
                <a:solidFill>
                  <a:schemeClr val="accent1"/>
                </a:solidFill>
                <a:latin typeface="メイリオ" panose="020B0604030504040204" pitchFamily="50" charset="-128"/>
                <a:ea typeface="メイリオ" panose="020B0604030504040204" pitchFamily="50" charset="-128"/>
              </a:rPr>
              <a:t>Python</a:t>
            </a:r>
            <a:r>
              <a:rPr lang="ja-JP" altLang="en-US" sz="2400" b="1" dirty="0">
                <a:solidFill>
                  <a:schemeClr val="accent1"/>
                </a:solidFill>
                <a:latin typeface="メイリオ" panose="020B0604030504040204" pitchFamily="50" charset="-128"/>
                <a:ea typeface="メイリオ" panose="020B0604030504040204" pitchFamily="50" charset="-128"/>
              </a:rPr>
              <a:t>拡張機能</a:t>
            </a:r>
          </a:p>
        </p:txBody>
      </p:sp>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53</a:t>
            </a:fld>
            <a:endParaRPr kumimoji="1" lang="ja-JP" altLang="en-US"/>
          </a:p>
        </p:txBody>
      </p:sp>
      <p:sp>
        <p:nvSpPr>
          <p:cNvPr id="16" name="テキスト ボックス 15">
            <a:extLst>
              <a:ext uri="{FF2B5EF4-FFF2-40B4-BE49-F238E27FC236}">
                <a16:creationId xmlns:a16="http://schemas.microsoft.com/office/drawing/2014/main" id="{7C11F730-6E7C-4F0B-BCC6-5E87864DC834}"/>
              </a:ext>
            </a:extLst>
          </p:cNvPr>
          <p:cNvSpPr txBox="1"/>
          <p:nvPr/>
        </p:nvSpPr>
        <p:spPr bwMode="auto">
          <a:xfrm>
            <a:off x="111211" y="1157037"/>
            <a:ext cx="8921578" cy="388568"/>
          </a:xfrm>
          <a:prstGeom prst="rect">
            <a:avLst/>
          </a:prstGeom>
          <a:noFill/>
        </p:spPr>
        <p:txBody>
          <a:bodyPr wrap="square" rtlCol="0">
            <a:spAutoFit/>
          </a:bodyPr>
          <a:lstStyle/>
          <a:p>
            <a:pPr>
              <a:lnSpc>
                <a:spcPct val="150000"/>
              </a:lnSpc>
            </a:pPr>
            <a:r>
              <a:rPr lang="ja-JP" altLang="en-US" sz="1400" dirty="0">
                <a:latin typeface="メイリオ" panose="020B0604030504040204" pitchFamily="50" charset="-128"/>
                <a:ea typeface="メイリオ" panose="020B0604030504040204" pitchFamily="50" charset="-128"/>
              </a:rPr>
              <a:t>　</a:t>
            </a:r>
            <a:r>
              <a:rPr lang="en-US" altLang="ja-JP" sz="1400" dirty="0">
                <a:latin typeface="メイリオ" panose="020B0604030504040204" pitchFamily="50" charset="-128"/>
                <a:ea typeface="メイリオ" panose="020B0604030504040204" pitchFamily="50" charset="-128"/>
              </a:rPr>
              <a:t>VS-Code</a:t>
            </a:r>
            <a:r>
              <a:rPr lang="ja-JP" altLang="en-US" sz="1400" dirty="0">
                <a:latin typeface="メイリオ" panose="020B0604030504040204" pitchFamily="50" charset="-128"/>
                <a:ea typeface="メイリオ" panose="020B0604030504040204" pitchFamily="50" charset="-128"/>
              </a:rPr>
              <a:t>の</a:t>
            </a:r>
            <a:r>
              <a:rPr lang="en-US" altLang="ja-JP" sz="1400" dirty="0">
                <a:latin typeface="メイリオ" panose="020B0604030504040204" pitchFamily="50" charset="-128"/>
                <a:ea typeface="メイリオ" panose="020B0604030504040204" pitchFamily="50" charset="-128"/>
              </a:rPr>
              <a:t>Python</a:t>
            </a:r>
            <a:r>
              <a:rPr lang="ja-JP" altLang="en-US" sz="1400" dirty="0">
                <a:latin typeface="メイリオ" panose="020B0604030504040204" pitchFamily="50" charset="-128"/>
                <a:ea typeface="メイリオ" panose="020B0604030504040204" pitchFamily="50" charset="-128"/>
              </a:rPr>
              <a:t>の入力補助は拡張機能でできます</a:t>
            </a:r>
          </a:p>
        </p:txBody>
      </p:sp>
      <p:sp>
        <p:nvSpPr>
          <p:cNvPr id="20" name="テキスト ボックス 19">
            <a:extLst>
              <a:ext uri="{FF2B5EF4-FFF2-40B4-BE49-F238E27FC236}">
                <a16:creationId xmlns:a16="http://schemas.microsoft.com/office/drawing/2014/main" id="{1E5370A3-99B1-4F77-BD64-29BF07AF83F1}"/>
              </a:ext>
            </a:extLst>
          </p:cNvPr>
          <p:cNvSpPr txBox="1"/>
          <p:nvPr/>
        </p:nvSpPr>
        <p:spPr>
          <a:xfrm>
            <a:off x="111212" y="117527"/>
            <a:ext cx="5828193"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各種インストール方法</a:t>
            </a:r>
          </a:p>
        </p:txBody>
      </p:sp>
      <p:sp>
        <p:nvSpPr>
          <p:cNvPr id="18" name="楕円 17">
            <a:extLst>
              <a:ext uri="{FF2B5EF4-FFF2-40B4-BE49-F238E27FC236}">
                <a16:creationId xmlns:a16="http://schemas.microsoft.com/office/drawing/2014/main" id="{B1ED1E18-EE27-418A-B17B-6CDD97EEB349}"/>
              </a:ext>
            </a:extLst>
          </p:cNvPr>
          <p:cNvSpPr/>
          <p:nvPr/>
        </p:nvSpPr>
        <p:spPr>
          <a:xfrm>
            <a:off x="7717871" y="318781"/>
            <a:ext cx="964734" cy="964734"/>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OK</a:t>
            </a:r>
            <a:endParaRPr kumimoji="1" lang="ja-JP" altLang="en-US" dirty="0"/>
          </a:p>
        </p:txBody>
      </p:sp>
      <p:pic>
        <p:nvPicPr>
          <p:cNvPr id="4" name="図 3">
            <a:extLst>
              <a:ext uri="{FF2B5EF4-FFF2-40B4-BE49-F238E27FC236}">
                <a16:creationId xmlns:a16="http://schemas.microsoft.com/office/drawing/2014/main" id="{94786CD1-33D0-41C3-B209-7B4AD0E82B05}"/>
              </a:ext>
            </a:extLst>
          </p:cNvPr>
          <p:cNvPicPr>
            <a:picLocks noChangeAspect="1"/>
          </p:cNvPicPr>
          <p:nvPr/>
        </p:nvPicPr>
        <p:blipFill>
          <a:blip r:embed="rId2"/>
          <a:stretch>
            <a:fillRect/>
          </a:stretch>
        </p:blipFill>
        <p:spPr>
          <a:xfrm>
            <a:off x="239809" y="2044829"/>
            <a:ext cx="2964787" cy="4119898"/>
          </a:xfrm>
          <a:prstGeom prst="rect">
            <a:avLst/>
          </a:prstGeom>
        </p:spPr>
      </p:pic>
      <p:sp>
        <p:nvSpPr>
          <p:cNvPr id="21" name="正方形/長方形 20">
            <a:extLst>
              <a:ext uri="{FF2B5EF4-FFF2-40B4-BE49-F238E27FC236}">
                <a16:creationId xmlns:a16="http://schemas.microsoft.com/office/drawing/2014/main" id="{B64DDAEE-62D6-4936-9C61-F18E79E2FD95}"/>
              </a:ext>
            </a:extLst>
          </p:cNvPr>
          <p:cNvSpPr/>
          <p:nvPr/>
        </p:nvSpPr>
        <p:spPr>
          <a:xfrm>
            <a:off x="239809" y="4729029"/>
            <a:ext cx="458023" cy="30546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正方形/長方形 21">
            <a:extLst>
              <a:ext uri="{FF2B5EF4-FFF2-40B4-BE49-F238E27FC236}">
                <a16:creationId xmlns:a16="http://schemas.microsoft.com/office/drawing/2014/main" id="{4E01346E-F82C-4632-8DFF-E5BC82FD54A3}"/>
              </a:ext>
            </a:extLst>
          </p:cNvPr>
          <p:cNvSpPr/>
          <p:nvPr/>
        </p:nvSpPr>
        <p:spPr>
          <a:xfrm>
            <a:off x="673769" y="2984585"/>
            <a:ext cx="2530826" cy="76926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3" name="図 22">
            <a:extLst>
              <a:ext uri="{FF2B5EF4-FFF2-40B4-BE49-F238E27FC236}">
                <a16:creationId xmlns:a16="http://schemas.microsoft.com/office/drawing/2014/main" id="{05CE4274-09BF-470F-9C03-640D444BC44C}"/>
              </a:ext>
            </a:extLst>
          </p:cNvPr>
          <p:cNvPicPr>
            <a:picLocks noChangeAspect="1"/>
          </p:cNvPicPr>
          <p:nvPr/>
        </p:nvPicPr>
        <p:blipFill>
          <a:blip r:embed="rId3"/>
          <a:stretch>
            <a:fillRect/>
          </a:stretch>
        </p:blipFill>
        <p:spPr>
          <a:xfrm>
            <a:off x="3426453" y="2568226"/>
            <a:ext cx="4602619" cy="3132737"/>
          </a:xfrm>
          <a:prstGeom prst="rect">
            <a:avLst/>
          </a:prstGeom>
        </p:spPr>
      </p:pic>
      <p:sp>
        <p:nvSpPr>
          <p:cNvPr id="24" name="正方形/長方形 23">
            <a:extLst>
              <a:ext uri="{FF2B5EF4-FFF2-40B4-BE49-F238E27FC236}">
                <a16:creationId xmlns:a16="http://schemas.microsoft.com/office/drawing/2014/main" id="{1656D34C-D83D-4976-8E23-4CF626C350A4}"/>
              </a:ext>
            </a:extLst>
          </p:cNvPr>
          <p:cNvSpPr/>
          <p:nvPr/>
        </p:nvSpPr>
        <p:spPr>
          <a:xfrm>
            <a:off x="4572000" y="3429000"/>
            <a:ext cx="441158" cy="18849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正方形/長方形 24">
            <a:extLst>
              <a:ext uri="{FF2B5EF4-FFF2-40B4-BE49-F238E27FC236}">
                <a16:creationId xmlns:a16="http://schemas.microsoft.com/office/drawing/2014/main" id="{0BE1E35A-E13B-4296-90AD-5305BC4518B6}"/>
              </a:ext>
            </a:extLst>
          </p:cNvPr>
          <p:cNvSpPr/>
          <p:nvPr/>
        </p:nvSpPr>
        <p:spPr>
          <a:xfrm>
            <a:off x="5014435" y="3429000"/>
            <a:ext cx="584259" cy="18849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吹き出し: 角を丸めた四角形 25">
            <a:extLst>
              <a:ext uri="{FF2B5EF4-FFF2-40B4-BE49-F238E27FC236}">
                <a16:creationId xmlns:a16="http://schemas.microsoft.com/office/drawing/2014/main" id="{07AC5D48-0E3E-4FE2-AFDF-A3C31F6AC890}"/>
              </a:ext>
            </a:extLst>
          </p:cNvPr>
          <p:cNvSpPr/>
          <p:nvPr/>
        </p:nvSpPr>
        <p:spPr>
          <a:xfrm>
            <a:off x="5939405" y="2134387"/>
            <a:ext cx="1545469" cy="292422"/>
          </a:xfrm>
          <a:prstGeom prst="wedgeRoundRectCallout">
            <a:avLst>
              <a:gd name="adj1" fmla="val -65476"/>
              <a:gd name="adj2" fmla="val 364394"/>
              <a:gd name="adj3" fmla="val 16667"/>
            </a:avLst>
          </a:prstGeom>
          <a:solidFill>
            <a:schemeClr val="bg1"/>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200" dirty="0">
                <a:solidFill>
                  <a:schemeClr val="accent6"/>
                </a:solidFill>
                <a:latin typeface="メイリオ" panose="020B0604030504040204" pitchFamily="50" charset="-128"/>
                <a:ea typeface="メイリオ" panose="020B0604030504040204" pitchFamily="50" charset="-128"/>
              </a:rPr>
              <a:t>Install</a:t>
            </a:r>
            <a:r>
              <a:rPr kumimoji="1" lang="ja-JP" altLang="en-US" sz="1200" dirty="0">
                <a:solidFill>
                  <a:schemeClr val="accent6"/>
                </a:solidFill>
                <a:latin typeface="メイリオ" panose="020B0604030504040204" pitchFamily="50" charset="-128"/>
                <a:ea typeface="メイリオ" panose="020B0604030504040204" pitchFamily="50" charset="-128"/>
              </a:rPr>
              <a:t>をクリック</a:t>
            </a:r>
            <a:endParaRPr kumimoji="1" lang="en-US" altLang="ja-JP" sz="1200" dirty="0">
              <a:solidFill>
                <a:schemeClr val="accent6"/>
              </a:solidFill>
              <a:latin typeface="メイリオ" panose="020B0604030504040204" pitchFamily="50" charset="-128"/>
              <a:ea typeface="メイリオ" panose="020B0604030504040204" pitchFamily="50" charset="-128"/>
            </a:endParaRPr>
          </a:p>
        </p:txBody>
      </p:sp>
      <p:sp>
        <p:nvSpPr>
          <p:cNvPr id="27" name="吹き出し: 角を丸めた四角形 26">
            <a:extLst>
              <a:ext uri="{FF2B5EF4-FFF2-40B4-BE49-F238E27FC236}">
                <a16:creationId xmlns:a16="http://schemas.microsoft.com/office/drawing/2014/main" id="{4A4B90FF-ED8C-4EDE-BE5D-ED6F32CF618E}"/>
              </a:ext>
            </a:extLst>
          </p:cNvPr>
          <p:cNvSpPr/>
          <p:nvPr/>
        </p:nvSpPr>
        <p:spPr>
          <a:xfrm>
            <a:off x="3834063" y="2113957"/>
            <a:ext cx="1764631" cy="292422"/>
          </a:xfrm>
          <a:prstGeom prst="wedgeRoundRectCallout">
            <a:avLst>
              <a:gd name="adj1" fmla="val 3033"/>
              <a:gd name="adj2" fmla="val 375366"/>
              <a:gd name="adj3" fmla="val 16667"/>
            </a:avLst>
          </a:prstGeom>
          <a:solidFill>
            <a:schemeClr val="bg1"/>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200" dirty="0">
                <a:solidFill>
                  <a:schemeClr val="accent6"/>
                </a:solidFill>
                <a:latin typeface="メイリオ" panose="020B0604030504040204" pitchFamily="50" charset="-128"/>
                <a:ea typeface="メイリオ" panose="020B0604030504040204" pitchFamily="50" charset="-128"/>
              </a:rPr>
              <a:t>有効にするをクリック</a:t>
            </a:r>
            <a:endParaRPr kumimoji="1" lang="en-US" altLang="ja-JP" sz="1200" dirty="0">
              <a:solidFill>
                <a:schemeClr val="accent6"/>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40408814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5</a:t>
            </a:fld>
            <a:endParaRPr kumimoji="1" lang="ja-JP" altLang="en-US"/>
          </a:p>
        </p:txBody>
      </p:sp>
      <p:sp>
        <p:nvSpPr>
          <p:cNvPr id="42" name="テキスト ボックス 41">
            <a:extLst>
              <a:ext uri="{FF2B5EF4-FFF2-40B4-BE49-F238E27FC236}">
                <a16:creationId xmlns:a16="http://schemas.microsoft.com/office/drawing/2014/main" id="{50B2579F-4FA1-49C7-9128-C011AF1164F5}"/>
              </a:ext>
            </a:extLst>
          </p:cNvPr>
          <p:cNvSpPr txBox="1"/>
          <p:nvPr/>
        </p:nvSpPr>
        <p:spPr>
          <a:xfrm>
            <a:off x="161075" y="657813"/>
            <a:ext cx="4738096" cy="600164"/>
          </a:xfrm>
          <a:prstGeom prst="rect">
            <a:avLst/>
          </a:prstGeom>
          <a:noFill/>
        </p:spPr>
        <p:txBody>
          <a:bodyPr wrap="square" rtlCol="0">
            <a:spAutoFit/>
          </a:bodyPr>
          <a:lstStyle/>
          <a:p>
            <a:pPr>
              <a:lnSpc>
                <a:spcPct val="150000"/>
              </a:lnSpc>
            </a:pPr>
            <a:r>
              <a:rPr lang="ja-JP" altLang="en-US" sz="2400" b="1">
                <a:solidFill>
                  <a:schemeClr val="accent1"/>
                </a:solidFill>
                <a:latin typeface="メイリオ" panose="020B0604030504040204" pitchFamily="50" charset="-128"/>
                <a:ea typeface="メイリオ" panose="020B0604030504040204" pitchFamily="50" charset="-128"/>
              </a:rPr>
              <a:t>よく使われるライブラリ</a:t>
            </a:r>
            <a:endParaRPr lang="zh-TW" altLang="en-US" sz="2400" b="1" dirty="0">
              <a:solidFill>
                <a:schemeClr val="accent1"/>
              </a:solidFill>
              <a:latin typeface="メイリオ" panose="020B0604030504040204" pitchFamily="50" charset="-128"/>
              <a:ea typeface="メイリオ" panose="020B0604030504040204" pitchFamily="50" charset="-128"/>
            </a:endParaRPr>
          </a:p>
        </p:txBody>
      </p:sp>
      <p:sp>
        <p:nvSpPr>
          <p:cNvPr id="10" name="テキスト ボックス 9">
            <a:extLst>
              <a:ext uri="{FF2B5EF4-FFF2-40B4-BE49-F238E27FC236}">
                <a16:creationId xmlns:a16="http://schemas.microsoft.com/office/drawing/2014/main" id="{32ADA412-2421-48DC-BF66-2CF68B3AF5CE}"/>
              </a:ext>
            </a:extLst>
          </p:cNvPr>
          <p:cNvSpPr txBox="1"/>
          <p:nvPr/>
        </p:nvSpPr>
        <p:spPr>
          <a:xfrm>
            <a:off x="111212" y="117527"/>
            <a:ext cx="5828193"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ライブラリってなに？</a:t>
            </a:r>
          </a:p>
        </p:txBody>
      </p:sp>
      <p:graphicFrame>
        <p:nvGraphicFramePr>
          <p:cNvPr id="7" name="表 3">
            <a:extLst>
              <a:ext uri="{FF2B5EF4-FFF2-40B4-BE49-F238E27FC236}">
                <a16:creationId xmlns:a16="http://schemas.microsoft.com/office/drawing/2014/main" id="{25CFDF4D-8B54-4170-B79A-A4146991F137}"/>
              </a:ext>
            </a:extLst>
          </p:cNvPr>
          <p:cNvGraphicFramePr>
            <a:graphicFrameLocks noGrp="1"/>
          </p:cNvGraphicFramePr>
          <p:nvPr>
            <p:extLst>
              <p:ext uri="{D42A27DB-BD31-4B8C-83A1-F6EECF244321}">
                <p14:modId xmlns:p14="http://schemas.microsoft.com/office/powerpoint/2010/main" val="3500629757"/>
              </p:ext>
            </p:extLst>
          </p:nvPr>
        </p:nvGraphicFramePr>
        <p:xfrm>
          <a:off x="435703" y="1357313"/>
          <a:ext cx="6614731" cy="5181600"/>
        </p:xfrm>
        <a:graphic>
          <a:graphicData uri="http://schemas.openxmlformats.org/drawingml/2006/table">
            <a:tbl>
              <a:tblPr firstRow="1" bandRow="1">
                <a:tableStyleId>{5C22544A-7EE6-4342-B048-85BDC9FD1C3A}</a:tableStyleId>
              </a:tblPr>
              <a:tblGrid>
                <a:gridCol w="1514226">
                  <a:extLst>
                    <a:ext uri="{9D8B030D-6E8A-4147-A177-3AD203B41FA5}">
                      <a16:colId xmlns:a16="http://schemas.microsoft.com/office/drawing/2014/main" val="1899288962"/>
                    </a:ext>
                  </a:extLst>
                </a:gridCol>
                <a:gridCol w="3566675">
                  <a:extLst>
                    <a:ext uri="{9D8B030D-6E8A-4147-A177-3AD203B41FA5}">
                      <a16:colId xmlns:a16="http://schemas.microsoft.com/office/drawing/2014/main" val="3392265261"/>
                    </a:ext>
                  </a:extLst>
                </a:gridCol>
                <a:gridCol w="1533830">
                  <a:extLst>
                    <a:ext uri="{9D8B030D-6E8A-4147-A177-3AD203B41FA5}">
                      <a16:colId xmlns:a16="http://schemas.microsoft.com/office/drawing/2014/main" val="2265918455"/>
                    </a:ext>
                  </a:extLst>
                </a:gridCol>
              </a:tblGrid>
              <a:tr h="261823">
                <a:tc>
                  <a:txBody>
                    <a:bodyPr/>
                    <a:lstStyle/>
                    <a:p>
                      <a:r>
                        <a:rPr kumimoji="1" lang="ja-JP" altLang="en-US" sz="1400" dirty="0">
                          <a:latin typeface="メイリオ" panose="020B0604030504040204" pitchFamily="50" charset="-128"/>
                          <a:ea typeface="メイリオ" panose="020B0604030504040204" pitchFamily="50" charset="-128"/>
                        </a:rPr>
                        <a:t>ライブラリ名</a:t>
                      </a:r>
                    </a:p>
                  </a:txBody>
                  <a:tcPr/>
                </a:tc>
                <a:tc>
                  <a:txBody>
                    <a:bodyPr/>
                    <a:lstStyle/>
                    <a:p>
                      <a:r>
                        <a:rPr kumimoji="1" lang="ja-JP" altLang="en-US" sz="1400" dirty="0">
                          <a:latin typeface="メイリオ" panose="020B0604030504040204" pitchFamily="50" charset="-128"/>
                          <a:ea typeface="メイリオ" panose="020B0604030504040204" pitchFamily="50" charset="-128"/>
                        </a:rPr>
                        <a:t>使用方法</a:t>
                      </a:r>
                    </a:p>
                  </a:txBody>
                  <a:tcPr/>
                </a:tc>
                <a:tc>
                  <a:txBody>
                    <a:bodyPr/>
                    <a:lstStyle/>
                    <a:p>
                      <a:r>
                        <a:rPr kumimoji="1" lang="ja-JP" altLang="en-US" sz="1400" dirty="0">
                          <a:latin typeface="メイリオ" panose="020B0604030504040204" pitchFamily="50" charset="-128"/>
                          <a:ea typeface="メイリオ" panose="020B0604030504040204" pitchFamily="50" charset="-128"/>
                        </a:rPr>
                        <a:t>分類</a:t>
                      </a:r>
                    </a:p>
                  </a:txBody>
                  <a:tcPr/>
                </a:tc>
                <a:extLst>
                  <a:ext uri="{0D108BD9-81ED-4DB2-BD59-A6C34878D82A}">
                    <a16:rowId xmlns:a16="http://schemas.microsoft.com/office/drawing/2014/main" val="2690918472"/>
                  </a:ext>
                </a:extLst>
              </a:tr>
              <a:tr h="261823">
                <a:tc>
                  <a:txBody>
                    <a:bodyPr/>
                    <a:lstStyle/>
                    <a:p>
                      <a:r>
                        <a:rPr kumimoji="1" lang="en-US" altLang="ja-JP" sz="1400" dirty="0">
                          <a:latin typeface="メイリオ" panose="020B0604030504040204" pitchFamily="50" charset="-128"/>
                          <a:ea typeface="メイリオ" panose="020B0604030504040204" pitchFamily="50" charset="-128"/>
                        </a:rPr>
                        <a:t>string</a:t>
                      </a:r>
                      <a:endParaRPr kumimoji="1" lang="ja-JP" altLang="en-US" sz="1400" dirty="0">
                        <a:latin typeface="メイリオ" panose="020B0604030504040204" pitchFamily="50" charset="-128"/>
                        <a:ea typeface="メイリオ" panose="020B0604030504040204" pitchFamily="50" charset="-128"/>
                      </a:endParaRPr>
                    </a:p>
                  </a:txBody>
                  <a:tcPr/>
                </a:tc>
                <a:tc>
                  <a:txBody>
                    <a:bodyPr/>
                    <a:lstStyle/>
                    <a:p>
                      <a:r>
                        <a:rPr kumimoji="1" lang="ja-JP" altLang="en-US" sz="1400" dirty="0">
                          <a:latin typeface="メイリオ" panose="020B0604030504040204" pitchFamily="50" charset="-128"/>
                          <a:ea typeface="メイリオ" panose="020B0604030504040204" pitchFamily="50" charset="-128"/>
                        </a:rPr>
                        <a:t>文字列操作</a:t>
                      </a:r>
                    </a:p>
                  </a:txBody>
                  <a:tcPr/>
                </a:tc>
                <a:tc>
                  <a:txBody>
                    <a:bodyPr/>
                    <a:lstStyle/>
                    <a:p>
                      <a:r>
                        <a:rPr kumimoji="1" lang="ja-JP" altLang="en-US" sz="1400" dirty="0">
                          <a:latin typeface="メイリオ" panose="020B0604030504040204" pitchFamily="50" charset="-128"/>
                          <a:ea typeface="メイリオ" panose="020B0604030504040204" pitchFamily="50" charset="-128"/>
                        </a:rPr>
                        <a:t>標準</a:t>
                      </a:r>
                    </a:p>
                  </a:txBody>
                  <a:tcPr/>
                </a:tc>
                <a:extLst>
                  <a:ext uri="{0D108BD9-81ED-4DB2-BD59-A6C34878D82A}">
                    <a16:rowId xmlns:a16="http://schemas.microsoft.com/office/drawing/2014/main" val="3028128919"/>
                  </a:ext>
                </a:extLst>
              </a:tr>
              <a:tr h="261823">
                <a:tc>
                  <a:txBody>
                    <a:bodyPr/>
                    <a:lstStyle/>
                    <a:p>
                      <a:r>
                        <a:rPr kumimoji="1" lang="en-US" altLang="ja-JP" sz="1400" dirty="0">
                          <a:latin typeface="メイリオ" panose="020B0604030504040204" pitchFamily="50" charset="-128"/>
                          <a:ea typeface="メイリオ" panose="020B0604030504040204" pitchFamily="50" charset="-128"/>
                        </a:rPr>
                        <a:t>datetime</a:t>
                      </a:r>
                      <a:endParaRPr kumimoji="1" lang="ja-JP" altLang="en-US" sz="1400" dirty="0">
                        <a:latin typeface="メイリオ" panose="020B0604030504040204" pitchFamily="50" charset="-128"/>
                        <a:ea typeface="メイリオ" panose="020B0604030504040204" pitchFamily="50" charset="-128"/>
                      </a:endParaRPr>
                    </a:p>
                  </a:txBody>
                  <a:tcPr/>
                </a:tc>
                <a:tc>
                  <a:txBody>
                    <a:bodyPr/>
                    <a:lstStyle/>
                    <a:p>
                      <a:r>
                        <a:rPr kumimoji="1" lang="ja-JP" altLang="en-US" sz="1400" dirty="0">
                          <a:latin typeface="メイリオ" panose="020B0604030504040204" pitchFamily="50" charset="-128"/>
                          <a:ea typeface="メイリオ" panose="020B0604030504040204" pitchFamily="50" charset="-128"/>
                        </a:rPr>
                        <a:t>日付や時刻を扱う</a:t>
                      </a:r>
                    </a:p>
                  </a:txBody>
                  <a:tcPr/>
                </a:tc>
                <a:tc>
                  <a:txBody>
                    <a:bodyPr/>
                    <a:lstStyle/>
                    <a:p>
                      <a:r>
                        <a:rPr kumimoji="1" lang="ja-JP" altLang="en-US" sz="1400" dirty="0">
                          <a:latin typeface="メイリオ" panose="020B0604030504040204" pitchFamily="50" charset="-128"/>
                          <a:ea typeface="メイリオ" panose="020B0604030504040204" pitchFamily="50" charset="-128"/>
                        </a:rPr>
                        <a:t>標準</a:t>
                      </a:r>
                    </a:p>
                  </a:txBody>
                  <a:tcPr/>
                </a:tc>
                <a:extLst>
                  <a:ext uri="{0D108BD9-81ED-4DB2-BD59-A6C34878D82A}">
                    <a16:rowId xmlns:a16="http://schemas.microsoft.com/office/drawing/2014/main" val="1454112254"/>
                  </a:ext>
                </a:extLst>
              </a:tr>
              <a:tr h="261823">
                <a:tc>
                  <a:txBody>
                    <a:bodyPr/>
                    <a:lstStyle/>
                    <a:p>
                      <a:r>
                        <a:rPr kumimoji="1" lang="en-US" altLang="ja-JP" sz="1400" dirty="0">
                          <a:latin typeface="メイリオ" panose="020B0604030504040204" pitchFamily="50" charset="-128"/>
                          <a:ea typeface="メイリオ" panose="020B0604030504040204" pitchFamily="50" charset="-128"/>
                        </a:rPr>
                        <a:t>random</a:t>
                      </a:r>
                      <a:endParaRPr kumimoji="1" lang="ja-JP" altLang="en-US" sz="1400" dirty="0">
                        <a:latin typeface="メイリオ" panose="020B0604030504040204" pitchFamily="50" charset="-128"/>
                        <a:ea typeface="メイリオ" panose="020B0604030504040204" pitchFamily="50" charset="-128"/>
                      </a:endParaRPr>
                    </a:p>
                  </a:txBody>
                  <a:tcPr/>
                </a:tc>
                <a:tc>
                  <a:txBody>
                    <a:bodyPr/>
                    <a:lstStyle/>
                    <a:p>
                      <a:r>
                        <a:rPr kumimoji="1" lang="ja-JP" altLang="en-US" sz="1400" dirty="0">
                          <a:latin typeface="メイリオ" panose="020B0604030504040204" pitchFamily="50" charset="-128"/>
                          <a:ea typeface="メイリオ" panose="020B0604030504040204" pitchFamily="50" charset="-128"/>
                        </a:rPr>
                        <a:t>乱数の生成</a:t>
                      </a:r>
                    </a:p>
                  </a:txBody>
                  <a:tcPr/>
                </a:tc>
                <a:tc>
                  <a:txBody>
                    <a:bodyPr/>
                    <a:lstStyle/>
                    <a:p>
                      <a:r>
                        <a:rPr kumimoji="1" lang="ja-JP" altLang="en-US" sz="1400" dirty="0">
                          <a:latin typeface="メイリオ" panose="020B0604030504040204" pitchFamily="50" charset="-128"/>
                          <a:ea typeface="メイリオ" panose="020B0604030504040204" pitchFamily="50" charset="-128"/>
                        </a:rPr>
                        <a:t>標準</a:t>
                      </a:r>
                    </a:p>
                  </a:txBody>
                  <a:tcPr/>
                </a:tc>
                <a:extLst>
                  <a:ext uri="{0D108BD9-81ED-4DB2-BD59-A6C34878D82A}">
                    <a16:rowId xmlns:a16="http://schemas.microsoft.com/office/drawing/2014/main" val="3337979663"/>
                  </a:ext>
                </a:extLst>
              </a:tr>
              <a:tr h="261823">
                <a:tc>
                  <a:txBody>
                    <a:bodyPr/>
                    <a:lstStyle/>
                    <a:p>
                      <a:r>
                        <a:rPr kumimoji="1" lang="en-US" altLang="ja-JP" sz="1400" dirty="0" err="1">
                          <a:latin typeface="メイリオ" panose="020B0604030504040204" pitchFamily="50" charset="-128"/>
                          <a:ea typeface="メイリオ" panose="020B0604030504040204" pitchFamily="50" charset="-128"/>
                        </a:rPr>
                        <a:t>pathlib</a:t>
                      </a:r>
                      <a:endParaRPr kumimoji="1" lang="ja-JP" altLang="en-US" sz="1400" dirty="0">
                        <a:latin typeface="メイリオ" panose="020B0604030504040204" pitchFamily="50" charset="-128"/>
                        <a:ea typeface="メイリオ" panose="020B0604030504040204" pitchFamily="50" charset="-128"/>
                      </a:endParaRPr>
                    </a:p>
                  </a:txBody>
                  <a:tcPr/>
                </a:tc>
                <a:tc>
                  <a:txBody>
                    <a:bodyPr/>
                    <a:lstStyle/>
                    <a:p>
                      <a:r>
                        <a:rPr kumimoji="1" lang="ja-JP" altLang="en-US" sz="1400" dirty="0">
                          <a:latin typeface="メイリオ" panose="020B0604030504040204" pitchFamily="50" charset="-128"/>
                          <a:ea typeface="メイリオ" panose="020B0604030504040204" pitchFamily="50" charset="-128"/>
                        </a:rPr>
                        <a:t>オブジェクト指向のファイルシステムパス</a:t>
                      </a:r>
                    </a:p>
                  </a:txBody>
                  <a:tcPr/>
                </a:tc>
                <a:tc>
                  <a:txBody>
                    <a:bodyPr/>
                    <a:lstStyle/>
                    <a:p>
                      <a:r>
                        <a:rPr kumimoji="1" lang="ja-JP" altLang="en-US" sz="1400" dirty="0">
                          <a:latin typeface="メイリオ" panose="020B0604030504040204" pitchFamily="50" charset="-128"/>
                          <a:ea typeface="メイリオ" panose="020B0604030504040204" pitchFamily="50" charset="-128"/>
                        </a:rPr>
                        <a:t>標準</a:t>
                      </a:r>
                    </a:p>
                  </a:txBody>
                  <a:tcPr/>
                </a:tc>
                <a:extLst>
                  <a:ext uri="{0D108BD9-81ED-4DB2-BD59-A6C34878D82A}">
                    <a16:rowId xmlns:a16="http://schemas.microsoft.com/office/drawing/2014/main" val="128604065"/>
                  </a:ext>
                </a:extLst>
              </a:tr>
              <a:tr h="261823">
                <a:tc>
                  <a:txBody>
                    <a:bodyPr/>
                    <a:lstStyle/>
                    <a:p>
                      <a:r>
                        <a:rPr kumimoji="1" lang="en-US" altLang="ja-JP" sz="1400" dirty="0">
                          <a:latin typeface="メイリオ" panose="020B0604030504040204" pitchFamily="50" charset="-128"/>
                          <a:ea typeface="メイリオ" panose="020B0604030504040204" pitchFamily="50" charset="-128"/>
                        </a:rPr>
                        <a:t>sqlite3</a:t>
                      </a:r>
                      <a:endParaRPr kumimoji="1" lang="ja-JP" altLang="en-US" sz="1400" dirty="0">
                        <a:latin typeface="メイリオ" panose="020B0604030504040204" pitchFamily="50" charset="-128"/>
                        <a:ea typeface="メイリオ" panose="020B0604030504040204" pitchFamily="50" charset="-128"/>
                      </a:endParaRPr>
                    </a:p>
                  </a:txBody>
                  <a:tcPr/>
                </a:tc>
                <a:tc>
                  <a:txBody>
                    <a:bodyPr/>
                    <a:lstStyle/>
                    <a:p>
                      <a:r>
                        <a:rPr kumimoji="1" lang="ja-JP" altLang="en-US" sz="1400" dirty="0">
                          <a:latin typeface="メイリオ" panose="020B0604030504040204" pitchFamily="50" charset="-128"/>
                          <a:ea typeface="メイリオ" panose="020B0604030504040204" pitchFamily="50" charset="-128"/>
                        </a:rPr>
                        <a:t>データベース操作</a:t>
                      </a:r>
                    </a:p>
                  </a:txBody>
                  <a:tcPr/>
                </a:tc>
                <a:tc>
                  <a:txBody>
                    <a:bodyPr/>
                    <a:lstStyle/>
                    <a:p>
                      <a:r>
                        <a:rPr kumimoji="1" lang="ja-JP" altLang="en-US" sz="1400" dirty="0">
                          <a:latin typeface="メイリオ" panose="020B0604030504040204" pitchFamily="50" charset="-128"/>
                          <a:ea typeface="メイリオ" panose="020B0604030504040204" pitchFamily="50" charset="-128"/>
                        </a:rPr>
                        <a:t>標準</a:t>
                      </a:r>
                    </a:p>
                  </a:txBody>
                  <a:tcPr/>
                </a:tc>
                <a:extLst>
                  <a:ext uri="{0D108BD9-81ED-4DB2-BD59-A6C34878D82A}">
                    <a16:rowId xmlns:a16="http://schemas.microsoft.com/office/drawing/2014/main" val="2964614725"/>
                  </a:ext>
                </a:extLst>
              </a:tr>
              <a:tr h="261823">
                <a:tc>
                  <a:txBody>
                    <a:bodyPr/>
                    <a:lstStyle/>
                    <a:p>
                      <a:r>
                        <a:rPr kumimoji="1" lang="en-US" altLang="ja-JP" sz="1400" dirty="0" err="1">
                          <a:latin typeface="メイリオ" panose="020B0604030504040204" pitchFamily="50" charset="-128"/>
                          <a:ea typeface="メイリオ" panose="020B0604030504040204" pitchFamily="50" charset="-128"/>
                        </a:rPr>
                        <a:t>openpyxl</a:t>
                      </a:r>
                      <a:endParaRPr kumimoji="1" lang="ja-JP" altLang="en-US" sz="1400" dirty="0">
                        <a:latin typeface="メイリオ" panose="020B0604030504040204" pitchFamily="50" charset="-128"/>
                        <a:ea typeface="メイリオ" panose="020B0604030504040204" pitchFamily="50" charset="-128"/>
                      </a:endParaRPr>
                    </a:p>
                  </a:txBody>
                  <a:tcPr/>
                </a:tc>
                <a:tc>
                  <a:txBody>
                    <a:bodyPr/>
                    <a:lstStyle/>
                    <a:p>
                      <a:r>
                        <a:rPr kumimoji="1" lang="en-US" altLang="ja-JP" sz="1400" dirty="0">
                          <a:latin typeface="メイリオ" panose="020B0604030504040204" pitchFamily="50" charset="-128"/>
                          <a:ea typeface="メイリオ" panose="020B0604030504040204" pitchFamily="50" charset="-128"/>
                        </a:rPr>
                        <a:t>Excel</a:t>
                      </a:r>
                      <a:r>
                        <a:rPr kumimoji="1" lang="ja-JP" altLang="en-US" sz="1400" dirty="0">
                          <a:latin typeface="メイリオ" panose="020B0604030504040204" pitchFamily="50" charset="-128"/>
                          <a:ea typeface="メイリオ" panose="020B0604030504040204" pitchFamily="50" charset="-128"/>
                        </a:rPr>
                        <a:t>ファイルの読み書きができる</a:t>
                      </a:r>
                    </a:p>
                  </a:txBody>
                  <a:tcPr/>
                </a:tc>
                <a:tc>
                  <a:txBody>
                    <a:bodyPr/>
                    <a:lstStyle/>
                    <a:p>
                      <a:r>
                        <a:rPr kumimoji="1" lang="ja-JP" altLang="en-US" sz="1400" dirty="0">
                          <a:latin typeface="メイリオ" panose="020B0604030504040204" pitchFamily="50" charset="-128"/>
                          <a:ea typeface="メイリオ" panose="020B0604030504040204" pitchFamily="50" charset="-128"/>
                        </a:rPr>
                        <a:t>外部</a:t>
                      </a:r>
                    </a:p>
                  </a:txBody>
                  <a:tcPr/>
                </a:tc>
                <a:extLst>
                  <a:ext uri="{0D108BD9-81ED-4DB2-BD59-A6C34878D82A}">
                    <a16:rowId xmlns:a16="http://schemas.microsoft.com/office/drawing/2014/main" val="4221111224"/>
                  </a:ext>
                </a:extLst>
              </a:tr>
              <a:tr h="261823">
                <a:tc>
                  <a:txBody>
                    <a:bodyPr/>
                    <a:lstStyle/>
                    <a:p>
                      <a:r>
                        <a:rPr kumimoji="1" lang="en-US" altLang="ja-JP" sz="1400" dirty="0" err="1">
                          <a:latin typeface="メイリオ" panose="020B0604030504040204" pitchFamily="50" charset="-128"/>
                          <a:ea typeface="メイリオ" panose="020B0604030504040204" pitchFamily="50" charset="-128"/>
                        </a:rPr>
                        <a:t>Tkinter</a:t>
                      </a:r>
                      <a:endParaRPr kumimoji="1" lang="ja-JP" altLang="en-US" sz="1400" dirty="0">
                        <a:latin typeface="メイリオ" panose="020B0604030504040204" pitchFamily="50" charset="-128"/>
                        <a:ea typeface="メイリオ" panose="020B0604030504040204" pitchFamily="50" charset="-128"/>
                      </a:endParaRPr>
                    </a:p>
                  </a:txBody>
                  <a:tcPr/>
                </a:tc>
                <a:tc>
                  <a:txBody>
                    <a:bodyPr/>
                    <a:lstStyle/>
                    <a:p>
                      <a:r>
                        <a:rPr kumimoji="1" lang="en-US" altLang="ja-JP" sz="1400" dirty="0">
                          <a:latin typeface="メイリオ" panose="020B0604030504040204" pitchFamily="50" charset="-128"/>
                          <a:ea typeface="メイリオ" panose="020B0604030504040204" pitchFamily="50" charset="-128"/>
                        </a:rPr>
                        <a:t>GUI</a:t>
                      </a:r>
                      <a:r>
                        <a:rPr kumimoji="1" lang="ja-JP" altLang="en-US" sz="1400" dirty="0">
                          <a:latin typeface="メイリオ" panose="020B0604030504040204" pitchFamily="50" charset="-128"/>
                          <a:ea typeface="メイリオ" panose="020B0604030504040204" pitchFamily="50" charset="-128"/>
                        </a:rPr>
                        <a:t>関連の操作</a:t>
                      </a:r>
                    </a:p>
                  </a:txBody>
                  <a:tcPr/>
                </a:tc>
                <a:tc>
                  <a:txBody>
                    <a:bodyPr/>
                    <a:lstStyle/>
                    <a:p>
                      <a:r>
                        <a:rPr kumimoji="1" lang="ja-JP" altLang="en-US" sz="1400" dirty="0">
                          <a:latin typeface="メイリオ" panose="020B0604030504040204" pitchFamily="50" charset="-128"/>
                          <a:ea typeface="メイリオ" panose="020B0604030504040204" pitchFamily="50" charset="-128"/>
                        </a:rPr>
                        <a:t>標準</a:t>
                      </a:r>
                    </a:p>
                  </a:txBody>
                  <a:tcPr/>
                </a:tc>
                <a:extLst>
                  <a:ext uri="{0D108BD9-81ED-4DB2-BD59-A6C34878D82A}">
                    <a16:rowId xmlns:a16="http://schemas.microsoft.com/office/drawing/2014/main" val="3201350714"/>
                  </a:ext>
                </a:extLst>
              </a:tr>
              <a:tr h="261823">
                <a:tc>
                  <a:txBody>
                    <a:bodyPr/>
                    <a:lstStyle/>
                    <a:p>
                      <a:r>
                        <a:rPr kumimoji="1" lang="en-US" altLang="ja-JP" sz="1400" dirty="0" err="1">
                          <a:latin typeface="メイリオ" panose="020B0604030504040204" pitchFamily="50" charset="-128"/>
                          <a:ea typeface="メイリオ" panose="020B0604030504040204" pitchFamily="50" charset="-128"/>
                        </a:rPr>
                        <a:t>shutil</a:t>
                      </a:r>
                      <a:endParaRPr kumimoji="1" lang="ja-JP" altLang="en-US" sz="1400" dirty="0">
                        <a:latin typeface="メイリオ" panose="020B0604030504040204" pitchFamily="50" charset="-128"/>
                        <a:ea typeface="メイリオ" panose="020B0604030504040204" pitchFamily="50" charset="-128"/>
                      </a:endParaRPr>
                    </a:p>
                  </a:txBody>
                  <a:tcPr/>
                </a:tc>
                <a:tc>
                  <a:txBody>
                    <a:bodyPr/>
                    <a:lstStyle/>
                    <a:p>
                      <a:r>
                        <a:rPr kumimoji="1" lang="ja-JP" altLang="en-US" sz="1400" dirty="0">
                          <a:latin typeface="メイリオ" panose="020B0604030504040204" pitchFamily="50" charset="-128"/>
                          <a:ea typeface="メイリオ" panose="020B0604030504040204" pitchFamily="50" charset="-128"/>
                        </a:rPr>
                        <a:t>高水準のファイル操作</a:t>
                      </a:r>
                    </a:p>
                  </a:txBody>
                  <a:tcPr/>
                </a:tc>
                <a:tc>
                  <a:txBody>
                    <a:bodyPr/>
                    <a:lstStyle/>
                    <a:p>
                      <a:r>
                        <a:rPr kumimoji="1" lang="ja-JP" altLang="en-US" sz="1400" dirty="0">
                          <a:latin typeface="メイリオ" panose="020B0604030504040204" pitchFamily="50" charset="-128"/>
                          <a:ea typeface="メイリオ" panose="020B0604030504040204" pitchFamily="50" charset="-128"/>
                        </a:rPr>
                        <a:t>標準</a:t>
                      </a:r>
                    </a:p>
                  </a:txBody>
                  <a:tcPr/>
                </a:tc>
                <a:extLst>
                  <a:ext uri="{0D108BD9-81ED-4DB2-BD59-A6C34878D82A}">
                    <a16:rowId xmlns:a16="http://schemas.microsoft.com/office/drawing/2014/main" val="1626636141"/>
                  </a:ext>
                </a:extLst>
              </a:tr>
              <a:tr h="261823">
                <a:tc>
                  <a:txBody>
                    <a:bodyPr/>
                    <a:lstStyle/>
                    <a:p>
                      <a:r>
                        <a:rPr kumimoji="1" lang="en-US" altLang="ja-JP" sz="1400" dirty="0" err="1">
                          <a:latin typeface="メイリオ" panose="020B0604030504040204" pitchFamily="50" charset="-128"/>
                          <a:ea typeface="メイリオ" panose="020B0604030504040204" pitchFamily="50" charset="-128"/>
                        </a:rPr>
                        <a:t>Numpy</a:t>
                      </a:r>
                      <a:endParaRPr kumimoji="1" lang="ja-JP" altLang="en-US" sz="1400" dirty="0">
                        <a:latin typeface="メイリオ" panose="020B0604030504040204" pitchFamily="50" charset="-128"/>
                        <a:ea typeface="メイリオ" panose="020B0604030504040204" pitchFamily="50" charset="-128"/>
                      </a:endParaRPr>
                    </a:p>
                  </a:txBody>
                  <a:tcPr/>
                </a:tc>
                <a:tc>
                  <a:txBody>
                    <a:bodyPr/>
                    <a:lstStyle/>
                    <a:p>
                      <a:r>
                        <a:rPr kumimoji="1" lang="ja-JP" altLang="en-US" sz="1400" dirty="0">
                          <a:latin typeface="メイリオ" panose="020B0604030504040204" pitchFamily="50" charset="-128"/>
                          <a:ea typeface="メイリオ" panose="020B0604030504040204" pitchFamily="50" charset="-128"/>
                        </a:rPr>
                        <a:t>数値計算</a:t>
                      </a:r>
                    </a:p>
                  </a:txBody>
                  <a:tcPr/>
                </a:tc>
                <a:tc>
                  <a:txBody>
                    <a:bodyPr/>
                    <a:lstStyle/>
                    <a:p>
                      <a:r>
                        <a:rPr kumimoji="1" lang="ja-JP" altLang="en-US" sz="1400" dirty="0">
                          <a:latin typeface="メイリオ" panose="020B0604030504040204" pitchFamily="50" charset="-128"/>
                          <a:ea typeface="メイリオ" panose="020B0604030504040204" pitchFamily="50" charset="-128"/>
                        </a:rPr>
                        <a:t>外部</a:t>
                      </a:r>
                    </a:p>
                  </a:txBody>
                  <a:tcPr/>
                </a:tc>
                <a:extLst>
                  <a:ext uri="{0D108BD9-81ED-4DB2-BD59-A6C34878D82A}">
                    <a16:rowId xmlns:a16="http://schemas.microsoft.com/office/drawing/2014/main" val="3195263125"/>
                  </a:ext>
                </a:extLst>
              </a:tr>
              <a:tr h="261823">
                <a:tc>
                  <a:txBody>
                    <a:bodyPr/>
                    <a:lstStyle/>
                    <a:p>
                      <a:r>
                        <a:rPr kumimoji="1" lang="en-US" altLang="ja-JP" sz="1400" dirty="0" err="1">
                          <a:latin typeface="メイリオ" panose="020B0604030504040204" pitchFamily="50" charset="-128"/>
                          <a:ea typeface="メイリオ" panose="020B0604030504040204" pitchFamily="50" charset="-128"/>
                        </a:rPr>
                        <a:t>Scipy</a:t>
                      </a:r>
                      <a:endParaRPr kumimoji="1" lang="ja-JP" altLang="en-US" sz="1400" dirty="0">
                        <a:latin typeface="メイリオ" panose="020B0604030504040204" pitchFamily="50" charset="-128"/>
                        <a:ea typeface="メイリオ" panose="020B0604030504040204" pitchFamily="50" charset="-128"/>
                      </a:endParaRPr>
                    </a:p>
                  </a:txBody>
                  <a:tcPr/>
                </a:tc>
                <a:tc>
                  <a:txBody>
                    <a:bodyPr/>
                    <a:lstStyle/>
                    <a:p>
                      <a:r>
                        <a:rPr kumimoji="1" lang="ja-JP" altLang="en-US" sz="1400" dirty="0">
                          <a:latin typeface="メイリオ" panose="020B0604030504040204" pitchFamily="50" charset="-128"/>
                          <a:ea typeface="メイリオ" panose="020B0604030504040204" pitchFamily="50" charset="-128"/>
                        </a:rPr>
                        <a:t>科学技術計算</a:t>
                      </a:r>
                    </a:p>
                  </a:txBody>
                  <a:tcPr/>
                </a:tc>
                <a:tc>
                  <a:txBody>
                    <a:bodyPr/>
                    <a:lstStyle/>
                    <a:p>
                      <a:r>
                        <a:rPr kumimoji="1" lang="ja-JP" altLang="en-US" sz="1400" dirty="0">
                          <a:latin typeface="メイリオ" panose="020B0604030504040204" pitchFamily="50" charset="-128"/>
                          <a:ea typeface="メイリオ" panose="020B0604030504040204" pitchFamily="50" charset="-128"/>
                        </a:rPr>
                        <a:t>外部</a:t>
                      </a:r>
                    </a:p>
                  </a:txBody>
                  <a:tcPr/>
                </a:tc>
                <a:extLst>
                  <a:ext uri="{0D108BD9-81ED-4DB2-BD59-A6C34878D82A}">
                    <a16:rowId xmlns:a16="http://schemas.microsoft.com/office/drawing/2014/main" val="1204205825"/>
                  </a:ext>
                </a:extLst>
              </a:tr>
              <a:tr h="261823">
                <a:tc>
                  <a:txBody>
                    <a:bodyPr/>
                    <a:lstStyle/>
                    <a:p>
                      <a:r>
                        <a:rPr kumimoji="1" lang="en-US" altLang="ja-JP" sz="1400" dirty="0">
                          <a:latin typeface="メイリオ" panose="020B0604030504040204" pitchFamily="50" charset="-128"/>
                          <a:ea typeface="メイリオ" panose="020B0604030504040204" pitchFamily="50" charset="-128"/>
                        </a:rPr>
                        <a:t>Pandas</a:t>
                      </a:r>
                      <a:endParaRPr kumimoji="1" lang="ja-JP" altLang="en-US" sz="1400" dirty="0">
                        <a:latin typeface="メイリオ" panose="020B0604030504040204" pitchFamily="50" charset="-128"/>
                        <a:ea typeface="メイリオ" panose="020B0604030504040204" pitchFamily="50" charset="-128"/>
                      </a:endParaRPr>
                    </a:p>
                  </a:txBody>
                  <a:tcPr/>
                </a:tc>
                <a:tc>
                  <a:txBody>
                    <a:bodyPr/>
                    <a:lstStyle/>
                    <a:p>
                      <a:r>
                        <a:rPr kumimoji="1" lang="ja-JP" altLang="en-US" sz="1400" dirty="0">
                          <a:latin typeface="メイリオ" panose="020B0604030504040204" pitchFamily="50" charset="-128"/>
                          <a:ea typeface="メイリオ" panose="020B0604030504040204" pitchFamily="50" charset="-128"/>
                        </a:rPr>
                        <a:t>データ分析</a:t>
                      </a:r>
                    </a:p>
                  </a:txBody>
                  <a:tcPr/>
                </a:tc>
                <a:tc>
                  <a:txBody>
                    <a:bodyPr/>
                    <a:lstStyle/>
                    <a:p>
                      <a:r>
                        <a:rPr kumimoji="1" lang="ja-JP" altLang="en-US" sz="1400" dirty="0">
                          <a:latin typeface="メイリオ" panose="020B0604030504040204" pitchFamily="50" charset="-128"/>
                          <a:ea typeface="メイリオ" panose="020B0604030504040204" pitchFamily="50" charset="-128"/>
                        </a:rPr>
                        <a:t>外部</a:t>
                      </a:r>
                    </a:p>
                  </a:txBody>
                  <a:tcPr/>
                </a:tc>
                <a:extLst>
                  <a:ext uri="{0D108BD9-81ED-4DB2-BD59-A6C34878D82A}">
                    <a16:rowId xmlns:a16="http://schemas.microsoft.com/office/drawing/2014/main" val="3254158121"/>
                  </a:ext>
                </a:extLst>
              </a:tr>
              <a:tr h="261823">
                <a:tc>
                  <a:txBody>
                    <a:bodyPr/>
                    <a:lstStyle/>
                    <a:p>
                      <a:r>
                        <a:rPr kumimoji="1" lang="en-US" altLang="ja-JP" sz="1400" dirty="0">
                          <a:latin typeface="メイリオ" panose="020B0604030504040204" pitchFamily="50" charset="-128"/>
                          <a:ea typeface="メイリオ" panose="020B0604030504040204" pitchFamily="50" charset="-128"/>
                        </a:rPr>
                        <a:t>Matplotlib</a:t>
                      </a:r>
                      <a:endParaRPr kumimoji="1" lang="ja-JP" altLang="en-US" sz="1400" dirty="0">
                        <a:latin typeface="メイリオ" panose="020B0604030504040204" pitchFamily="50" charset="-128"/>
                        <a:ea typeface="メイリオ" panose="020B0604030504040204" pitchFamily="50" charset="-128"/>
                      </a:endParaRPr>
                    </a:p>
                  </a:txBody>
                  <a:tcPr/>
                </a:tc>
                <a:tc>
                  <a:txBody>
                    <a:bodyPr/>
                    <a:lstStyle/>
                    <a:p>
                      <a:r>
                        <a:rPr kumimoji="1" lang="ja-JP" altLang="en-US" sz="1400" dirty="0">
                          <a:latin typeface="メイリオ" panose="020B0604030504040204" pitchFamily="50" charset="-128"/>
                          <a:ea typeface="メイリオ" panose="020B0604030504040204" pitchFamily="50" charset="-128"/>
                        </a:rPr>
                        <a:t>グラフデータ</a:t>
                      </a:r>
                    </a:p>
                  </a:txBody>
                  <a:tcPr/>
                </a:tc>
                <a:tc>
                  <a:txBody>
                    <a:bodyPr/>
                    <a:lstStyle/>
                    <a:p>
                      <a:r>
                        <a:rPr kumimoji="1" lang="ja-JP" altLang="en-US" sz="1400" dirty="0">
                          <a:latin typeface="メイリオ" panose="020B0604030504040204" pitchFamily="50" charset="-128"/>
                          <a:ea typeface="メイリオ" panose="020B0604030504040204" pitchFamily="50" charset="-128"/>
                        </a:rPr>
                        <a:t>外部</a:t>
                      </a:r>
                    </a:p>
                  </a:txBody>
                  <a:tcPr/>
                </a:tc>
                <a:extLst>
                  <a:ext uri="{0D108BD9-81ED-4DB2-BD59-A6C34878D82A}">
                    <a16:rowId xmlns:a16="http://schemas.microsoft.com/office/drawing/2014/main" val="2959808451"/>
                  </a:ext>
                </a:extLst>
              </a:tr>
              <a:tr h="261823">
                <a:tc>
                  <a:txBody>
                    <a:bodyPr/>
                    <a:lstStyle/>
                    <a:p>
                      <a:r>
                        <a:rPr kumimoji="1" lang="en-US" altLang="ja-JP" sz="1400" dirty="0" err="1">
                          <a:latin typeface="メイリオ" panose="020B0604030504040204" pitchFamily="50" charset="-128"/>
                          <a:ea typeface="メイリオ" panose="020B0604030504040204" pitchFamily="50" charset="-128"/>
                        </a:rPr>
                        <a:t>Pygame</a:t>
                      </a:r>
                      <a:endParaRPr kumimoji="1" lang="ja-JP" altLang="en-US" sz="1400" dirty="0">
                        <a:latin typeface="メイリオ" panose="020B0604030504040204" pitchFamily="50" charset="-128"/>
                        <a:ea typeface="メイリオ" panose="020B0604030504040204" pitchFamily="50" charset="-128"/>
                      </a:endParaRPr>
                    </a:p>
                  </a:txBody>
                  <a:tcPr/>
                </a:tc>
                <a:tc>
                  <a:txBody>
                    <a:bodyPr/>
                    <a:lstStyle/>
                    <a:p>
                      <a:r>
                        <a:rPr kumimoji="1" lang="ja-JP" altLang="en-US" sz="1400" dirty="0">
                          <a:latin typeface="メイリオ" panose="020B0604030504040204" pitchFamily="50" charset="-128"/>
                          <a:ea typeface="メイリオ" panose="020B0604030504040204" pitchFamily="50" charset="-128"/>
                        </a:rPr>
                        <a:t>ゲーム作成</a:t>
                      </a:r>
                    </a:p>
                  </a:txBody>
                  <a:tcPr/>
                </a:tc>
                <a:tc>
                  <a:txBody>
                    <a:bodyPr/>
                    <a:lstStyle/>
                    <a:p>
                      <a:r>
                        <a:rPr kumimoji="1" lang="ja-JP" altLang="en-US" sz="1400" dirty="0">
                          <a:latin typeface="メイリオ" panose="020B0604030504040204" pitchFamily="50" charset="-128"/>
                          <a:ea typeface="メイリオ" panose="020B0604030504040204" pitchFamily="50" charset="-128"/>
                        </a:rPr>
                        <a:t>外部</a:t>
                      </a:r>
                    </a:p>
                  </a:txBody>
                  <a:tcPr/>
                </a:tc>
                <a:extLst>
                  <a:ext uri="{0D108BD9-81ED-4DB2-BD59-A6C34878D82A}">
                    <a16:rowId xmlns:a16="http://schemas.microsoft.com/office/drawing/2014/main" val="3060921815"/>
                  </a:ext>
                </a:extLst>
              </a:tr>
              <a:tr h="261823">
                <a:tc>
                  <a:txBody>
                    <a:bodyPr/>
                    <a:lstStyle/>
                    <a:p>
                      <a:r>
                        <a:rPr kumimoji="1" lang="en-US" altLang="ja-JP" sz="1400" dirty="0">
                          <a:latin typeface="メイリオ" panose="020B0604030504040204" pitchFamily="50" charset="-128"/>
                          <a:ea typeface="メイリオ" panose="020B0604030504040204" pitchFamily="50" charset="-128"/>
                        </a:rPr>
                        <a:t>Django</a:t>
                      </a:r>
                      <a:endParaRPr kumimoji="1" lang="ja-JP" altLang="en-US" sz="1400" dirty="0">
                        <a:latin typeface="メイリオ" panose="020B0604030504040204" pitchFamily="50" charset="-128"/>
                        <a:ea typeface="メイリオ" panose="020B0604030504040204" pitchFamily="50" charset="-128"/>
                      </a:endParaRPr>
                    </a:p>
                  </a:txBody>
                  <a:tcPr/>
                </a:tc>
                <a:tc>
                  <a:txBody>
                    <a:bodyPr/>
                    <a:lstStyle/>
                    <a:p>
                      <a:r>
                        <a:rPr kumimoji="1" lang="en-US" altLang="ja-JP" sz="1400" dirty="0">
                          <a:latin typeface="メイリオ" panose="020B0604030504040204" pitchFamily="50" charset="-128"/>
                          <a:ea typeface="メイリオ" panose="020B0604030504040204" pitchFamily="50" charset="-128"/>
                        </a:rPr>
                        <a:t>WEB</a:t>
                      </a:r>
                      <a:r>
                        <a:rPr kumimoji="1" lang="ja-JP" altLang="en-US" sz="1400" dirty="0">
                          <a:latin typeface="メイリオ" panose="020B0604030504040204" pitchFamily="50" charset="-128"/>
                          <a:ea typeface="メイリオ" panose="020B0604030504040204" pitchFamily="50" charset="-128"/>
                        </a:rPr>
                        <a:t>アプリ作成フレームワーク</a:t>
                      </a:r>
                    </a:p>
                  </a:txBody>
                  <a:tcPr/>
                </a:tc>
                <a:tc>
                  <a:txBody>
                    <a:bodyPr/>
                    <a:lstStyle/>
                    <a:p>
                      <a:r>
                        <a:rPr kumimoji="1" lang="ja-JP" altLang="en-US" sz="1400" dirty="0">
                          <a:latin typeface="メイリオ" panose="020B0604030504040204" pitchFamily="50" charset="-128"/>
                          <a:ea typeface="メイリオ" panose="020B0604030504040204" pitchFamily="50" charset="-128"/>
                        </a:rPr>
                        <a:t>外部</a:t>
                      </a:r>
                    </a:p>
                  </a:txBody>
                  <a:tcPr/>
                </a:tc>
                <a:extLst>
                  <a:ext uri="{0D108BD9-81ED-4DB2-BD59-A6C34878D82A}">
                    <a16:rowId xmlns:a16="http://schemas.microsoft.com/office/drawing/2014/main" val="2872179838"/>
                  </a:ext>
                </a:extLst>
              </a:tr>
              <a:tr h="261823">
                <a:tc>
                  <a:txBody>
                    <a:bodyPr/>
                    <a:lstStyle/>
                    <a:p>
                      <a:r>
                        <a:rPr kumimoji="1" lang="en-US" altLang="ja-JP" sz="1400" dirty="0">
                          <a:latin typeface="メイリオ" panose="020B0604030504040204" pitchFamily="50" charset="-128"/>
                          <a:ea typeface="メイリオ" panose="020B0604030504040204" pitchFamily="50" charset="-128"/>
                        </a:rPr>
                        <a:t>beautiful soup</a:t>
                      </a:r>
                      <a:endParaRPr kumimoji="1" lang="ja-JP" altLang="en-US" sz="1400" dirty="0">
                        <a:latin typeface="メイリオ" panose="020B0604030504040204" pitchFamily="50" charset="-128"/>
                        <a:ea typeface="メイリオ" panose="020B0604030504040204" pitchFamily="50" charset="-128"/>
                      </a:endParaRPr>
                    </a:p>
                  </a:txBody>
                  <a:tcPr/>
                </a:tc>
                <a:tc>
                  <a:txBody>
                    <a:bodyPr/>
                    <a:lstStyle/>
                    <a:p>
                      <a:r>
                        <a:rPr kumimoji="1" lang="en-US" altLang="ja-JP" sz="1400" dirty="0">
                          <a:latin typeface="メイリオ" panose="020B0604030504040204" pitchFamily="50" charset="-128"/>
                          <a:ea typeface="メイリオ" panose="020B0604030504040204" pitchFamily="50" charset="-128"/>
                        </a:rPr>
                        <a:t>WEB</a:t>
                      </a:r>
                      <a:r>
                        <a:rPr kumimoji="1" lang="ja-JP" altLang="en-US" sz="1400" dirty="0">
                          <a:latin typeface="メイリオ" panose="020B0604030504040204" pitchFamily="50" charset="-128"/>
                          <a:ea typeface="メイリオ" panose="020B0604030504040204" pitchFamily="50" charset="-128"/>
                        </a:rPr>
                        <a:t>スクレイピング</a:t>
                      </a:r>
                    </a:p>
                  </a:txBody>
                  <a:tcPr/>
                </a:tc>
                <a:tc>
                  <a:txBody>
                    <a:bodyPr/>
                    <a:lstStyle/>
                    <a:p>
                      <a:r>
                        <a:rPr kumimoji="1" lang="ja-JP" altLang="en-US" sz="1400" dirty="0">
                          <a:latin typeface="メイリオ" panose="020B0604030504040204" pitchFamily="50" charset="-128"/>
                          <a:ea typeface="メイリオ" panose="020B0604030504040204" pitchFamily="50" charset="-128"/>
                        </a:rPr>
                        <a:t>外部</a:t>
                      </a:r>
                    </a:p>
                  </a:txBody>
                  <a:tcPr/>
                </a:tc>
                <a:extLst>
                  <a:ext uri="{0D108BD9-81ED-4DB2-BD59-A6C34878D82A}">
                    <a16:rowId xmlns:a16="http://schemas.microsoft.com/office/drawing/2014/main" val="783762025"/>
                  </a:ext>
                </a:extLst>
              </a:tr>
              <a:tr h="261823">
                <a:tc>
                  <a:txBody>
                    <a:bodyPr/>
                    <a:lstStyle/>
                    <a:p>
                      <a:r>
                        <a:rPr kumimoji="1" lang="en-US" altLang="ja-JP" sz="1400" dirty="0" err="1">
                          <a:latin typeface="メイリオ" panose="020B0604030504040204" pitchFamily="50" charset="-128"/>
                          <a:ea typeface="メイリオ" panose="020B0604030504040204" pitchFamily="50" charset="-128"/>
                        </a:rPr>
                        <a:t>Tensorflow</a:t>
                      </a:r>
                      <a:endParaRPr kumimoji="1" lang="ja-JP" altLang="en-US" sz="1400" dirty="0">
                        <a:latin typeface="メイリオ" panose="020B0604030504040204" pitchFamily="50" charset="-128"/>
                        <a:ea typeface="メイリオ" panose="020B0604030504040204" pitchFamily="50" charset="-128"/>
                      </a:endParaRPr>
                    </a:p>
                  </a:txBody>
                  <a:tcPr/>
                </a:tc>
                <a:tc>
                  <a:txBody>
                    <a:bodyPr/>
                    <a:lstStyle/>
                    <a:p>
                      <a:r>
                        <a:rPr kumimoji="1" lang="ja-JP" altLang="en-US" sz="1400" dirty="0">
                          <a:latin typeface="メイリオ" panose="020B0604030504040204" pitchFamily="50" charset="-128"/>
                          <a:ea typeface="メイリオ" panose="020B0604030504040204" pitchFamily="50" charset="-128"/>
                        </a:rPr>
                        <a:t>機械学習</a:t>
                      </a:r>
                    </a:p>
                  </a:txBody>
                  <a:tcPr/>
                </a:tc>
                <a:tc>
                  <a:txBody>
                    <a:bodyPr/>
                    <a:lstStyle/>
                    <a:p>
                      <a:r>
                        <a:rPr kumimoji="1" lang="ja-JP" altLang="en-US" sz="1400" dirty="0">
                          <a:latin typeface="メイリオ" panose="020B0604030504040204" pitchFamily="50" charset="-128"/>
                          <a:ea typeface="メイリオ" panose="020B0604030504040204" pitchFamily="50" charset="-128"/>
                        </a:rPr>
                        <a:t>外部</a:t>
                      </a:r>
                    </a:p>
                  </a:txBody>
                  <a:tcPr/>
                </a:tc>
                <a:extLst>
                  <a:ext uri="{0D108BD9-81ED-4DB2-BD59-A6C34878D82A}">
                    <a16:rowId xmlns:a16="http://schemas.microsoft.com/office/drawing/2014/main" val="977216574"/>
                  </a:ext>
                </a:extLst>
              </a:tr>
            </a:tbl>
          </a:graphicData>
        </a:graphic>
      </p:graphicFrame>
      <p:pic>
        <p:nvPicPr>
          <p:cNvPr id="4" name="図 3" descr="部屋 が含まれている画像&#10;&#10;自動的に生成された説明">
            <a:extLst>
              <a:ext uri="{FF2B5EF4-FFF2-40B4-BE49-F238E27FC236}">
                <a16:creationId xmlns:a16="http://schemas.microsoft.com/office/drawing/2014/main" id="{9F50F0D0-FDBA-4E83-925D-463FFE9B08A7}"/>
              </a:ext>
            </a:extLst>
          </p:cNvPr>
          <p:cNvPicPr>
            <a:picLocks noChangeAspect="1"/>
          </p:cNvPicPr>
          <p:nvPr/>
        </p:nvPicPr>
        <p:blipFill rotWithShape="1">
          <a:blip r:embed="rId2">
            <a:extLst>
              <a:ext uri="{28A0092B-C50C-407E-A947-70E740481C1C}">
                <a14:useLocalDpi xmlns:a14="http://schemas.microsoft.com/office/drawing/2010/main" val="0"/>
              </a:ext>
            </a:extLst>
          </a:blip>
          <a:srcRect l="3395" t="43027" r="75595" b="32067"/>
          <a:stretch/>
        </p:blipFill>
        <p:spPr>
          <a:xfrm>
            <a:off x="6637765" y="805058"/>
            <a:ext cx="2578065" cy="2161521"/>
          </a:xfrm>
          <a:prstGeom prst="rect">
            <a:avLst/>
          </a:prstGeom>
        </p:spPr>
      </p:pic>
      <p:sp>
        <p:nvSpPr>
          <p:cNvPr id="8" name="吹き出し: 角を丸めた四角形 7">
            <a:extLst>
              <a:ext uri="{FF2B5EF4-FFF2-40B4-BE49-F238E27FC236}">
                <a16:creationId xmlns:a16="http://schemas.microsoft.com/office/drawing/2014/main" id="{0290DFE9-CB5F-465D-A7B1-A8E4ADF9A834}"/>
              </a:ext>
            </a:extLst>
          </p:cNvPr>
          <p:cNvSpPr/>
          <p:nvPr/>
        </p:nvSpPr>
        <p:spPr>
          <a:xfrm>
            <a:off x="4043495" y="411405"/>
            <a:ext cx="2812928" cy="780466"/>
          </a:xfrm>
          <a:prstGeom prst="wedgeRoundRectCallout">
            <a:avLst>
              <a:gd name="adj1" fmla="val 75158"/>
              <a:gd name="adj2" fmla="val 43633"/>
              <a:gd name="adj3" fmla="val 16667"/>
            </a:avLst>
          </a:prstGeom>
          <a:solidFill>
            <a:schemeClr val="bg1"/>
          </a:solid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200" dirty="0">
                <a:solidFill>
                  <a:schemeClr val="tx1"/>
                </a:solidFill>
                <a:latin typeface="メイリオ" panose="020B0604030504040204" pitchFamily="50" charset="-128"/>
                <a:ea typeface="メイリオ" panose="020B0604030504040204" pitchFamily="50" charset="-128"/>
              </a:rPr>
              <a:t>これ使えば、あんまりコード書かなくてもプログラムが作れちゃう♬</a:t>
            </a:r>
            <a:endParaRPr kumimoji="1" lang="en-US" altLang="ja-JP" sz="1200" dirty="0">
              <a:solidFill>
                <a:schemeClr val="tx1"/>
              </a:solidFill>
              <a:latin typeface="メイリオ" panose="020B0604030504040204" pitchFamily="50" charset="-128"/>
              <a:ea typeface="メイリオ" panose="020B0604030504040204" pitchFamily="50" charset="-128"/>
            </a:endParaRPr>
          </a:p>
        </p:txBody>
      </p:sp>
      <p:sp>
        <p:nvSpPr>
          <p:cNvPr id="9" name="楕円 8">
            <a:extLst>
              <a:ext uri="{FF2B5EF4-FFF2-40B4-BE49-F238E27FC236}">
                <a16:creationId xmlns:a16="http://schemas.microsoft.com/office/drawing/2014/main" id="{EB2A6E5F-79E8-4566-BD6E-B11D4EC2CA2E}"/>
              </a:ext>
            </a:extLst>
          </p:cNvPr>
          <p:cNvSpPr/>
          <p:nvPr/>
        </p:nvSpPr>
        <p:spPr>
          <a:xfrm>
            <a:off x="7717871" y="318781"/>
            <a:ext cx="964734" cy="964734"/>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OK</a:t>
            </a:r>
            <a:endParaRPr kumimoji="1" lang="ja-JP" altLang="en-US" dirty="0"/>
          </a:p>
        </p:txBody>
      </p:sp>
    </p:spTree>
    <p:extLst>
      <p:ext uri="{BB962C8B-B14F-4D97-AF65-F5344CB8AC3E}">
        <p14:creationId xmlns:p14="http://schemas.microsoft.com/office/powerpoint/2010/main" val="745211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6</a:t>
            </a:fld>
            <a:endParaRPr kumimoji="1" lang="ja-JP" altLang="en-US"/>
          </a:p>
        </p:txBody>
      </p:sp>
      <p:sp>
        <p:nvSpPr>
          <p:cNvPr id="42" name="テキスト ボックス 41">
            <a:extLst>
              <a:ext uri="{FF2B5EF4-FFF2-40B4-BE49-F238E27FC236}">
                <a16:creationId xmlns:a16="http://schemas.microsoft.com/office/drawing/2014/main" id="{50B2579F-4FA1-49C7-9128-C011AF1164F5}"/>
              </a:ext>
            </a:extLst>
          </p:cNvPr>
          <p:cNvSpPr txBox="1"/>
          <p:nvPr/>
        </p:nvSpPr>
        <p:spPr>
          <a:xfrm>
            <a:off x="161075" y="657813"/>
            <a:ext cx="5543439" cy="600164"/>
          </a:xfrm>
          <a:prstGeom prst="rect">
            <a:avLst/>
          </a:prstGeom>
          <a:noFill/>
        </p:spPr>
        <p:txBody>
          <a:bodyPr wrap="square" rtlCol="0">
            <a:spAutoFit/>
          </a:bodyPr>
          <a:lstStyle/>
          <a:p>
            <a:pPr>
              <a:lnSpc>
                <a:spcPct val="150000"/>
              </a:lnSpc>
            </a:pPr>
            <a:r>
              <a:rPr lang="ja-JP" altLang="en-US" sz="2400" b="1" dirty="0">
                <a:solidFill>
                  <a:schemeClr val="accent1"/>
                </a:solidFill>
                <a:latin typeface="メイリオ" panose="020B0604030504040204" pitchFamily="50" charset="-128"/>
                <a:ea typeface="メイリオ" panose="020B0604030504040204" pitchFamily="50" charset="-128"/>
              </a:rPr>
              <a:t>オブジェクト、クラス、インスタンス</a:t>
            </a:r>
            <a:endParaRPr lang="zh-TW" altLang="en-US" sz="2400" b="1" dirty="0">
              <a:solidFill>
                <a:schemeClr val="accent1"/>
              </a:solidFill>
              <a:latin typeface="メイリオ" panose="020B0604030504040204" pitchFamily="50" charset="-128"/>
              <a:ea typeface="メイリオ" panose="020B0604030504040204" pitchFamily="50" charset="-128"/>
            </a:endParaRPr>
          </a:p>
        </p:txBody>
      </p:sp>
      <p:sp>
        <p:nvSpPr>
          <p:cNvPr id="10" name="テキスト ボックス 9">
            <a:extLst>
              <a:ext uri="{FF2B5EF4-FFF2-40B4-BE49-F238E27FC236}">
                <a16:creationId xmlns:a16="http://schemas.microsoft.com/office/drawing/2014/main" id="{32ADA412-2421-48DC-BF66-2CF68B3AF5CE}"/>
              </a:ext>
            </a:extLst>
          </p:cNvPr>
          <p:cNvSpPr txBox="1"/>
          <p:nvPr/>
        </p:nvSpPr>
        <p:spPr>
          <a:xfrm>
            <a:off x="111212" y="117527"/>
            <a:ext cx="5828193"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考えることを楽しもう</a:t>
            </a:r>
          </a:p>
        </p:txBody>
      </p:sp>
      <p:sp>
        <p:nvSpPr>
          <p:cNvPr id="7" name="テキスト ボックス 6">
            <a:extLst>
              <a:ext uri="{FF2B5EF4-FFF2-40B4-BE49-F238E27FC236}">
                <a16:creationId xmlns:a16="http://schemas.microsoft.com/office/drawing/2014/main" id="{6B474383-1565-4AA7-ACD2-D0EAB6ECC932}"/>
              </a:ext>
            </a:extLst>
          </p:cNvPr>
          <p:cNvSpPr txBox="1"/>
          <p:nvPr/>
        </p:nvSpPr>
        <p:spPr bwMode="auto">
          <a:xfrm>
            <a:off x="560391" y="1182015"/>
            <a:ext cx="8094325" cy="430887"/>
          </a:xfrm>
          <a:prstGeom prst="rect">
            <a:avLst/>
          </a:prstGeom>
          <a:noFill/>
        </p:spPr>
        <p:txBody>
          <a:bodyPr wrap="square" rtlCol="0">
            <a:spAutoFit/>
          </a:bodyPr>
          <a:lstStyle/>
          <a:p>
            <a:pPr>
              <a:lnSpc>
                <a:spcPct val="150000"/>
              </a:lnSpc>
            </a:pPr>
            <a:r>
              <a:rPr lang="ja-JP" altLang="en-US" sz="1600" dirty="0">
                <a:latin typeface="メイリオ" panose="020B0604030504040204" pitchFamily="50" charset="-128"/>
                <a:ea typeface="メイリオ" panose="020B0604030504040204" pitchFamily="50" charset="-128"/>
              </a:rPr>
              <a:t>　ここでもそれぞれの違いから見ていきましょう</a:t>
            </a:r>
            <a:endParaRPr lang="en-US" altLang="ja-JP" sz="1600" dirty="0">
              <a:latin typeface="メイリオ" panose="020B0604030504040204" pitchFamily="50" charset="-128"/>
              <a:ea typeface="メイリオ" panose="020B0604030504040204" pitchFamily="50" charset="-128"/>
            </a:endParaRPr>
          </a:p>
        </p:txBody>
      </p:sp>
      <p:sp>
        <p:nvSpPr>
          <p:cNvPr id="9" name="正方形/長方形 8">
            <a:extLst>
              <a:ext uri="{FF2B5EF4-FFF2-40B4-BE49-F238E27FC236}">
                <a16:creationId xmlns:a16="http://schemas.microsoft.com/office/drawing/2014/main" id="{04AE36AE-8961-4659-9613-ACA7C22915CF}"/>
              </a:ext>
            </a:extLst>
          </p:cNvPr>
          <p:cNvSpPr/>
          <p:nvPr/>
        </p:nvSpPr>
        <p:spPr bwMode="auto">
          <a:xfrm>
            <a:off x="560391" y="2109609"/>
            <a:ext cx="7020307" cy="4359280"/>
          </a:xfrm>
          <a:prstGeom prst="rect">
            <a:avLst/>
          </a:prstGeom>
          <a:solidFill>
            <a:schemeClr val="bg1"/>
          </a:solidFill>
          <a:ln w="38100">
            <a:solidFill>
              <a:schemeClr val="accent5"/>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wrap="none" anchor="t" anchorCtr="0"/>
          <a:lstStyle/>
          <a:p>
            <a:pPr>
              <a:defRPr/>
            </a:pPr>
            <a:r>
              <a:rPr lang="ja-JP" altLang="en-US" sz="1100" dirty="0">
                <a:solidFill>
                  <a:schemeClr val="tx1"/>
                </a:solidFill>
                <a:latin typeface="メイリオ" panose="020B0604030504040204" pitchFamily="50" charset="-128"/>
                <a:ea typeface="メイリオ" panose="020B0604030504040204" pitchFamily="50" charset="-128"/>
              </a:rPr>
              <a:t>　</a:t>
            </a:r>
            <a:endParaRPr lang="en-US" altLang="ja-JP" sz="1100" dirty="0">
              <a:solidFill>
                <a:schemeClr val="tx1"/>
              </a:solidFill>
              <a:latin typeface="メイリオ" panose="020B0604030504040204" pitchFamily="50" charset="-128"/>
              <a:ea typeface="メイリオ" panose="020B0604030504040204" pitchFamily="50" charset="-128"/>
            </a:endParaRPr>
          </a:p>
          <a:p>
            <a:pPr>
              <a:defRPr/>
            </a:pPr>
            <a:r>
              <a:rPr lang="ja-JP" altLang="en-US" sz="1100" dirty="0">
                <a:solidFill>
                  <a:schemeClr val="tx1"/>
                </a:solidFill>
                <a:latin typeface="メイリオ" panose="020B0604030504040204" pitchFamily="50" charset="-128"/>
                <a:ea typeface="メイリオ" panose="020B0604030504040204" pitchFamily="50" charset="-128"/>
              </a:rPr>
              <a:t>　プログラムに書かれているすべてのモノや事柄のこと</a:t>
            </a:r>
          </a:p>
        </p:txBody>
      </p:sp>
      <p:sp>
        <p:nvSpPr>
          <p:cNvPr id="11" name="四角形: 角を丸くする 10">
            <a:extLst>
              <a:ext uri="{FF2B5EF4-FFF2-40B4-BE49-F238E27FC236}">
                <a16:creationId xmlns:a16="http://schemas.microsoft.com/office/drawing/2014/main" id="{36F717D1-055C-4888-A14C-8AA20AE78176}"/>
              </a:ext>
            </a:extLst>
          </p:cNvPr>
          <p:cNvSpPr/>
          <p:nvPr/>
        </p:nvSpPr>
        <p:spPr>
          <a:xfrm>
            <a:off x="534080" y="1737690"/>
            <a:ext cx="1979669" cy="378370"/>
          </a:xfrm>
          <a:prstGeom prst="roundRect">
            <a:avLst>
              <a:gd name="adj" fmla="val 39091"/>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solidFill>
                  <a:schemeClr val="bg1"/>
                </a:solidFill>
                <a:latin typeface="メイリオ" panose="020B0604030504040204" pitchFamily="50" charset="-128"/>
                <a:ea typeface="メイリオ" panose="020B0604030504040204" pitchFamily="50" charset="-128"/>
              </a:rPr>
              <a:t>オブジェクト</a:t>
            </a:r>
          </a:p>
        </p:txBody>
      </p:sp>
      <p:sp>
        <p:nvSpPr>
          <p:cNvPr id="12" name="正方形/長方形 11">
            <a:extLst>
              <a:ext uri="{FF2B5EF4-FFF2-40B4-BE49-F238E27FC236}">
                <a16:creationId xmlns:a16="http://schemas.microsoft.com/office/drawing/2014/main" id="{BFAE9C89-0189-40CB-92F6-DA7F2CA8C867}"/>
              </a:ext>
            </a:extLst>
          </p:cNvPr>
          <p:cNvSpPr/>
          <p:nvPr/>
        </p:nvSpPr>
        <p:spPr bwMode="auto">
          <a:xfrm>
            <a:off x="809112" y="3180062"/>
            <a:ext cx="6427638" cy="3021564"/>
          </a:xfrm>
          <a:prstGeom prst="rect">
            <a:avLst/>
          </a:prstGeom>
          <a:solidFill>
            <a:schemeClr val="bg1"/>
          </a:solidFill>
          <a:ln w="38100">
            <a:solidFill>
              <a:schemeClr val="accent4"/>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wrap="none" anchor="t" anchorCtr="0"/>
          <a:lstStyle/>
          <a:p>
            <a:pPr>
              <a:defRPr/>
            </a:pPr>
            <a:r>
              <a:rPr lang="ja-JP" altLang="en-US" sz="1100" dirty="0">
                <a:solidFill>
                  <a:schemeClr val="tx1"/>
                </a:solidFill>
                <a:latin typeface="メイリオ" panose="020B0604030504040204" pitchFamily="50" charset="-128"/>
                <a:ea typeface="メイリオ" panose="020B0604030504040204" pitchFamily="50" charset="-128"/>
              </a:rPr>
              <a:t>　</a:t>
            </a:r>
            <a:endParaRPr lang="en-US" altLang="ja-JP" sz="1100" dirty="0">
              <a:solidFill>
                <a:schemeClr val="tx1"/>
              </a:solidFill>
              <a:latin typeface="メイリオ" panose="020B0604030504040204" pitchFamily="50" charset="-128"/>
              <a:ea typeface="メイリオ" panose="020B0604030504040204" pitchFamily="50" charset="-128"/>
            </a:endParaRPr>
          </a:p>
          <a:p>
            <a:pPr>
              <a:defRPr/>
            </a:pPr>
            <a:r>
              <a:rPr lang="ja-JP" altLang="en-US" sz="1100" dirty="0">
                <a:solidFill>
                  <a:schemeClr val="tx1"/>
                </a:solidFill>
                <a:latin typeface="メイリオ" panose="020B0604030504040204" pitchFamily="50" charset="-128"/>
                <a:ea typeface="メイリオ" panose="020B0604030504040204" pitchFamily="50" charset="-128"/>
              </a:rPr>
              <a:t>　設計図のようなもの</a:t>
            </a:r>
            <a:endParaRPr lang="en-US" altLang="ja-JP" sz="1100" dirty="0">
              <a:solidFill>
                <a:schemeClr val="tx1"/>
              </a:solidFill>
              <a:latin typeface="メイリオ" panose="020B0604030504040204" pitchFamily="50" charset="-128"/>
              <a:ea typeface="メイリオ" panose="020B0604030504040204" pitchFamily="50" charset="-128"/>
            </a:endParaRPr>
          </a:p>
          <a:p>
            <a:pPr>
              <a:defRPr/>
            </a:pPr>
            <a:r>
              <a:rPr lang="ja-JP" altLang="en-US" sz="1100" dirty="0">
                <a:solidFill>
                  <a:schemeClr val="tx1"/>
                </a:solidFill>
                <a:latin typeface="メイリオ" panose="020B0604030504040204" pitchFamily="50" charset="-128"/>
                <a:ea typeface="メイリオ" panose="020B0604030504040204" pitchFamily="50" charset="-128"/>
              </a:rPr>
              <a:t>　プロパティ</a:t>
            </a:r>
            <a:r>
              <a:rPr lang="en-US" altLang="ja-JP" sz="1100" dirty="0">
                <a:solidFill>
                  <a:schemeClr val="tx1"/>
                </a:solidFill>
                <a:latin typeface="メイリオ" panose="020B0604030504040204" pitchFamily="50" charset="-128"/>
                <a:ea typeface="メイリオ" panose="020B0604030504040204" pitchFamily="50" charset="-128"/>
              </a:rPr>
              <a:t>(</a:t>
            </a:r>
            <a:r>
              <a:rPr lang="ja-JP" altLang="en-US" sz="1100" dirty="0">
                <a:solidFill>
                  <a:schemeClr val="tx1"/>
                </a:solidFill>
                <a:latin typeface="メイリオ" panose="020B0604030504040204" pitchFamily="50" charset="-128"/>
                <a:ea typeface="メイリオ" panose="020B0604030504040204" pitchFamily="50" charset="-128"/>
              </a:rPr>
              <a:t>特徴</a:t>
            </a:r>
            <a:r>
              <a:rPr lang="en-US" altLang="ja-JP" sz="1100" dirty="0">
                <a:solidFill>
                  <a:schemeClr val="tx1"/>
                </a:solidFill>
                <a:latin typeface="メイリオ" panose="020B0604030504040204" pitchFamily="50" charset="-128"/>
                <a:ea typeface="メイリオ" panose="020B0604030504040204" pitchFamily="50" charset="-128"/>
              </a:rPr>
              <a:t>)</a:t>
            </a:r>
            <a:r>
              <a:rPr lang="ja-JP" altLang="en-US" sz="1100" dirty="0">
                <a:solidFill>
                  <a:schemeClr val="tx1"/>
                </a:solidFill>
                <a:latin typeface="メイリオ" panose="020B0604030504040204" pitchFamily="50" charset="-128"/>
                <a:ea typeface="メイリオ" panose="020B0604030504040204" pitchFamily="50" charset="-128"/>
              </a:rPr>
              <a:t>とメソッド</a:t>
            </a:r>
            <a:r>
              <a:rPr lang="en-US" altLang="ja-JP" sz="1100" dirty="0">
                <a:solidFill>
                  <a:schemeClr val="tx1"/>
                </a:solidFill>
                <a:latin typeface="メイリオ" panose="020B0604030504040204" pitchFamily="50" charset="-128"/>
                <a:ea typeface="メイリオ" panose="020B0604030504040204" pitchFamily="50" charset="-128"/>
              </a:rPr>
              <a:t>(</a:t>
            </a:r>
            <a:r>
              <a:rPr lang="ja-JP" altLang="en-US" sz="1100" dirty="0">
                <a:solidFill>
                  <a:schemeClr val="tx1"/>
                </a:solidFill>
                <a:latin typeface="メイリオ" panose="020B0604030504040204" pitchFamily="50" charset="-128"/>
                <a:ea typeface="メイリオ" panose="020B0604030504040204" pitchFamily="50" charset="-128"/>
              </a:rPr>
              <a:t>機能</a:t>
            </a:r>
            <a:r>
              <a:rPr lang="en-US" altLang="ja-JP" sz="1100" dirty="0">
                <a:solidFill>
                  <a:schemeClr val="tx1"/>
                </a:solidFill>
                <a:latin typeface="メイリオ" panose="020B0604030504040204" pitchFamily="50" charset="-128"/>
                <a:ea typeface="メイリオ" panose="020B0604030504040204" pitchFamily="50" charset="-128"/>
              </a:rPr>
              <a:t>)</a:t>
            </a:r>
            <a:r>
              <a:rPr lang="ja-JP" altLang="en-US" sz="1100" dirty="0">
                <a:solidFill>
                  <a:schemeClr val="tx1"/>
                </a:solidFill>
                <a:latin typeface="メイリオ" panose="020B0604030504040204" pitchFamily="50" charset="-128"/>
                <a:ea typeface="メイリオ" panose="020B0604030504040204" pitchFamily="50" charset="-128"/>
              </a:rPr>
              <a:t>が書かれている</a:t>
            </a:r>
          </a:p>
        </p:txBody>
      </p:sp>
      <p:sp>
        <p:nvSpPr>
          <p:cNvPr id="13" name="四角形: 角を丸くする 12">
            <a:extLst>
              <a:ext uri="{FF2B5EF4-FFF2-40B4-BE49-F238E27FC236}">
                <a16:creationId xmlns:a16="http://schemas.microsoft.com/office/drawing/2014/main" id="{9BB7025C-973B-4618-9ECE-849320590410}"/>
              </a:ext>
            </a:extLst>
          </p:cNvPr>
          <p:cNvSpPr/>
          <p:nvPr/>
        </p:nvSpPr>
        <p:spPr>
          <a:xfrm>
            <a:off x="782801" y="2812899"/>
            <a:ext cx="1979669" cy="378370"/>
          </a:xfrm>
          <a:prstGeom prst="roundRect">
            <a:avLst>
              <a:gd name="adj" fmla="val 39091"/>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solidFill>
                  <a:schemeClr val="bg1"/>
                </a:solidFill>
                <a:latin typeface="メイリオ" panose="020B0604030504040204" pitchFamily="50" charset="-128"/>
                <a:ea typeface="メイリオ" panose="020B0604030504040204" pitchFamily="50" charset="-128"/>
              </a:rPr>
              <a:t>クラス</a:t>
            </a:r>
          </a:p>
        </p:txBody>
      </p:sp>
      <p:sp>
        <p:nvSpPr>
          <p:cNvPr id="14" name="正方形/長方形 13">
            <a:extLst>
              <a:ext uri="{FF2B5EF4-FFF2-40B4-BE49-F238E27FC236}">
                <a16:creationId xmlns:a16="http://schemas.microsoft.com/office/drawing/2014/main" id="{8397B538-A395-460C-99EB-F07B5BA1FC45}"/>
              </a:ext>
            </a:extLst>
          </p:cNvPr>
          <p:cNvSpPr/>
          <p:nvPr/>
        </p:nvSpPr>
        <p:spPr bwMode="auto">
          <a:xfrm>
            <a:off x="967931" y="4595633"/>
            <a:ext cx="6084262" cy="1365386"/>
          </a:xfrm>
          <a:prstGeom prst="rect">
            <a:avLst/>
          </a:prstGeom>
          <a:solidFill>
            <a:schemeClr val="bg1"/>
          </a:solidFill>
          <a:ln w="38100">
            <a:solidFill>
              <a:schemeClr val="accent6"/>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wrap="none" anchor="t" anchorCtr="0"/>
          <a:lstStyle/>
          <a:p>
            <a:pPr>
              <a:defRPr/>
            </a:pPr>
            <a:r>
              <a:rPr lang="ja-JP" altLang="en-US" sz="1100" dirty="0">
                <a:solidFill>
                  <a:schemeClr val="tx1"/>
                </a:solidFill>
                <a:latin typeface="メイリオ" panose="020B0604030504040204" pitchFamily="50" charset="-128"/>
                <a:ea typeface="メイリオ" panose="020B0604030504040204" pitchFamily="50" charset="-128"/>
              </a:rPr>
              <a:t>　</a:t>
            </a:r>
            <a:endParaRPr lang="en-US" altLang="ja-JP" sz="1100" dirty="0">
              <a:solidFill>
                <a:schemeClr val="tx1"/>
              </a:solidFill>
              <a:latin typeface="メイリオ" panose="020B0604030504040204" pitchFamily="50" charset="-128"/>
              <a:ea typeface="メイリオ" panose="020B0604030504040204" pitchFamily="50" charset="-128"/>
            </a:endParaRPr>
          </a:p>
          <a:p>
            <a:pPr>
              <a:defRPr/>
            </a:pPr>
            <a:r>
              <a:rPr lang="ja-JP" altLang="en-US" sz="1100" dirty="0">
                <a:solidFill>
                  <a:schemeClr val="tx1"/>
                </a:solidFill>
                <a:latin typeface="メイリオ" panose="020B0604030504040204" pitchFamily="50" charset="-128"/>
                <a:ea typeface="メイリオ" panose="020B0604030504040204" pitchFamily="50" charset="-128"/>
              </a:rPr>
              <a:t>　設計図を元に実際に作ったもの</a:t>
            </a:r>
            <a:endParaRPr lang="en-US" altLang="ja-JP" sz="1100" dirty="0">
              <a:solidFill>
                <a:schemeClr val="tx1"/>
              </a:solidFill>
              <a:latin typeface="メイリオ" panose="020B0604030504040204" pitchFamily="50" charset="-128"/>
              <a:ea typeface="メイリオ" panose="020B0604030504040204" pitchFamily="50" charset="-128"/>
            </a:endParaRPr>
          </a:p>
          <a:p>
            <a:pPr>
              <a:defRPr/>
            </a:pPr>
            <a:r>
              <a:rPr lang="ja-JP" altLang="en-US" sz="1100" dirty="0">
                <a:solidFill>
                  <a:schemeClr val="tx1"/>
                </a:solidFill>
                <a:latin typeface="メイリオ" panose="020B0604030504040204" pitchFamily="50" charset="-128"/>
                <a:ea typeface="メイリオ" panose="020B0604030504040204" pitchFamily="50" charset="-128"/>
              </a:rPr>
              <a:t>　これがあるから大量に同じものを作れる</a:t>
            </a:r>
          </a:p>
        </p:txBody>
      </p:sp>
      <p:sp>
        <p:nvSpPr>
          <p:cNvPr id="15" name="四角形: 角を丸くする 14">
            <a:extLst>
              <a:ext uri="{FF2B5EF4-FFF2-40B4-BE49-F238E27FC236}">
                <a16:creationId xmlns:a16="http://schemas.microsoft.com/office/drawing/2014/main" id="{7A68BEAA-92A3-4D11-A061-3363AFC35F7F}"/>
              </a:ext>
            </a:extLst>
          </p:cNvPr>
          <p:cNvSpPr/>
          <p:nvPr/>
        </p:nvSpPr>
        <p:spPr>
          <a:xfrm>
            <a:off x="941620" y="4228469"/>
            <a:ext cx="1979669" cy="378370"/>
          </a:xfrm>
          <a:prstGeom prst="roundRect">
            <a:avLst>
              <a:gd name="adj" fmla="val 39091"/>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solidFill>
                  <a:schemeClr val="bg1"/>
                </a:solidFill>
                <a:latin typeface="メイリオ" panose="020B0604030504040204" pitchFamily="50" charset="-128"/>
                <a:ea typeface="メイリオ" panose="020B0604030504040204" pitchFamily="50" charset="-128"/>
              </a:rPr>
              <a:t>インスタンス</a:t>
            </a:r>
          </a:p>
        </p:txBody>
      </p:sp>
      <p:pic>
        <p:nvPicPr>
          <p:cNvPr id="16" name="Picture 2" descr="Pythonのファイルのシンボル | 無料のアイコン">
            <a:extLst>
              <a:ext uri="{FF2B5EF4-FFF2-40B4-BE49-F238E27FC236}">
                <a16:creationId xmlns:a16="http://schemas.microsoft.com/office/drawing/2014/main" id="{1BACA540-9928-40A5-BFAF-9DFCC3E197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09511" y="2225853"/>
            <a:ext cx="821603" cy="821603"/>
          </a:xfrm>
          <a:prstGeom prst="rect">
            <a:avLst/>
          </a:prstGeom>
          <a:noFill/>
          <a:extLst>
            <a:ext uri="{909E8E84-426E-40DD-AFC4-6F175D3DCCD1}">
              <a14:hiddenFill xmlns:a14="http://schemas.microsoft.com/office/drawing/2010/main">
                <a:solidFill>
                  <a:srgbClr val="FFFFFF"/>
                </a:solidFill>
              </a14:hiddenFill>
            </a:ext>
          </a:extLst>
        </p:spPr>
      </p:pic>
      <p:sp>
        <p:nvSpPr>
          <p:cNvPr id="4" name="吹き出し: 角を丸めた四角形 3">
            <a:extLst>
              <a:ext uri="{FF2B5EF4-FFF2-40B4-BE49-F238E27FC236}">
                <a16:creationId xmlns:a16="http://schemas.microsoft.com/office/drawing/2014/main" id="{9C66D486-1B33-47E8-9109-9958CF68D144}"/>
              </a:ext>
            </a:extLst>
          </p:cNvPr>
          <p:cNvSpPr/>
          <p:nvPr/>
        </p:nvSpPr>
        <p:spPr>
          <a:xfrm>
            <a:off x="5374394" y="2207925"/>
            <a:ext cx="1006679" cy="292972"/>
          </a:xfrm>
          <a:prstGeom prst="wedgeRoundRectCallout">
            <a:avLst>
              <a:gd name="adj1" fmla="val -77065"/>
              <a:gd name="adj2" fmla="val 47922"/>
              <a:gd name="adj3" fmla="val 166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dirty="0">
                <a:solidFill>
                  <a:schemeClr val="tx1"/>
                </a:solidFill>
                <a:latin typeface="メイリオ" panose="020B0604030504040204" pitchFamily="50" charset="-128"/>
                <a:ea typeface="メイリオ" panose="020B0604030504040204" pitchFamily="50" charset="-128"/>
              </a:rPr>
              <a:t>コード</a:t>
            </a:r>
          </a:p>
        </p:txBody>
      </p:sp>
      <p:sp>
        <p:nvSpPr>
          <p:cNvPr id="19" name="吹き出し: 角を丸めた四角形 18">
            <a:extLst>
              <a:ext uri="{FF2B5EF4-FFF2-40B4-BE49-F238E27FC236}">
                <a16:creationId xmlns:a16="http://schemas.microsoft.com/office/drawing/2014/main" id="{F0A93891-BB0C-43CC-A80A-7362BDBFB98B}"/>
              </a:ext>
            </a:extLst>
          </p:cNvPr>
          <p:cNvSpPr/>
          <p:nvPr/>
        </p:nvSpPr>
        <p:spPr>
          <a:xfrm>
            <a:off x="5449895" y="2806889"/>
            <a:ext cx="1006679" cy="292972"/>
          </a:xfrm>
          <a:prstGeom prst="wedgeRoundRectCallout">
            <a:avLst>
              <a:gd name="adj1" fmla="val -83732"/>
              <a:gd name="adj2" fmla="val -58025"/>
              <a:gd name="adj3" fmla="val 166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dirty="0">
                <a:solidFill>
                  <a:schemeClr val="tx1"/>
                </a:solidFill>
                <a:latin typeface="メイリオ" panose="020B0604030504040204" pitchFamily="50" charset="-128"/>
                <a:ea typeface="メイリオ" panose="020B0604030504040204" pitchFamily="50" charset="-128"/>
              </a:rPr>
              <a:t>関数</a:t>
            </a:r>
          </a:p>
        </p:txBody>
      </p:sp>
      <p:sp>
        <p:nvSpPr>
          <p:cNvPr id="20" name="吹き出し: 角を丸めた四角形 19">
            <a:extLst>
              <a:ext uri="{FF2B5EF4-FFF2-40B4-BE49-F238E27FC236}">
                <a16:creationId xmlns:a16="http://schemas.microsoft.com/office/drawing/2014/main" id="{906CB503-7E39-40AE-940A-3538D2280544}"/>
              </a:ext>
            </a:extLst>
          </p:cNvPr>
          <p:cNvSpPr/>
          <p:nvPr/>
        </p:nvSpPr>
        <p:spPr>
          <a:xfrm>
            <a:off x="6439796" y="2462345"/>
            <a:ext cx="1006679" cy="292972"/>
          </a:xfrm>
          <a:prstGeom prst="wedgeRoundRectCallout">
            <a:avLst>
              <a:gd name="adj1" fmla="val -176232"/>
              <a:gd name="adj2" fmla="val 7834"/>
              <a:gd name="adj3" fmla="val 166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dirty="0">
                <a:solidFill>
                  <a:schemeClr val="tx1"/>
                </a:solidFill>
                <a:latin typeface="メイリオ" panose="020B0604030504040204" pitchFamily="50" charset="-128"/>
                <a:ea typeface="メイリオ" panose="020B0604030504040204" pitchFamily="50" charset="-128"/>
              </a:rPr>
              <a:t>クラス</a:t>
            </a:r>
          </a:p>
        </p:txBody>
      </p:sp>
      <p:sp>
        <p:nvSpPr>
          <p:cNvPr id="21" name="スクロール: 横 20">
            <a:extLst>
              <a:ext uri="{FF2B5EF4-FFF2-40B4-BE49-F238E27FC236}">
                <a16:creationId xmlns:a16="http://schemas.microsoft.com/office/drawing/2014/main" id="{A6BE410C-55FC-46C0-B583-8862FBDD5A47}"/>
              </a:ext>
            </a:extLst>
          </p:cNvPr>
          <p:cNvSpPr/>
          <p:nvPr/>
        </p:nvSpPr>
        <p:spPr>
          <a:xfrm>
            <a:off x="4624539" y="3285922"/>
            <a:ext cx="2301819" cy="1229509"/>
          </a:xfrm>
          <a:prstGeom prst="horizontalScroll">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ja-JP" sz="1100" dirty="0">
                <a:solidFill>
                  <a:schemeClr val="tx1"/>
                </a:solidFill>
                <a:latin typeface="メイリオ" panose="020B0604030504040204" pitchFamily="50" charset="-128"/>
                <a:ea typeface="メイリオ" panose="020B0604030504040204" pitchFamily="50" charset="-128"/>
              </a:rPr>
              <a:t>~</a:t>
            </a:r>
            <a:r>
              <a:rPr kumimoji="1" lang="ja-JP" altLang="en-US" sz="1100" dirty="0">
                <a:solidFill>
                  <a:schemeClr val="tx1"/>
                </a:solidFill>
                <a:latin typeface="メイリオ" panose="020B0604030504040204" pitchFamily="50" charset="-128"/>
                <a:ea typeface="メイリオ" panose="020B0604030504040204" pitchFamily="50" charset="-128"/>
              </a:rPr>
              <a:t>設計図</a:t>
            </a:r>
            <a:r>
              <a:rPr kumimoji="1" lang="en-US" altLang="ja-JP" sz="1100" dirty="0">
                <a:solidFill>
                  <a:schemeClr val="tx1"/>
                </a:solidFill>
                <a:latin typeface="メイリオ" panose="020B0604030504040204" pitchFamily="50" charset="-128"/>
                <a:ea typeface="メイリオ" panose="020B0604030504040204" pitchFamily="50" charset="-128"/>
              </a:rPr>
              <a:t>1~</a:t>
            </a:r>
          </a:p>
          <a:p>
            <a:endParaRPr kumimoji="1" lang="en-US" altLang="ja-JP" sz="1100" dirty="0">
              <a:solidFill>
                <a:schemeClr val="tx1"/>
              </a:solidFill>
              <a:latin typeface="メイリオ" panose="020B0604030504040204" pitchFamily="50" charset="-128"/>
              <a:ea typeface="メイリオ" panose="020B0604030504040204" pitchFamily="50" charset="-128"/>
            </a:endParaRPr>
          </a:p>
          <a:p>
            <a:r>
              <a:rPr kumimoji="1" lang="ja-JP" altLang="en-US" sz="1100" dirty="0">
                <a:solidFill>
                  <a:schemeClr val="tx1"/>
                </a:solidFill>
                <a:latin typeface="メイリオ" panose="020B0604030504040204" pitchFamily="50" charset="-128"/>
                <a:ea typeface="メイリオ" panose="020B0604030504040204" pitchFamily="50" charset="-128"/>
              </a:rPr>
              <a:t>・こんな形</a:t>
            </a:r>
            <a:endParaRPr kumimoji="1" lang="en-US" altLang="ja-JP" sz="1100" dirty="0">
              <a:solidFill>
                <a:schemeClr val="tx1"/>
              </a:solidFill>
              <a:latin typeface="メイリオ" panose="020B0604030504040204" pitchFamily="50" charset="-128"/>
              <a:ea typeface="メイリオ" panose="020B0604030504040204" pitchFamily="50" charset="-128"/>
            </a:endParaRPr>
          </a:p>
          <a:p>
            <a:r>
              <a:rPr kumimoji="1" lang="ja-JP" altLang="en-US" sz="1100" dirty="0">
                <a:solidFill>
                  <a:schemeClr val="tx1"/>
                </a:solidFill>
                <a:latin typeface="メイリオ" panose="020B0604030504040204" pitchFamily="50" charset="-128"/>
                <a:ea typeface="メイリオ" panose="020B0604030504040204" pitchFamily="50" charset="-128"/>
              </a:rPr>
              <a:t>・こんな特徴</a:t>
            </a:r>
            <a:endParaRPr kumimoji="1" lang="en-US" altLang="ja-JP" sz="1100" dirty="0">
              <a:solidFill>
                <a:schemeClr val="tx1"/>
              </a:solidFill>
              <a:latin typeface="メイリオ" panose="020B0604030504040204" pitchFamily="50" charset="-128"/>
              <a:ea typeface="メイリオ" panose="020B0604030504040204" pitchFamily="50" charset="-128"/>
            </a:endParaRPr>
          </a:p>
          <a:p>
            <a:r>
              <a:rPr kumimoji="1" lang="ja-JP" altLang="en-US" sz="1100" dirty="0">
                <a:solidFill>
                  <a:schemeClr val="tx1"/>
                </a:solidFill>
                <a:latin typeface="メイリオ" panose="020B0604030504040204" pitchFamily="50" charset="-128"/>
                <a:ea typeface="メイリオ" panose="020B0604030504040204" pitchFamily="50" charset="-128"/>
              </a:rPr>
              <a:t>・こんな動きをする</a:t>
            </a:r>
          </a:p>
        </p:txBody>
      </p:sp>
      <p:pic>
        <p:nvPicPr>
          <p:cNvPr id="23" name="Picture 2" descr="Pythonのファイルのシンボル | 無料のアイコン">
            <a:extLst>
              <a:ext uri="{FF2B5EF4-FFF2-40B4-BE49-F238E27FC236}">
                <a16:creationId xmlns:a16="http://schemas.microsoft.com/office/drawing/2014/main" id="{6B6B499B-C2FB-4C21-893C-8389892CB6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62586" y="5008190"/>
            <a:ext cx="661953" cy="661953"/>
          </a:xfrm>
          <a:prstGeom prst="rect">
            <a:avLst/>
          </a:prstGeom>
          <a:noFill/>
          <a:extLst>
            <a:ext uri="{909E8E84-426E-40DD-AFC4-6F175D3DCCD1}">
              <a14:hiddenFill xmlns:a14="http://schemas.microsoft.com/office/drawing/2010/main">
                <a:solidFill>
                  <a:srgbClr val="FFFFFF"/>
                </a:solidFill>
              </a14:hiddenFill>
            </a:ext>
          </a:extLst>
        </p:spPr>
      </p:pic>
      <p:cxnSp>
        <p:nvCxnSpPr>
          <p:cNvPr id="24" name="直線矢印コネクタ 23">
            <a:extLst>
              <a:ext uri="{FF2B5EF4-FFF2-40B4-BE49-F238E27FC236}">
                <a16:creationId xmlns:a16="http://schemas.microsoft.com/office/drawing/2014/main" id="{7F11C585-D250-4990-B5FC-6A9B70C3FD28}"/>
              </a:ext>
            </a:extLst>
          </p:cNvPr>
          <p:cNvCxnSpPr>
            <a:cxnSpLocks/>
          </p:cNvCxnSpPr>
          <p:nvPr/>
        </p:nvCxnSpPr>
        <p:spPr>
          <a:xfrm>
            <a:off x="4720312" y="5339166"/>
            <a:ext cx="1055136" cy="0"/>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線矢印コネクタ 25">
            <a:extLst>
              <a:ext uri="{FF2B5EF4-FFF2-40B4-BE49-F238E27FC236}">
                <a16:creationId xmlns:a16="http://schemas.microsoft.com/office/drawing/2014/main" id="{C699DF5B-C562-435B-8864-AA91CDB5FBF9}"/>
              </a:ext>
            </a:extLst>
          </p:cNvPr>
          <p:cNvCxnSpPr>
            <a:cxnSpLocks/>
          </p:cNvCxnSpPr>
          <p:nvPr/>
        </p:nvCxnSpPr>
        <p:spPr>
          <a:xfrm flipV="1">
            <a:off x="4721711" y="4908537"/>
            <a:ext cx="1053737" cy="272636"/>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線矢印コネクタ 27">
            <a:extLst>
              <a:ext uri="{FF2B5EF4-FFF2-40B4-BE49-F238E27FC236}">
                <a16:creationId xmlns:a16="http://schemas.microsoft.com/office/drawing/2014/main" id="{D0B51413-7473-48C7-AFC0-6C709F92EA1C}"/>
              </a:ext>
            </a:extLst>
          </p:cNvPr>
          <p:cNvCxnSpPr>
            <a:cxnSpLocks/>
          </p:cNvCxnSpPr>
          <p:nvPr/>
        </p:nvCxnSpPr>
        <p:spPr>
          <a:xfrm>
            <a:off x="4720312" y="5471773"/>
            <a:ext cx="1055136" cy="280631"/>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31" name="楕円 30">
            <a:extLst>
              <a:ext uri="{FF2B5EF4-FFF2-40B4-BE49-F238E27FC236}">
                <a16:creationId xmlns:a16="http://schemas.microsoft.com/office/drawing/2014/main" id="{3BE5C842-8150-47E7-9576-FACB567CB508}"/>
              </a:ext>
            </a:extLst>
          </p:cNvPr>
          <p:cNvSpPr/>
          <p:nvPr/>
        </p:nvSpPr>
        <p:spPr>
          <a:xfrm>
            <a:off x="5934267" y="4648037"/>
            <a:ext cx="395818" cy="395818"/>
          </a:xfrm>
          <a:prstGeom prst="ellipse">
            <a:avLst/>
          </a:prstGeom>
          <a:solidFill>
            <a:schemeClr val="accent6">
              <a:lumMod val="20000"/>
              <a:lumOff val="8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楕円 21">
            <a:extLst>
              <a:ext uri="{FF2B5EF4-FFF2-40B4-BE49-F238E27FC236}">
                <a16:creationId xmlns:a16="http://schemas.microsoft.com/office/drawing/2014/main" id="{BA12091E-A6F1-4EA5-8AD1-BB5688A4255A}"/>
              </a:ext>
            </a:extLst>
          </p:cNvPr>
          <p:cNvSpPr/>
          <p:nvPr/>
        </p:nvSpPr>
        <p:spPr>
          <a:xfrm>
            <a:off x="5990217" y="5123042"/>
            <a:ext cx="395818" cy="395818"/>
          </a:xfrm>
          <a:prstGeom prst="ellipse">
            <a:avLst/>
          </a:prstGeom>
          <a:solidFill>
            <a:schemeClr val="accent6">
              <a:lumMod val="20000"/>
              <a:lumOff val="8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楕円 24">
            <a:extLst>
              <a:ext uri="{FF2B5EF4-FFF2-40B4-BE49-F238E27FC236}">
                <a16:creationId xmlns:a16="http://schemas.microsoft.com/office/drawing/2014/main" id="{C9CA7D55-687B-4868-8387-2A1C2F1A7D92}"/>
              </a:ext>
            </a:extLst>
          </p:cNvPr>
          <p:cNvSpPr/>
          <p:nvPr/>
        </p:nvSpPr>
        <p:spPr>
          <a:xfrm>
            <a:off x="5826260" y="5542030"/>
            <a:ext cx="395818" cy="395818"/>
          </a:xfrm>
          <a:prstGeom prst="ellipse">
            <a:avLst/>
          </a:prstGeom>
          <a:solidFill>
            <a:schemeClr val="accent6">
              <a:lumMod val="20000"/>
              <a:lumOff val="8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0" name="図 29" descr="テーブル, 異なる, いくつか, 多い が含まれている画像&#10;&#10;自動的に生成された説明">
            <a:extLst>
              <a:ext uri="{FF2B5EF4-FFF2-40B4-BE49-F238E27FC236}">
                <a16:creationId xmlns:a16="http://schemas.microsoft.com/office/drawing/2014/main" id="{0FF8B4F8-3F3F-484F-8AAD-31D496C3100C}"/>
              </a:ext>
            </a:extLst>
          </p:cNvPr>
          <p:cNvPicPr>
            <a:picLocks noChangeAspect="1"/>
          </p:cNvPicPr>
          <p:nvPr/>
        </p:nvPicPr>
        <p:blipFill rotWithShape="1">
          <a:blip r:embed="rId3">
            <a:extLst>
              <a:ext uri="{28A0092B-C50C-407E-A947-70E740481C1C}">
                <a14:useLocalDpi xmlns:a14="http://schemas.microsoft.com/office/drawing/2010/main" val="0"/>
              </a:ext>
            </a:extLst>
          </a:blip>
          <a:srcRect l="85623" t="72878" r="2893"/>
          <a:stretch/>
        </p:blipFill>
        <p:spPr>
          <a:xfrm>
            <a:off x="7020232" y="378679"/>
            <a:ext cx="1565752" cy="2615423"/>
          </a:xfrm>
          <a:prstGeom prst="rect">
            <a:avLst/>
          </a:prstGeom>
        </p:spPr>
      </p:pic>
      <p:sp>
        <p:nvSpPr>
          <p:cNvPr id="32" name="スクロール: 縦 31">
            <a:extLst>
              <a:ext uri="{FF2B5EF4-FFF2-40B4-BE49-F238E27FC236}">
                <a16:creationId xmlns:a16="http://schemas.microsoft.com/office/drawing/2014/main" id="{93426EC1-DFC8-4FBB-9C27-7541624F21A5}"/>
              </a:ext>
            </a:extLst>
          </p:cNvPr>
          <p:cNvSpPr/>
          <p:nvPr/>
        </p:nvSpPr>
        <p:spPr>
          <a:xfrm>
            <a:off x="8146976" y="942805"/>
            <a:ext cx="835949" cy="630343"/>
          </a:xfrm>
          <a:prstGeom prst="verticalScroll">
            <a:avLst/>
          </a:prstGeom>
          <a:solidFill>
            <a:schemeClr val="accent5">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b="1" dirty="0">
                <a:solidFill>
                  <a:schemeClr val="accent5"/>
                </a:solidFill>
                <a:latin typeface="メイリオ" panose="020B0604030504040204" pitchFamily="50" charset="-128"/>
                <a:ea typeface="メイリオ" panose="020B0604030504040204" pitchFamily="50" charset="-128"/>
              </a:rPr>
              <a:t>設計図</a:t>
            </a:r>
          </a:p>
        </p:txBody>
      </p:sp>
      <p:sp>
        <p:nvSpPr>
          <p:cNvPr id="33" name="楕円 32">
            <a:extLst>
              <a:ext uri="{FF2B5EF4-FFF2-40B4-BE49-F238E27FC236}">
                <a16:creationId xmlns:a16="http://schemas.microsoft.com/office/drawing/2014/main" id="{77FCE119-359A-441C-A07E-77B9E005D6E7}"/>
              </a:ext>
            </a:extLst>
          </p:cNvPr>
          <p:cNvSpPr/>
          <p:nvPr/>
        </p:nvSpPr>
        <p:spPr>
          <a:xfrm>
            <a:off x="6623291" y="1054521"/>
            <a:ext cx="600102" cy="600102"/>
          </a:xfrm>
          <a:prstGeom prst="ellipse">
            <a:avLst/>
          </a:prstGeom>
          <a:solidFill>
            <a:schemeClr val="accent6">
              <a:lumMod val="20000"/>
              <a:lumOff val="8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solidFill>
                  <a:schemeClr val="accent6"/>
                </a:solidFill>
              </a:rPr>
              <a:t>?</a:t>
            </a:r>
            <a:endParaRPr kumimoji="1" lang="ja-JP" altLang="en-US" b="1" dirty="0">
              <a:solidFill>
                <a:schemeClr val="accent6"/>
              </a:solidFill>
            </a:endParaRPr>
          </a:p>
        </p:txBody>
      </p:sp>
      <p:sp>
        <p:nvSpPr>
          <p:cNvPr id="29" name="楕円 28">
            <a:extLst>
              <a:ext uri="{FF2B5EF4-FFF2-40B4-BE49-F238E27FC236}">
                <a16:creationId xmlns:a16="http://schemas.microsoft.com/office/drawing/2014/main" id="{6C173EF1-4023-4097-A8C0-2BC0EE523387}"/>
              </a:ext>
            </a:extLst>
          </p:cNvPr>
          <p:cNvSpPr/>
          <p:nvPr/>
        </p:nvSpPr>
        <p:spPr>
          <a:xfrm>
            <a:off x="7867770" y="117527"/>
            <a:ext cx="964734" cy="964734"/>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OK</a:t>
            </a:r>
            <a:endParaRPr kumimoji="1" lang="ja-JP" altLang="en-US" dirty="0"/>
          </a:p>
        </p:txBody>
      </p:sp>
    </p:spTree>
    <p:extLst>
      <p:ext uri="{BB962C8B-B14F-4D97-AF65-F5344CB8AC3E}">
        <p14:creationId xmlns:p14="http://schemas.microsoft.com/office/powerpoint/2010/main" val="21881266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7</a:t>
            </a:fld>
            <a:endParaRPr kumimoji="1" lang="ja-JP" altLang="en-US"/>
          </a:p>
        </p:txBody>
      </p:sp>
      <p:sp>
        <p:nvSpPr>
          <p:cNvPr id="12" name="テキスト ボックス 11">
            <a:extLst>
              <a:ext uri="{FF2B5EF4-FFF2-40B4-BE49-F238E27FC236}">
                <a16:creationId xmlns:a16="http://schemas.microsoft.com/office/drawing/2014/main" id="{BFBB3423-47C3-4159-8599-58E37B76190D}"/>
              </a:ext>
            </a:extLst>
          </p:cNvPr>
          <p:cNvSpPr txBox="1"/>
          <p:nvPr/>
        </p:nvSpPr>
        <p:spPr bwMode="auto">
          <a:xfrm>
            <a:off x="560391" y="1182015"/>
            <a:ext cx="8094325" cy="757900"/>
          </a:xfrm>
          <a:prstGeom prst="rect">
            <a:avLst/>
          </a:prstGeom>
          <a:noFill/>
        </p:spPr>
        <p:txBody>
          <a:bodyPr wrap="square" rtlCol="0">
            <a:spAutoFit/>
          </a:bodyPr>
          <a:lstStyle/>
          <a:p>
            <a:pPr>
              <a:lnSpc>
                <a:spcPct val="150000"/>
              </a:lnSpc>
            </a:pPr>
            <a:r>
              <a:rPr lang="ja-JP" altLang="en-US" sz="1600" dirty="0">
                <a:latin typeface="メイリオ" panose="020B0604030504040204" pitchFamily="50" charset="-128"/>
                <a:ea typeface="メイリオ" panose="020B0604030504040204" pitchFamily="50" charset="-128"/>
              </a:rPr>
              <a:t>　</a:t>
            </a:r>
            <a:r>
              <a:rPr lang="ja-JP" altLang="en-US" sz="1400" dirty="0">
                <a:latin typeface="メイリオ" panose="020B0604030504040204" pitchFamily="50" charset="-128"/>
                <a:ea typeface="メイリオ" panose="020B0604030504040204" pitchFamily="50" charset="-128"/>
              </a:rPr>
              <a:t>一から何かを作るのは、慣れてきた人でも難しいものです</a:t>
            </a:r>
            <a:endParaRPr lang="en-US" altLang="ja-JP" sz="1400" dirty="0">
              <a:latin typeface="メイリオ" panose="020B0604030504040204" pitchFamily="50" charset="-128"/>
              <a:ea typeface="メイリオ" panose="020B0604030504040204" pitchFamily="50" charset="-128"/>
            </a:endParaRPr>
          </a:p>
          <a:p>
            <a:pPr>
              <a:lnSpc>
                <a:spcPct val="150000"/>
              </a:lnSpc>
            </a:pPr>
            <a:r>
              <a:rPr lang="ja-JP" altLang="en-US" sz="1400" dirty="0">
                <a:latin typeface="メイリオ" panose="020B0604030504040204" pitchFamily="50" charset="-128"/>
                <a:ea typeface="メイリオ" panose="020B0604030504040204" pitchFamily="50" charset="-128"/>
              </a:rPr>
              <a:t>大事なこと下のようなことです</a:t>
            </a:r>
            <a:endParaRPr lang="en-US" altLang="ja-JP" sz="1600" dirty="0">
              <a:latin typeface="メイリオ" panose="020B0604030504040204" pitchFamily="50" charset="-128"/>
              <a:ea typeface="メイリオ" panose="020B0604030504040204" pitchFamily="50" charset="-128"/>
            </a:endParaRPr>
          </a:p>
        </p:txBody>
      </p:sp>
      <p:sp>
        <p:nvSpPr>
          <p:cNvPr id="6" name="テキスト ボックス 5">
            <a:extLst>
              <a:ext uri="{FF2B5EF4-FFF2-40B4-BE49-F238E27FC236}">
                <a16:creationId xmlns:a16="http://schemas.microsoft.com/office/drawing/2014/main" id="{11B04FA3-DD1E-4FBB-83CC-8E53F943418C}"/>
              </a:ext>
            </a:extLst>
          </p:cNvPr>
          <p:cNvSpPr txBox="1"/>
          <p:nvPr/>
        </p:nvSpPr>
        <p:spPr>
          <a:xfrm>
            <a:off x="111211" y="657813"/>
            <a:ext cx="6783859" cy="600164"/>
          </a:xfrm>
          <a:prstGeom prst="rect">
            <a:avLst/>
          </a:prstGeom>
          <a:noFill/>
        </p:spPr>
        <p:txBody>
          <a:bodyPr wrap="square" rtlCol="0">
            <a:spAutoFit/>
          </a:bodyPr>
          <a:lstStyle/>
          <a:p>
            <a:pPr>
              <a:lnSpc>
                <a:spcPct val="150000"/>
              </a:lnSpc>
            </a:pPr>
            <a:r>
              <a:rPr lang="ja-JP" altLang="en-US" sz="2400" b="1" dirty="0">
                <a:solidFill>
                  <a:schemeClr val="accent1"/>
                </a:solidFill>
                <a:latin typeface="メイリオ" panose="020B0604030504040204" pitchFamily="50" charset="-128"/>
                <a:ea typeface="メイリオ" panose="020B0604030504040204" pitchFamily="50" charset="-128"/>
              </a:rPr>
              <a:t>どうやって考えればいいの？</a:t>
            </a:r>
          </a:p>
        </p:txBody>
      </p:sp>
      <p:sp>
        <p:nvSpPr>
          <p:cNvPr id="8" name="テキスト ボックス 7">
            <a:extLst>
              <a:ext uri="{FF2B5EF4-FFF2-40B4-BE49-F238E27FC236}">
                <a16:creationId xmlns:a16="http://schemas.microsoft.com/office/drawing/2014/main" id="{5D55BDCA-8139-49C8-B461-0A28FF8E4764}"/>
              </a:ext>
            </a:extLst>
          </p:cNvPr>
          <p:cNvSpPr txBox="1"/>
          <p:nvPr/>
        </p:nvSpPr>
        <p:spPr>
          <a:xfrm>
            <a:off x="111212" y="117527"/>
            <a:ext cx="5828193"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考えることを楽しもう</a:t>
            </a:r>
          </a:p>
        </p:txBody>
      </p:sp>
      <p:sp>
        <p:nvSpPr>
          <p:cNvPr id="3" name="四角形: 角を丸くする 2">
            <a:extLst>
              <a:ext uri="{FF2B5EF4-FFF2-40B4-BE49-F238E27FC236}">
                <a16:creationId xmlns:a16="http://schemas.microsoft.com/office/drawing/2014/main" id="{0B110C93-93B7-4F28-83A6-BAE2CFAEDF83}"/>
              </a:ext>
            </a:extLst>
          </p:cNvPr>
          <p:cNvSpPr/>
          <p:nvPr/>
        </p:nvSpPr>
        <p:spPr>
          <a:xfrm>
            <a:off x="850232" y="5051244"/>
            <a:ext cx="1443789" cy="1226835"/>
          </a:xfrm>
          <a:prstGeom prst="roundRect">
            <a:avLst/>
          </a:prstGeom>
          <a:solidFill>
            <a:schemeClr val="bg1"/>
          </a:solid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solidFill>
                  <a:schemeClr val="accent5"/>
                </a:solidFill>
                <a:latin typeface="メイリオ" panose="020B0604030504040204" pitchFamily="50" charset="-128"/>
                <a:ea typeface="メイリオ" panose="020B0604030504040204" pitchFamily="50" charset="-128"/>
              </a:rPr>
              <a:t>プロ</a:t>
            </a:r>
            <a:endParaRPr kumimoji="1" lang="en-US" altLang="ja-JP" sz="1400" dirty="0">
              <a:solidFill>
                <a:schemeClr val="accent5"/>
              </a:solidFill>
              <a:latin typeface="メイリオ" panose="020B0604030504040204" pitchFamily="50" charset="-128"/>
              <a:ea typeface="メイリオ" panose="020B0604030504040204" pitchFamily="50" charset="-128"/>
            </a:endParaRPr>
          </a:p>
          <a:p>
            <a:pPr algn="ctr"/>
            <a:r>
              <a:rPr kumimoji="1" lang="ja-JP" altLang="en-US" sz="1400" dirty="0">
                <a:solidFill>
                  <a:schemeClr val="tx1"/>
                </a:solidFill>
                <a:latin typeface="メイリオ" panose="020B0604030504040204" pitchFamily="50" charset="-128"/>
                <a:ea typeface="メイリオ" panose="020B0604030504040204" pitchFamily="50" charset="-128"/>
              </a:rPr>
              <a:t>あらかじめ</a:t>
            </a:r>
          </a:p>
        </p:txBody>
      </p:sp>
      <p:sp>
        <p:nvSpPr>
          <p:cNvPr id="10" name="四角形: 角を丸くする 9">
            <a:extLst>
              <a:ext uri="{FF2B5EF4-FFF2-40B4-BE49-F238E27FC236}">
                <a16:creationId xmlns:a16="http://schemas.microsoft.com/office/drawing/2014/main" id="{B76B302D-4DAC-4559-AC85-9E45CEB1C911}"/>
              </a:ext>
            </a:extLst>
          </p:cNvPr>
          <p:cNvSpPr/>
          <p:nvPr/>
        </p:nvSpPr>
        <p:spPr>
          <a:xfrm>
            <a:off x="3293143" y="5051630"/>
            <a:ext cx="1443789" cy="1226835"/>
          </a:xfrm>
          <a:prstGeom prst="roundRect">
            <a:avLst/>
          </a:prstGeom>
          <a:solidFill>
            <a:schemeClr val="bg1"/>
          </a:solid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solidFill>
                  <a:schemeClr val="accent5"/>
                </a:solidFill>
                <a:latin typeface="メイリオ" panose="020B0604030504040204" pitchFamily="50" charset="-128"/>
                <a:ea typeface="メイリオ" panose="020B0604030504040204" pitchFamily="50" charset="-128"/>
              </a:rPr>
              <a:t>グラム</a:t>
            </a:r>
            <a:endParaRPr kumimoji="1" lang="en-US" altLang="ja-JP" sz="1400" dirty="0">
              <a:solidFill>
                <a:schemeClr val="accent5"/>
              </a:solidFill>
              <a:latin typeface="メイリオ" panose="020B0604030504040204" pitchFamily="50" charset="-128"/>
              <a:ea typeface="メイリオ" panose="020B0604030504040204" pitchFamily="50" charset="-128"/>
            </a:endParaRPr>
          </a:p>
          <a:p>
            <a:pPr algn="ctr"/>
            <a:r>
              <a:rPr kumimoji="1" lang="ja-JP" altLang="en-US" sz="1400" dirty="0">
                <a:solidFill>
                  <a:schemeClr val="tx1"/>
                </a:solidFill>
                <a:latin typeface="メイリオ" panose="020B0604030504040204" pitchFamily="50" charset="-128"/>
                <a:ea typeface="メイリオ" panose="020B0604030504040204" pitchFamily="50" charset="-128"/>
              </a:rPr>
              <a:t>書かれたもの</a:t>
            </a:r>
          </a:p>
        </p:txBody>
      </p:sp>
      <p:sp>
        <p:nvSpPr>
          <p:cNvPr id="11" name="四角形: 角を丸くする 10">
            <a:extLst>
              <a:ext uri="{FF2B5EF4-FFF2-40B4-BE49-F238E27FC236}">
                <a16:creationId xmlns:a16="http://schemas.microsoft.com/office/drawing/2014/main" id="{47F5A6B9-4BAE-4508-A00F-27A5D835B34B}"/>
              </a:ext>
            </a:extLst>
          </p:cNvPr>
          <p:cNvSpPr/>
          <p:nvPr/>
        </p:nvSpPr>
        <p:spPr>
          <a:xfrm>
            <a:off x="5736055" y="5051243"/>
            <a:ext cx="1443789" cy="1226835"/>
          </a:xfrm>
          <a:prstGeom prst="roundRect">
            <a:avLst/>
          </a:prstGeom>
          <a:solidFill>
            <a:schemeClr val="bg1"/>
          </a:solid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solidFill>
                  <a:schemeClr val="accent5"/>
                </a:solidFill>
                <a:latin typeface="メイリオ" panose="020B0604030504040204" pitchFamily="50" charset="-128"/>
                <a:ea typeface="メイリオ" panose="020B0604030504040204" pitchFamily="50" charset="-128"/>
              </a:rPr>
              <a:t>プログラム</a:t>
            </a:r>
            <a:endParaRPr kumimoji="1" lang="en-US" altLang="ja-JP" sz="1400" dirty="0">
              <a:solidFill>
                <a:schemeClr val="accent5"/>
              </a:solidFill>
              <a:latin typeface="メイリオ" panose="020B0604030504040204" pitchFamily="50" charset="-128"/>
              <a:ea typeface="メイリオ" panose="020B0604030504040204" pitchFamily="50" charset="-128"/>
            </a:endParaRPr>
          </a:p>
          <a:p>
            <a:pPr algn="ctr"/>
            <a:r>
              <a:rPr kumimoji="1" lang="ja-JP" altLang="en-US" sz="1400" dirty="0">
                <a:solidFill>
                  <a:schemeClr val="tx1"/>
                </a:solidFill>
                <a:latin typeface="メイリオ" panose="020B0604030504040204" pitchFamily="50" charset="-128"/>
                <a:ea typeface="メイリオ" panose="020B0604030504040204" pitchFamily="50" charset="-128"/>
              </a:rPr>
              <a:t>予定表</a:t>
            </a:r>
          </a:p>
        </p:txBody>
      </p:sp>
      <p:sp>
        <p:nvSpPr>
          <p:cNvPr id="5" name="加算記号 4">
            <a:extLst>
              <a:ext uri="{FF2B5EF4-FFF2-40B4-BE49-F238E27FC236}">
                <a16:creationId xmlns:a16="http://schemas.microsoft.com/office/drawing/2014/main" id="{D3E3F060-0F26-4460-86FB-D1E6E8BE782A}"/>
              </a:ext>
            </a:extLst>
          </p:cNvPr>
          <p:cNvSpPr/>
          <p:nvPr/>
        </p:nvSpPr>
        <p:spPr>
          <a:xfrm>
            <a:off x="2583862" y="5426201"/>
            <a:ext cx="476919" cy="476919"/>
          </a:xfrm>
          <a:prstGeom prst="mathPlus">
            <a:avLst/>
          </a:prstGeom>
          <a:solidFill>
            <a:schemeClr val="accent5"/>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次の値と等しい 12">
            <a:extLst>
              <a:ext uri="{FF2B5EF4-FFF2-40B4-BE49-F238E27FC236}">
                <a16:creationId xmlns:a16="http://schemas.microsoft.com/office/drawing/2014/main" id="{7BFE7F29-DE44-47E9-ACF3-566D1B00E706}"/>
              </a:ext>
            </a:extLst>
          </p:cNvPr>
          <p:cNvSpPr/>
          <p:nvPr/>
        </p:nvSpPr>
        <p:spPr>
          <a:xfrm>
            <a:off x="4969294" y="5508293"/>
            <a:ext cx="577516" cy="312734"/>
          </a:xfrm>
          <a:prstGeom prst="mathEqual">
            <a:avLst/>
          </a:prstGeom>
          <a:solidFill>
            <a:schemeClr val="accent5"/>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4" name="テキスト ボックス 13">
            <a:extLst>
              <a:ext uri="{FF2B5EF4-FFF2-40B4-BE49-F238E27FC236}">
                <a16:creationId xmlns:a16="http://schemas.microsoft.com/office/drawing/2014/main" id="{F3EE4881-1926-4B7A-9C3D-FA6B6E6DE882}"/>
              </a:ext>
            </a:extLst>
          </p:cNvPr>
          <p:cNvSpPr txBox="1"/>
          <p:nvPr/>
        </p:nvSpPr>
        <p:spPr bwMode="auto">
          <a:xfrm>
            <a:off x="625505" y="2135425"/>
            <a:ext cx="8094325" cy="1438855"/>
          </a:xfrm>
          <a:prstGeom prst="rect">
            <a:avLst/>
          </a:prstGeom>
          <a:noFill/>
        </p:spPr>
        <p:txBody>
          <a:bodyPr wrap="square" rtlCol="0">
            <a:spAutoFit/>
          </a:bodyPr>
          <a:lstStyle/>
          <a:p>
            <a:pPr>
              <a:lnSpc>
                <a:spcPct val="150000"/>
              </a:lnSpc>
            </a:pPr>
            <a:r>
              <a:rPr lang="ja-JP" altLang="en-US" sz="2000" b="1" dirty="0">
                <a:solidFill>
                  <a:srgbClr val="FF7C80"/>
                </a:solidFill>
                <a:latin typeface="メイリオ" panose="020B0604030504040204" pitchFamily="50" charset="-128"/>
                <a:ea typeface="メイリオ" panose="020B0604030504040204" pitchFamily="50" charset="-128"/>
              </a:rPr>
              <a:t>・これから、または、これはどんなアルゴリズムなのかを理解する</a:t>
            </a:r>
            <a:endParaRPr lang="en-US" altLang="ja-JP" sz="2000" b="1" dirty="0">
              <a:solidFill>
                <a:srgbClr val="FF7C80"/>
              </a:solidFill>
              <a:latin typeface="メイリオ" panose="020B0604030504040204" pitchFamily="50" charset="-128"/>
              <a:ea typeface="メイリオ" panose="020B0604030504040204" pitchFamily="50" charset="-128"/>
            </a:endParaRPr>
          </a:p>
          <a:p>
            <a:pPr>
              <a:lnSpc>
                <a:spcPct val="150000"/>
              </a:lnSpc>
            </a:pPr>
            <a:r>
              <a:rPr lang="ja-JP" altLang="en-US" sz="2000" b="1" dirty="0">
                <a:solidFill>
                  <a:srgbClr val="FF7C80"/>
                </a:solidFill>
                <a:latin typeface="メイリオ" panose="020B0604030504040204" pitchFamily="50" charset="-128"/>
                <a:ea typeface="メイリオ" panose="020B0604030504040204" pitchFamily="50" charset="-128"/>
              </a:rPr>
              <a:t>・人が実際に行う動作としては、どんな感じになるのだろうか？</a:t>
            </a:r>
            <a:endParaRPr lang="en-US" altLang="ja-JP" sz="2000" b="1" dirty="0">
              <a:solidFill>
                <a:srgbClr val="FF7C80"/>
              </a:solidFill>
              <a:latin typeface="メイリオ" panose="020B0604030504040204" pitchFamily="50" charset="-128"/>
              <a:ea typeface="メイリオ" panose="020B0604030504040204" pitchFamily="50" charset="-128"/>
            </a:endParaRPr>
          </a:p>
          <a:p>
            <a:pPr>
              <a:lnSpc>
                <a:spcPct val="150000"/>
              </a:lnSpc>
            </a:pPr>
            <a:r>
              <a:rPr lang="ja-JP" altLang="en-US" sz="2000" b="1" dirty="0">
                <a:solidFill>
                  <a:srgbClr val="FF7C80"/>
                </a:solidFill>
                <a:latin typeface="メイリオ" panose="020B0604030504040204" pitchFamily="50" charset="-128"/>
                <a:ea typeface="メイリオ" panose="020B0604030504040204" pitchFamily="50" charset="-128"/>
              </a:rPr>
              <a:t>・考えるための材料は集められたか？</a:t>
            </a:r>
            <a:endParaRPr lang="en-US" altLang="ja-JP" sz="1600" dirty="0">
              <a:latin typeface="メイリオ" panose="020B0604030504040204" pitchFamily="50" charset="-128"/>
              <a:ea typeface="メイリオ" panose="020B0604030504040204" pitchFamily="50" charset="-128"/>
            </a:endParaRPr>
          </a:p>
        </p:txBody>
      </p:sp>
      <p:sp>
        <p:nvSpPr>
          <p:cNvPr id="15" name="テキスト ボックス 14">
            <a:extLst>
              <a:ext uri="{FF2B5EF4-FFF2-40B4-BE49-F238E27FC236}">
                <a16:creationId xmlns:a16="http://schemas.microsoft.com/office/drawing/2014/main" id="{A39F8BCD-B192-4357-ACC1-706ACF1B65E2}"/>
              </a:ext>
            </a:extLst>
          </p:cNvPr>
          <p:cNvSpPr txBox="1"/>
          <p:nvPr/>
        </p:nvSpPr>
        <p:spPr bwMode="auto">
          <a:xfrm>
            <a:off x="421025" y="3962162"/>
            <a:ext cx="8094325" cy="711733"/>
          </a:xfrm>
          <a:prstGeom prst="rect">
            <a:avLst/>
          </a:prstGeom>
          <a:noFill/>
        </p:spPr>
        <p:txBody>
          <a:bodyPr wrap="square" rtlCol="0">
            <a:spAutoFit/>
          </a:bodyPr>
          <a:lstStyle/>
          <a:p>
            <a:pPr>
              <a:lnSpc>
                <a:spcPct val="150000"/>
              </a:lnSpc>
            </a:pPr>
            <a:r>
              <a:rPr lang="ja-JP" altLang="en-US" sz="1400" dirty="0">
                <a:latin typeface="メイリオ" panose="020B0604030504040204" pitchFamily="50" charset="-128"/>
                <a:ea typeface="メイリオ" panose="020B0604030504040204" pitchFamily="50" charset="-128"/>
              </a:rPr>
              <a:t>　プログラムはあくまで、</a:t>
            </a:r>
            <a:r>
              <a:rPr lang="ja-JP" altLang="en-US" sz="1400" b="1" u="sng" dirty="0">
                <a:latin typeface="メイリオ" panose="020B0604030504040204" pitchFamily="50" charset="-128"/>
                <a:ea typeface="メイリオ" panose="020B0604030504040204" pitchFamily="50" charset="-128"/>
              </a:rPr>
              <a:t>人のおこなう動作を勝手にやってくれるものにすぎません</a:t>
            </a:r>
            <a:endParaRPr lang="en-US" altLang="ja-JP" sz="1400" b="1" u="sng" dirty="0">
              <a:latin typeface="メイリオ" panose="020B0604030504040204" pitchFamily="50" charset="-128"/>
              <a:ea typeface="メイリオ" panose="020B0604030504040204" pitchFamily="50" charset="-128"/>
            </a:endParaRPr>
          </a:p>
          <a:p>
            <a:pPr>
              <a:lnSpc>
                <a:spcPct val="150000"/>
              </a:lnSpc>
            </a:pPr>
            <a:r>
              <a:rPr lang="ja-JP" altLang="en-US" sz="1400" dirty="0">
                <a:latin typeface="メイリオ" panose="020B0604030504040204" pitchFamily="50" charset="-128"/>
                <a:ea typeface="メイリオ" panose="020B0604030504040204" pitchFamily="50" charset="-128"/>
              </a:rPr>
              <a:t>　人のおこなっている動作を超高速で、かつ、正確におこなっているだけです</a:t>
            </a:r>
            <a:endParaRPr lang="en-US" altLang="ja-JP" sz="1600" dirty="0">
              <a:latin typeface="メイリオ" panose="020B0604030504040204" pitchFamily="50" charset="-128"/>
              <a:ea typeface="メイリオ" panose="020B0604030504040204" pitchFamily="50" charset="-128"/>
            </a:endParaRPr>
          </a:p>
        </p:txBody>
      </p:sp>
      <p:pic>
        <p:nvPicPr>
          <p:cNvPr id="7" name="図 6" descr="部屋 が含まれている画像&#10;&#10;自動的に生成された説明">
            <a:extLst>
              <a:ext uri="{FF2B5EF4-FFF2-40B4-BE49-F238E27FC236}">
                <a16:creationId xmlns:a16="http://schemas.microsoft.com/office/drawing/2014/main" id="{4ADAAC1F-9786-4092-8598-7C9D0863D768}"/>
              </a:ext>
            </a:extLst>
          </p:cNvPr>
          <p:cNvPicPr>
            <a:picLocks noChangeAspect="1"/>
          </p:cNvPicPr>
          <p:nvPr/>
        </p:nvPicPr>
        <p:blipFill rotWithShape="1">
          <a:blip r:embed="rId2">
            <a:extLst>
              <a:ext uri="{28A0092B-C50C-407E-A947-70E740481C1C}">
                <a14:useLocalDpi xmlns:a14="http://schemas.microsoft.com/office/drawing/2010/main" val="0"/>
              </a:ext>
            </a:extLst>
          </a:blip>
          <a:srcRect l="84211" t="43028" r="3486" b="26489"/>
          <a:stretch/>
        </p:blipFill>
        <p:spPr>
          <a:xfrm>
            <a:off x="7252603" y="3003259"/>
            <a:ext cx="1502743" cy="2633339"/>
          </a:xfrm>
          <a:prstGeom prst="rect">
            <a:avLst/>
          </a:prstGeom>
        </p:spPr>
      </p:pic>
      <p:sp>
        <p:nvSpPr>
          <p:cNvPr id="16" name="楕円 15">
            <a:extLst>
              <a:ext uri="{FF2B5EF4-FFF2-40B4-BE49-F238E27FC236}">
                <a16:creationId xmlns:a16="http://schemas.microsoft.com/office/drawing/2014/main" id="{8F4DA2F0-04FC-4815-91A1-A8755277BC9B}"/>
              </a:ext>
            </a:extLst>
          </p:cNvPr>
          <p:cNvSpPr/>
          <p:nvPr/>
        </p:nvSpPr>
        <p:spPr>
          <a:xfrm>
            <a:off x="7717871" y="318781"/>
            <a:ext cx="964734" cy="964734"/>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OK</a:t>
            </a:r>
            <a:endParaRPr kumimoji="1" lang="ja-JP" altLang="en-US" dirty="0"/>
          </a:p>
        </p:txBody>
      </p:sp>
    </p:spTree>
    <p:extLst>
      <p:ext uri="{BB962C8B-B14F-4D97-AF65-F5344CB8AC3E}">
        <p14:creationId xmlns:p14="http://schemas.microsoft.com/office/powerpoint/2010/main" val="17944848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ABCA02E8-196B-4B7F-BF92-C13BA6F81B88}"/>
              </a:ext>
            </a:extLst>
          </p:cNvPr>
          <p:cNvSpPr txBox="1"/>
          <p:nvPr/>
        </p:nvSpPr>
        <p:spPr>
          <a:xfrm>
            <a:off x="111211" y="657813"/>
            <a:ext cx="6783859" cy="600164"/>
          </a:xfrm>
          <a:prstGeom prst="rect">
            <a:avLst/>
          </a:prstGeom>
          <a:noFill/>
        </p:spPr>
        <p:txBody>
          <a:bodyPr wrap="square" rtlCol="0">
            <a:spAutoFit/>
          </a:bodyPr>
          <a:lstStyle/>
          <a:p>
            <a:pPr>
              <a:lnSpc>
                <a:spcPct val="150000"/>
              </a:lnSpc>
            </a:pPr>
            <a:r>
              <a:rPr lang="ja-JP" altLang="en-US" sz="2400" b="1">
                <a:solidFill>
                  <a:schemeClr val="accent1"/>
                </a:solidFill>
                <a:latin typeface="メイリオ" panose="020B0604030504040204" pitchFamily="50" charset="-128"/>
                <a:ea typeface="メイリオ" panose="020B0604030504040204" pitchFamily="50" charset="-128"/>
              </a:rPr>
              <a:t>考えるための材料集め</a:t>
            </a:r>
            <a:endParaRPr lang="ja-JP" altLang="en-US" sz="2400" b="1" dirty="0">
              <a:solidFill>
                <a:schemeClr val="accent1"/>
              </a:solidFill>
              <a:latin typeface="メイリオ" panose="020B0604030504040204" pitchFamily="50" charset="-128"/>
              <a:ea typeface="メイリオ" panose="020B0604030504040204" pitchFamily="50" charset="-128"/>
            </a:endParaRPr>
          </a:p>
        </p:txBody>
      </p:sp>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8</a:t>
            </a:fld>
            <a:endParaRPr kumimoji="1" lang="ja-JP" altLang="en-US"/>
          </a:p>
        </p:txBody>
      </p:sp>
      <p:sp>
        <p:nvSpPr>
          <p:cNvPr id="12" name="テキスト ボックス 11">
            <a:extLst>
              <a:ext uri="{FF2B5EF4-FFF2-40B4-BE49-F238E27FC236}">
                <a16:creationId xmlns:a16="http://schemas.microsoft.com/office/drawing/2014/main" id="{BFBB3423-47C3-4159-8599-58E37B76190D}"/>
              </a:ext>
            </a:extLst>
          </p:cNvPr>
          <p:cNvSpPr txBox="1"/>
          <p:nvPr/>
        </p:nvSpPr>
        <p:spPr bwMode="auto">
          <a:xfrm>
            <a:off x="111213" y="1182015"/>
            <a:ext cx="8921576" cy="711733"/>
          </a:xfrm>
          <a:prstGeom prst="rect">
            <a:avLst/>
          </a:prstGeom>
          <a:noFill/>
        </p:spPr>
        <p:txBody>
          <a:bodyPr wrap="square" rtlCol="0">
            <a:spAutoFit/>
          </a:bodyPr>
          <a:lstStyle/>
          <a:p>
            <a:pPr>
              <a:lnSpc>
                <a:spcPct val="150000"/>
              </a:lnSpc>
            </a:pPr>
            <a:r>
              <a:rPr lang="ja-JP" altLang="en-US" sz="1400" dirty="0">
                <a:latin typeface="メイリオ" panose="020B0604030504040204" pitchFamily="50" charset="-128"/>
                <a:ea typeface="メイリオ" panose="020B0604030504040204" pitchFamily="50" charset="-128"/>
              </a:rPr>
              <a:t>　プログラムを作るためには、先ずはアルゴリズムを考える必要があります</a:t>
            </a:r>
            <a:endParaRPr lang="en-US" altLang="ja-JP" sz="1400" dirty="0">
              <a:latin typeface="メイリオ" panose="020B0604030504040204" pitchFamily="50" charset="-128"/>
              <a:ea typeface="メイリオ" panose="020B0604030504040204" pitchFamily="50" charset="-128"/>
            </a:endParaRPr>
          </a:p>
          <a:p>
            <a:pPr>
              <a:lnSpc>
                <a:spcPct val="150000"/>
              </a:lnSpc>
            </a:pPr>
            <a:r>
              <a:rPr lang="ja-JP" altLang="en-US" sz="1400" dirty="0">
                <a:latin typeface="メイリオ" panose="020B0604030504040204" pitchFamily="50" charset="-128"/>
                <a:ea typeface="メイリオ" panose="020B0604030504040204" pitchFamily="50" charset="-128"/>
              </a:rPr>
              <a:t>　そのポイントは下のようになります</a:t>
            </a:r>
            <a:endParaRPr lang="en-US" altLang="ja-JP" sz="1400" dirty="0">
              <a:latin typeface="メイリオ" panose="020B0604030504040204" pitchFamily="50" charset="-128"/>
              <a:ea typeface="メイリオ" panose="020B0604030504040204" pitchFamily="50" charset="-128"/>
            </a:endParaRPr>
          </a:p>
        </p:txBody>
      </p:sp>
      <p:sp>
        <p:nvSpPr>
          <p:cNvPr id="8" name="テキスト ボックス 7">
            <a:extLst>
              <a:ext uri="{FF2B5EF4-FFF2-40B4-BE49-F238E27FC236}">
                <a16:creationId xmlns:a16="http://schemas.microsoft.com/office/drawing/2014/main" id="{BB88BDBC-A0BF-4A3F-B833-FD72AE418803}"/>
              </a:ext>
            </a:extLst>
          </p:cNvPr>
          <p:cNvSpPr txBox="1"/>
          <p:nvPr/>
        </p:nvSpPr>
        <p:spPr>
          <a:xfrm>
            <a:off x="111212" y="117527"/>
            <a:ext cx="5828193"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考えることを楽しもう</a:t>
            </a:r>
          </a:p>
        </p:txBody>
      </p:sp>
      <p:sp>
        <p:nvSpPr>
          <p:cNvPr id="6" name="テキスト ボックス 5">
            <a:extLst>
              <a:ext uri="{FF2B5EF4-FFF2-40B4-BE49-F238E27FC236}">
                <a16:creationId xmlns:a16="http://schemas.microsoft.com/office/drawing/2014/main" id="{7864F2D6-67BC-4020-BD92-B6AABB03F9F7}"/>
              </a:ext>
            </a:extLst>
          </p:cNvPr>
          <p:cNvSpPr txBox="1"/>
          <p:nvPr/>
        </p:nvSpPr>
        <p:spPr bwMode="auto">
          <a:xfrm>
            <a:off x="1303803" y="1969765"/>
            <a:ext cx="7664028" cy="2362185"/>
          </a:xfrm>
          <a:prstGeom prst="rect">
            <a:avLst/>
          </a:prstGeom>
          <a:noFill/>
        </p:spPr>
        <p:txBody>
          <a:bodyPr wrap="square" rtlCol="0">
            <a:spAutoFit/>
          </a:bodyPr>
          <a:lstStyle/>
          <a:p>
            <a:pPr>
              <a:lnSpc>
                <a:spcPct val="150000"/>
              </a:lnSpc>
            </a:pPr>
            <a:r>
              <a:rPr lang="ja-JP" altLang="en-US" sz="2000" b="1" dirty="0">
                <a:solidFill>
                  <a:srgbClr val="FF7C80"/>
                </a:solidFill>
                <a:latin typeface="メイリオ" panose="020B0604030504040204" pitchFamily="50" charset="-128"/>
                <a:ea typeface="メイリオ" panose="020B0604030504040204" pitchFamily="50" charset="-128"/>
              </a:rPr>
              <a:t>・何をしたいのか</a:t>
            </a:r>
            <a:r>
              <a:rPr lang="en-US" altLang="ja-JP" sz="2000" b="1" dirty="0">
                <a:solidFill>
                  <a:srgbClr val="FF7C80"/>
                </a:solidFill>
                <a:latin typeface="メイリオ" panose="020B0604030504040204" pitchFamily="50" charset="-128"/>
                <a:ea typeface="メイリオ" panose="020B0604030504040204" pitchFamily="50" charset="-128"/>
              </a:rPr>
              <a:t>(</a:t>
            </a:r>
            <a:r>
              <a:rPr lang="ja-JP" altLang="en-US" sz="2000" b="1" dirty="0">
                <a:solidFill>
                  <a:srgbClr val="FF7C80"/>
                </a:solidFill>
                <a:latin typeface="メイリオ" panose="020B0604030504040204" pitchFamily="50" charset="-128"/>
                <a:ea typeface="メイリオ" panose="020B0604030504040204" pitchFamily="50" charset="-128"/>
              </a:rPr>
              <a:t>目的</a:t>
            </a:r>
            <a:r>
              <a:rPr lang="en-US" altLang="ja-JP" sz="2000" b="1" dirty="0">
                <a:solidFill>
                  <a:srgbClr val="FF7C80"/>
                </a:solidFill>
                <a:latin typeface="メイリオ" panose="020B0604030504040204" pitchFamily="50" charset="-128"/>
                <a:ea typeface="メイリオ" panose="020B0604030504040204" pitchFamily="50" charset="-128"/>
              </a:rPr>
              <a:t>)</a:t>
            </a:r>
          </a:p>
          <a:p>
            <a:pPr>
              <a:lnSpc>
                <a:spcPct val="150000"/>
              </a:lnSpc>
            </a:pPr>
            <a:r>
              <a:rPr lang="ja-JP" altLang="en-US" sz="2000" b="1" dirty="0">
                <a:solidFill>
                  <a:srgbClr val="FF7C80"/>
                </a:solidFill>
                <a:latin typeface="メイリオ" panose="020B0604030504040204" pitchFamily="50" charset="-128"/>
                <a:ea typeface="メイリオ" panose="020B0604030504040204" pitchFamily="50" charset="-128"/>
              </a:rPr>
              <a:t>・どんな状態からスタートするのか</a:t>
            </a:r>
            <a:r>
              <a:rPr lang="en-US" altLang="ja-JP" sz="2000" b="1" dirty="0">
                <a:solidFill>
                  <a:srgbClr val="FF7C80"/>
                </a:solidFill>
                <a:latin typeface="メイリオ" panose="020B0604030504040204" pitchFamily="50" charset="-128"/>
                <a:ea typeface="メイリオ" panose="020B0604030504040204" pitchFamily="50" charset="-128"/>
              </a:rPr>
              <a:t>(</a:t>
            </a:r>
            <a:r>
              <a:rPr lang="ja-JP" altLang="en-US" sz="2000" b="1" dirty="0">
                <a:solidFill>
                  <a:srgbClr val="FF7C80"/>
                </a:solidFill>
                <a:latin typeface="メイリオ" panose="020B0604030504040204" pitchFamily="50" charset="-128"/>
                <a:ea typeface="メイリオ" panose="020B0604030504040204" pitchFamily="50" charset="-128"/>
              </a:rPr>
              <a:t>起動条件</a:t>
            </a:r>
            <a:r>
              <a:rPr lang="en-US" altLang="ja-JP" sz="2000" b="1" dirty="0">
                <a:solidFill>
                  <a:srgbClr val="FF7C80"/>
                </a:solidFill>
                <a:latin typeface="メイリオ" panose="020B0604030504040204" pitchFamily="50" charset="-128"/>
                <a:ea typeface="メイリオ" panose="020B0604030504040204" pitchFamily="50" charset="-128"/>
              </a:rPr>
              <a:t>)</a:t>
            </a:r>
          </a:p>
          <a:p>
            <a:pPr>
              <a:lnSpc>
                <a:spcPct val="150000"/>
              </a:lnSpc>
            </a:pPr>
            <a:r>
              <a:rPr lang="ja-JP" altLang="en-US" sz="2000" b="1" dirty="0">
                <a:solidFill>
                  <a:srgbClr val="FF7C80"/>
                </a:solidFill>
                <a:latin typeface="メイリオ" panose="020B0604030504040204" pitchFamily="50" charset="-128"/>
                <a:ea typeface="メイリオ" panose="020B0604030504040204" pitchFamily="50" charset="-128"/>
              </a:rPr>
              <a:t>・何に対して操作をしたいのか</a:t>
            </a:r>
            <a:r>
              <a:rPr lang="en-US" altLang="ja-JP" sz="2000" b="1" dirty="0">
                <a:solidFill>
                  <a:srgbClr val="FF7C80"/>
                </a:solidFill>
                <a:latin typeface="メイリオ" panose="020B0604030504040204" pitchFamily="50" charset="-128"/>
                <a:ea typeface="メイリオ" panose="020B0604030504040204" pitchFamily="50" charset="-128"/>
              </a:rPr>
              <a:t>(</a:t>
            </a:r>
            <a:r>
              <a:rPr lang="ja-JP" altLang="en-US" sz="2000" b="1" dirty="0">
                <a:solidFill>
                  <a:srgbClr val="FF7C80"/>
                </a:solidFill>
                <a:latin typeface="メイリオ" panose="020B0604030504040204" pitchFamily="50" charset="-128"/>
                <a:ea typeface="メイリオ" panose="020B0604030504040204" pitchFamily="50" charset="-128"/>
              </a:rPr>
              <a:t>セルなのか、中の文字なのか</a:t>
            </a:r>
            <a:r>
              <a:rPr lang="en-US" altLang="ja-JP" sz="2000" b="1" dirty="0">
                <a:solidFill>
                  <a:srgbClr val="FF7C80"/>
                </a:solidFill>
                <a:latin typeface="メイリオ" panose="020B0604030504040204" pitchFamily="50" charset="-128"/>
                <a:ea typeface="メイリオ" panose="020B0604030504040204" pitchFamily="50" charset="-128"/>
              </a:rPr>
              <a:t>)</a:t>
            </a:r>
          </a:p>
          <a:p>
            <a:pPr>
              <a:lnSpc>
                <a:spcPct val="150000"/>
              </a:lnSpc>
            </a:pPr>
            <a:r>
              <a:rPr lang="ja-JP" altLang="en-US" sz="2000" b="1" dirty="0">
                <a:solidFill>
                  <a:srgbClr val="FF7C80"/>
                </a:solidFill>
                <a:latin typeface="メイリオ" panose="020B0604030504040204" pitchFamily="50" charset="-128"/>
                <a:ea typeface="メイリオ" panose="020B0604030504040204" pitchFamily="50" charset="-128"/>
              </a:rPr>
              <a:t>・どんな処理</a:t>
            </a:r>
            <a:r>
              <a:rPr lang="en-US" altLang="ja-JP" sz="2000" b="1" dirty="0">
                <a:solidFill>
                  <a:srgbClr val="FF7C80"/>
                </a:solidFill>
                <a:latin typeface="メイリオ" panose="020B0604030504040204" pitchFamily="50" charset="-128"/>
                <a:ea typeface="メイリオ" panose="020B0604030504040204" pitchFamily="50" charset="-128"/>
              </a:rPr>
              <a:t>(</a:t>
            </a:r>
            <a:r>
              <a:rPr lang="ja-JP" altLang="en-US" sz="2000" b="1" dirty="0">
                <a:solidFill>
                  <a:srgbClr val="FF7C80"/>
                </a:solidFill>
                <a:latin typeface="メイリオ" panose="020B0604030504040204" pitchFamily="50" charset="-128"/>
                <a:ea typeface="メイリオ" panose="020B0604030504040204" pitchFamily="50" charset="-128"/>
              </a:rPr>
              <a:t>動作・計算</a:t>
            </a:r>
            <a:r>
              <a:rPr lang="en-US" altLang="ja-JP" sz="2000" b="1" dirty="0">
                <a:solidFill>
                  <a:srgbClr val="FF7C80"/>
                </a:solidFill>
                <a:latin typeface="メイリオ" panose="020B0604030504040204" pitchFamily="50" charset="-128"/>
                <a:ea typeface="メイリオ" panose="020B0604030504040204" pitchFamily="50" charset="-128"/>
              </a:rPr>
              <a:t>)</a:t>
            </a:r>
            <a:r>
              <a:rPr lang="ja-JP" altLang="en-US" sz="2000" b="1" dirty="0">
                <a:solidFill>
                  <a:srgbClr val="FF7C80"/>
                </a:solidFill>
                <a:latin typeface="メイリオ" panose="020B0604030504040204" pitchFamily="50" charset="-128"/>
                <a:ea typeface="メイリオ" panose="020B0604030504040204" pitchFamily="50" charset="-128"/>
              </a:rPr>
              <a:t>をしてほしいのか</a:t>
            </a:r>
            <a:endParaRPr lang="en-US" altLang="ja-JP" sz="2000" b="1" dirty="0">
              <a:solidFill>
                <a:srgbClr val="FF7C80"/>
              </a:solidFill>
              <a:latin typeface="メイリオ" panose="020B0604030504040204" pitchFamily="50" charset="-128"/>
              <a:ea typeface="メイリオ" panose="020B0604030504040204" pitchFamily="50" charset="-128"/>
            </a:endParaRPr>
          </a:p>
          <a:p>
            <a:pPr>
              <a:lnSpc>
                <a:spcPct val="150000"/>
              </a:lnSpc>
            </a:pPr>
            <a:r>
              <a:rPr lang="ja-JP" altLang="en-US" sz="2000" b="1" dirty="0">
                <a:solidFill>
                  <a:srgbClr val="FF7C80"/>
                </a:solidFill>
                <a:latin typeface="メイリオ" panose="020B0604030504040204" pitchFamily="50" charset="-128"/>
                <a:ea typeface="メイリオ" panose="020B0604030504040204" pitchFamily="50" charset="-128"/>
              </a:rPr>
              <a:t>・人がどんな茶々を加える可能性があるのか</a:t>
            </a:r>
            <a:r>
              <a:rPr lang="en-US" altLang="ja-JP" sz="2000" b="1" dirty="0">
                <a:solidFill>
                  <a:srgbClr val="FF7C80"/>
                </a:solidFill>
                <a:latin typeface="メイリオ" panose="020B0604030504040204" pitchFamily="50" charset="-128"/>
                <a:ea typeface="メイリオ" panose="020B0604030504040204" pitchFamily="50" charset="-128"/>
              </a:rPr>
              <a:t>(</a:t>
            </a:r>
            <a:r>
              <a:rPr lang="ja-JP" altLang="en-US" sz="2000" b="1" dirty="0">
                <a:solidFill>
                  <a:srgbClr val="FF7C80"/>
                </a:solidFill>
                <a:latin typeface="メイリオ" panose="020B0604030504040204" pitchFamily="50" charset="-128"/>
                <a:ea typeface="メイリオ" panose="020B0604030504040204" pitchFamily="50" charset="-128"/>
              </a:rPr>
              <a:t>バグを潰す</a:t>
            </a:r>
            <a:r>
              <a:rPr lang="en-US" altLang="ja-JP" sz="2000" b="1" dirty="0">
                <a:solidFill>
                  <a:srgbClr val="FF7C80"/>
                </a:solidFill>
                <a:latin typeface="メイリオ" panose="020B0604030504040204" pitchFamily="50" charset="-128"/>
                <a:ea typeface="メイリオ" panose="020B0604030504040204" pitchFamily="50" charset="-128"/>
              </a:rPr>
              <a:t>)</a:t>
            </a:r>
            <a:endParaRPr lang="en-US" altLang="ja-JP" sz="1600" dirty="0">
              <a:solidFill>
                <a:srgbClr val="FF7C80"/>
              </a:solidFill>
              <a:latin typeface="メイリオ" panose="020B0604030504040204" pitchFamily="50" charset="-128"/>
              <a:ea typeface="メイリオ" panose="020B0604030504040204" pitchFamily="50" charset="-128"/>
            </a:endParaRPr>
          </a:p>
        </p:txBody>
      </p:sp>
      <p:sp>
        <p:nvSpPr>
          <p:cNvPr id="7" name="テキスト ボックス 6">
            <a:extLst>
              <a:ext uri="{FF2B5EF4-FFF2-40B4-BE49-F238E27FC236}">
                <a16:creationId xmlns:a16="http://schemas.microsoft.com/office/drawing/2014/main" id="{D60B90C5-2B60-4E8C-9333-9DEFF1BCA1E5}"/>
              </a:ext>
            </a:extLst>
          </p:cNvPr>
          <p:cNvSpPr txBox="1"/>
          <p:nvPr/>
        </p:nvSpPr>
        <p:spPr bwMode="auto">
          <a:xfrm>
            <a:off x="1221335" y="4423720"/>
            <a:ext cx="7858330" cy="1081065"/>
          </a:xfrm>
          <a:prstGeom prst="rect">
            <a:avLst/>
          </a:prstGeom>
          <a:noFill/>
        </p:spPr>
        <p:txBody>
          <a:bodyPr wrap="square" rtlCol="0">
            <a:spAutoFit/>
          </a:bodyPr>
          <a:lstStyle/>
          <a:p>
            <a:pPr>
              <a:lnSpc>
                <a:spcPct val="150000"/>
              </a:lnSpc>
            </a:pPr>
            <a:r>
              <a:rPr lang="ja-JP" altLang="en-US" sz="1600" dirty="0">
                <a:latin typeface="メイリオ" panose="020B0604030504040204" pitchFamily="50" charset="-128"/>
                <a:ea typeface="メイリオ" panose="020B0604030504040204" pitchFamily="50" charset="-128"/>
              </a:rPr>
              <a:t>　</a:t>
            </a:r>
            <a:r>
              <a:rPr lang="ja-JP" altLang="en-US" sz="1400" dirty="0">
                <a:latin typeface="メイリオ" panose="020B0604030504040204" pitchFamily="50" charset="-128"/>
                <a:ea typeface="メイリオ" panose="020B0604030504040204" pitchFamily="50" charset="-128"/>
              </a:rPr>
              <a:t>上記のポイントを考えながら、必要に応じてフローチャートを作ってまとめていきましょう</a:t>
            </a:r>
            <a:endParaRPr lang="en-US" altLang="ja-JP" sz="1400" dirty="0">
              <a:latin typeface="メイリオ" panose="020B0604030504040204" pitchFamily="50" charset="-128"/>
              <a:ea typeface="メイリオ" panose="020B0604030504040204" pitchFamily="50" charset="-128"/>
            </a:endParaRPr>
          </a:p>
          <a:p>
            <a:pPr>
              <a:lnSpc>
                <a:spcPct val="150000"/>
              </a:lnSpc>
            </a:pPr>
            <a:r>
              <a:rPr lang="ja-JP" altLang="en-US" sz="1400" dirty="0">
                <a:latin typeface="メイリオ" panose="020B0604030504040204" pitchFamily="50" charset="-128"/>
                <a:ea typeface="メイリオ" panose="020B0604030504040204" pitchFamily="50" charset="-128"/>
              </a:rPr>
              <a:t>　＊ボールペンと紙でサラサラっと書くことをお勧めします</a:t>
            </a:r>
            <a:endParaRPr lang="en-US" altLang="ja-JP" sz="1400" dirty="0">
              <a:latin typeface="メイリオ" panose="020B0604030504040204" pitchFamily="50" charset="-128"/>
              <a:ea typeface="メイリオ" panose="020B0604030504040204" pitchFamily="50" charset="-128"/>
            </a:endParaRPr>
          </a:p>
          <a:p>
            <a:pPr>
              <a:lnSpc>
                <a:spcPct val="150000"/>
              </a:lnSpc>
            </a:pPr>
            <a:r>
              <a:rPr lang="ja-JP" altLang="en-US" sz="1400" dirty="0">
                <a:latin typeface="メイリオ" panose="020B0604030504040204" pitchFamily="50" charset="-128"/>
                <a:ea typeface="メイリオ" panose="020B0604030504040204" pitchFamily="50" charset="-128"/>
              </a:rPr>
              <a:t>　　間違えたらそのまま残して、別のスペースに書きましょう</a:t>
            </a:r>
            <a:endParaRPr lang="en-US" altLang="ja-JP" sz="1400" dirty="0">
              <a:latin typeface="メイリオ" panose="020B0604030504040204" pitchFamily="50" charset="-128"/>
              <a:ea typeface="メイリオ" panose="020B0604030504040204" pitchFamily="50" charset="-128"/>
            </a:endParaRPr>
          </a:p>
        </p:txBody>
      </p:sp>
      <p:pic>
        <p:nvPicPr>
          <p:cNvPr id="4" name="図 3">
            <a:extLst>
              <a:ext uri="{FF2B5EF4-FFF2-40B4-BE49-F238E27FC236}">
                <a16:creationId xmlns:a16="http://schemas.microsoft.com/office/drawing/2014/main" id="{4A7098A6-9C5D-419D-811E-15EDCA6F233C}"/>
              </a:ext>
            </a:extLst>
          </p:cNvPr>
          <p:cNvPicPr>
            <a:picLocks noChangeAspect="1"/>
          </p:cNvPicPr>
          <p:nvPr/>
        </p:nvPicPr>
        <p:blipFill rotWithShape="1">
          <a:blip r:embed="rId2">
            <a:extLst>
              <a:ext uri="{28A0092B-C50C-407E-A947-70E740481C1C}">
                <a14:useLocalDpi xmlns:a14="http://schemas.microsoft.com/office/drawing/2010/main" val="0"/>
              </a:ext>
            </a:extLst>
          </a:blip>
          <a:srcRect l="86750" t="40217" b="12921"/>
          <a:stretch/>
        </p:blipFill>
        <p:spPr>
          <a:xfrm>
            <a:off x="237046" y="3253356"/>
            <a:ext cx="1272972" cy="3184316"/>
          </a:xfrm>
          <a:prstGeom prst="rect">
            <a:avLst/>
          </a:prstGeom>
        </p:spPr>
      </p:pic>
      <p:sp>
        <p:nvSpPr>
          <p:cNvPr id="9" name="楕円 8">
            <a:extLst>
              <a:ext uri="{FF2B5EF4-FFF2-40B4-BE49-F238E27FC236}">
                <a16:creationId xmlns:a16="http://schemas.microsoft.com/office/drawing/2014/main" id="{FB960C94-7FC0-4967-B9F5-026260561670}"/>
              </a:ext>
            </a:extLst>
          </p:cNvPr>
          <p:cNvSpPr/>
          <p:nvPr/>
        </p:nvSpPr>
        <p:spPr>
          <a:xfrm>
            <a:off x="7717871" y="318781"/>
            <a:ext cx="964734" cy="964734"/>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OK</a:t>
            </a:r>
            <a:endParaRPr kumimoji="1" lang="ja-JP" altLang="en-US" dirty="0"/>
          </a:p>
        </p:txBody>
      </p:sp>
    </p:spTree>
    <p:extLst>
      <p:ext uri="{BB962C8B-B14F-4D97-AF65-F5344CB8AC3E}">
        <p14:creationId xmlns:p14="http://schemas.microsoft.com/office/powerpoint/2010/main" val="1352512835"/>
      </p:ext>
    </p:extLst>
  </p:cSld>
  <p:clrMapOvr>
    <a:masterClrMapping/>
  </p:clrMapOvr>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17619</TotalTime>
  <Words>7723</Words>
  <Application>Microsoft Macintosh PowerPoint</Application>
  <PresentationFormat>画面に合わせる (4:3)</PresentationFormat>
  <Paragraphs>1303</Paragraphs>
  <Slides>54</Slides>
  <Notes>2</Notes>
  <HiddenSlides>0</HiddenSlides>
  <MMClips>0</MMClips>
  <ScaleCrop>false</ScaleCrop>
  <HeadingPairs>
    <vt:vector size="6" baseType="variant">
      <vt:variant>
        <vt:lpstr>使用されているフォント</vt:lpstr>
      </vt:variant>
      <vt:variant>
        <vt:i4>9</vt:i4>
      </vt:variant>
      <vt:variant>
        <vt:lpstr>テーマ</vt:lpstr>
      </vt:variant>
      <vt:variant>
        <vt:i4>1</vt:i4>
      </vt:variant>
      <vt:variant>
        <vt:lpstr>スライド タイトル</vt:lpstr>
      </vt:variant>
      <vt:variant>
        <vt:i4>54</vt:i4>
      </vt:variant>
    </vt:vector>
  </HeadingPairs>
  <TitlesOfParts>
    <vt:vector size="64" baseType="lpstr">
      <vt:lpstr>HGP創英角ｺﾞｼｯｸUB</vt:lpstr>
      <vt:lpstr>Meiryo UI</vt:lpstr>
      <vt:lpstr>メイリオ</vt:lpstr>
      <vt:lpstr>游ゴシック</vt:lpstr>
      <vt:lpstr>Aharoni</vt:lpstr>
      <vt:lpstr>Arial</vt:lpstr>
      <vt:lpstr>Calibri</vt:lpstr>
      <vt:lpstr>Calibri Light</vt:lpstr>
      <vt:lpstr>Garamond</vt:lpstr>
      <vt:lpstr>Office テーマ</vt:lpstr>
      <vt:lpstr>Python初級</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上田　敬介</dc:creator>
  <cp:lastModifiedBy>並木　睦稀</cp:lastModifiedBy>
  <cp:revision>1981</cp:revision>
  <cp:lastPrinted>2021-04-16T08:51:14Z</cp:lastPrinted>
  <dcterms:created xsi:type="dcterms:W3CDTF">2020-08-08T14:33:54Z</dcterms:created>
  <dcterms:modified xsi:type="dcterms:W3CDTF">2021-09-10T12:53:40Z</dcterms:modified>
</cp:coreProperties>
</file>